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5" r:id="rId9"/>
    <p:sldId id="266" r:id="rId10"/>
    <p:sldId id="267" r:id="rId11"/>
    <p:sldId id="263" r:id="rId12"/>
    <p:sldId id="264" r:id="rId13"/>
  </p:sldIdLst>
  <p:sldSz cx="12192000" cy="6858000"/>
  <p:notesSz cx="6858000" cy="9144000"/>
  <p:embeddedFontLst>
    <p:embeddedFont>
      <p:font typeface="Montserrat" panose="00000500000000000000" pitchFamily="2" charset="0"/>
      <p:regular r:id="rId15"/>
      <p:bold r:id="rId16"/>
      <p:italic r:id="rId17"/>
      <p:boldItalic r:id="rId18"/>
    </p:embeddedFont>
    <p:embeddedFont>
      <p:font typeface="Montserrat Light" panose="00000400000000000000" pitchFamily="2" charset="0"/>
      <p:regular r:id="rId19"/>
      <p:bold r:id="rId20"/>
      <p:italic r:id="rId21"/>
      <p:boldItalic r:id="rId22"/>
    </p:embeddedFont>
    <p:embeddedFont>
      <p:font typeface="Montserrat Medium" panose="00000600000000000000" pitchFamily="2" charset="0"/>
      <p:regular r:id="rId23"/>
      <p:bold r:id="rId24"/>
      <p:italic r:id="rId25"/>
      <p:boldItalic r:id="rId26"/>
    </p:embeddedFont>
    <p:embeddedFont>
      <p:font typeface="Montserrat SemiBold" panose="00000700000000000000" pitchFamily="2"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HiANAKU00g+0dlBtTaAFO8X1lF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3" name="Google Shape;62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154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g2ab2ef5289b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9" name="Google Shape;699;g2ab2ef5289b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1" name="Google Shape;64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1" name="Google Shape;65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1" name="Google Shape;67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2214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1" name="Google Shape;68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3917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3">
  <p:cSld name="Title Slide 3">
    <p:bg>
      <p:bgPr>
        <a:solidFill>
          <a:schemeClr val="dk1"/>
        </a:solidFill>
        <a:effectLst/>
      </p:bgPr>
    </p:bg>
    <p:spTree>
      <p:nvGrpSpPr>
        <p:cNvPr id="1" name="Shape 12"/>
        <p:cNvGrpSpPr/>
        <p:nvPr/>
      </p:nvGrpSpPr>
      <p:grpSpPr>
        <a:xfrm>
          <a:off x="0" y="0"/>
          <a:ext cx="0" cy="0"/>
          <a:chOff x="0" y="0"/>
          <a:chExt cx="0" cy="0"/>
        </a:xfrm>
      </p:grpSpPr>
      <p:sp>
        <p:nvSpPr>
          <p:cNvPr id="13" name="Google Shape;13;p11"/>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u="none" strike="noStrike" cap="none">
                <a:solidFill>
                  <a:schemeClr val="lt1"/>
                </a:solidFill>
                <a:latin typeface="Montserrat"/>
                <a:ea typeface="Montserrat"/>
                <a:cs typeface="Montserrat"/>
                <a:sym typeface="Montserrat"/>
              </a:rPr>
              <a:t>B2B FRAMEWORKS</a:t>
            </a:r>
            <a:endParaRPr sz="2000" b="0" i="0" u="none" strike="noStrike" cap="none">
              <a:solidFill>
                <a:schemeClr val="lt1"/>
              </a:solidFill>
              <a:latin typeface="Montserrat"/>
              <a:ea typeface="Montserrat"/>
              <a:cs typeface="Montserrat"/>
              <a:sym typeface="Montserrat"/>
            </a:endParaRPr>
          </a:p>
        </p:txBody>
      </p:sp>
      <p:sp>
        <p:nvSpPr>
          <p:cNvPr id="14" name="Google Shape;14;p11"/>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11"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16" name="Google Shape;16;p11"/>
          <p:cNvPicPr preferRelativeResize="0"/>
          <p:nvPr/>
        </p:nvPicPr>
        <p:blipFill rotWithShape="1">
          <a:blip r:embed="rId3">
            <a:alphaModFix/>
          </a:blip>
          <a:srcRect/>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tep 3">
  <p:cSld name="step 3">
    <p:bg>
      <p:bgPr>
        <a:solidFill>
          <a:schemeClr val="dk2"/>
        </a:solidFill>
        <a:effectLst/>
      </p:bgPr>
    </p:bg>
    <p:spTree>
      <p:nvGrpSpPr>
        <p:cNvPr id="1" name="Shape 241"/>
        <p:cNvGrpSpPr/>
        <p:nvPr/>
      </p:nvGrpSpPr>
      <p:grpSpPr>
        <a:xfrm>
          <a:off x="0" y="0"/>
          <a:ext cx="0" cy="0"/>
          <a:chOff x="0" y="0"/>
          <a:chExt cx="0" cy="0"/>
        </a:xfrm>
      </p:grpSpPr>
      <p:pic>
        <p:nvPicPr>
          <p:cNvPr id="242" name="Google Shape;242;p20"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43" name="Google Shape;243;p20"/>
          <p:cNvSpPr/>
          <p:nvPr/>
        </p:nvSpPr>
        <p:spPr>
          <a:xfrm flipH="1">
            <a:off x="85237"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4" name="Google Shape;244;p20"/>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20"/>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46" name="Google Shape;246;p20"/>
          <p:cNvGrpSpPr/>
          <p:nvPr/>
        </p:nvGrpSpPr>
        <p:grpSpPr>
          <a:xfrm>
            <a:off x="0" y="962050"/>
            <a:ext cx="1397812" cy="58002"/>
            <a:chOff x="0" y="1077191"/>
            <a:chExt cx="1397812" cy="58002"/>
          </a:xfrm>
        </p:grpSpPr>
        <p:sp>
          <p:nvSpPr>
            <p:cNvPr id="247" name="Google Shape;247;p20"/>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8" name="Google Shape;248;p20"/>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49" name="Google Shape;249;p20"/>
          <p:cNvSpPr txBox="1">
            <a:spLocks noGrp="1"/>
          </p:cNvSpPr>
          <p:nvPr>
            <p:ph type="title"/>
          </p:nvPr>
        </p:nvSpPr>
        <p:spPr>
          <a:xfrm>
            <a:off x="320708" y="79823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0" name="Google Shape;250;p20"/>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51" name="Google Shape;251;p20"/>
          <p:cNvGrpSpPr/>
          <p:nvPr/>
        </p:nvGrpSpPr>
        <p:grpSpPr>
          <a:xfrm>
            <a:off x="11436251" y="129884"/>
            <a:ext cx="661669" cy="1214119"/>
            <a:chOff x="11436251" y="129884"/>
            <a:chExt cx="661669" cy="1214119"/>
          </a:xfrm>
        </p:grpSpPr>
        <p:sp>
          <p:nvSpPr>
            <p:cNvPr id="252" name="Google Shape;252;p20"/>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3" name="Google Shape;253;p20"/>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4" name="Google Shape;254;p20"/>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5" name="Google Shape;255;p20"/>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6" name="Google Shape;256;p20"/>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7" name="Google Shape;257;p20"/>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8" name="Google Shape;258;p20"/>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59" name="Google Shape;259;p20"/>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0" name="Google Shape;260;p20"/>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1" name="Google Shape;261;p20"/>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2" name="Google Shape;262;p20"/>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3" name="Google Shape;263;p20"/>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4" name="Google Shape;264;p20"/>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20"/>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6" name="Google Shape;266;p20"/>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7" name="Google Shape;267;p20"/>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8" name="Google Shape;268;p20"/>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9" name="Google Shape;269;p20"/>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0" name="Google Shape;270;p20"/>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20"/>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2" name="Google Shape;272;p20"/>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3" name="Google Shape;273;p20"/>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4" name="Google Shape;274;p20"/>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5" name="Google Shape;275;p20"/>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6" name="Google Shape;276;p20"/>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7" name="Google Shape;277;p20"/>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8" name="Google Shape;278;p20"/>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9" name="Google Shape;279;p20"/>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80" name="Google Shape;280;p20" descr="A yellow and black striped sign&#10;&#10;Description automatically generated"/>
          <p:cNvPicPr preferRelativeResize="0"/>
          <p:nvPr/>
        </p:nvPicPr>
        <p:blipFill rotWithShape="1">
          <a:blip r:embed="rId4">
            <a:alphaModFix/>
          </a:blip>
          <a:srcRect/>
          <a:stretch/>
        </p:blipFill>
        <p:spPr>
          <a:xfrm>
            <a:off x="11759075" y="1053240"/>
            <a:ext cx="444500" cy="7620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tep 4">
  <p:cSld name="step 4">
    <p:bg>
      <p:bgPr>
        <a:solidFill>
          <a:schemeClr val="dk2"/>
        </a:solidFill>
        <a:effectLst/>
      </p:bgPr>
    </p:bg>
    <p:spTree>
      <p:nvGrpSpPr>
        <p:cNvPr id="1" name="Shape 281"/>
        <p:cNvGrpSpPr/>
        <p:nvPr/>
      </p:nvGrpSpPr>
      <p:grpSpPr>
        <a:xfrm>
          <a:off x="0" y="0"/>
          <a:ext cx="0" cy="0"/>
          <a:chOff x="0" y="0"/>
          <a:chExt cx="0" cy="0"/>
        </a:xfrm>
      </p:grpSpPr>
      <p:pic>
        <p:nvPicPr>
          <p:cNvPr id="282" name="Google Shape;282;p21"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83" name="Google Shape;283;p21"/>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4" name="Google Shape;284;p21"/>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21"/>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286" name="Google Shape;286;p21"/>
          <p:cNvGrpSpPr/>
          <p:nvPr/>
        </p:nvGrpSpPr>
        <p:grpSpPr>
          <a:xfrm>
            <a:off x="109955" y="1005479"/>
            <a:ext cx="1397812" cy="58002"/>
            <a:chOff x="0" y="1077191"/>
            <a:chExt cx="1397812" cy="58002"/>
          </a:xfrm>
        </p:grpSpPr>
        <p:sp>
          <p:nvSpPr>
            <p:cNvPr id="287" name="Google Shape;287;p21"/>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8" name="Google Shape;288;p21"/>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89" name="Google Shape;289;p21"/>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0" name="Google Shape;290;p21"/>
          <p:cNvPicPr preferRelativeResize="0"/>
          <p:nvPr/>
        </p:nvPicPr>
        <p:blipFill rotWithShape="1">
          <a:blip r:embed="rId3">
            <a:alphaModFix/>
          </a:blip>
          <a:srcRect/>
          <a:stretch/>
        </p:blipFill>
        <p:spPr>
          <a:xfrm>
            <a:off x="10089605" y="6341879"/>
            <a:ext cx="1807529" cy="426924"/>
          </a:xfrm>
          <a:prstGeom prst="rect">
            <a:avLst/>
          </a:prstGeom>
          <a:noFill/>
          <a:ln>
            <a:noFill/>
          </a:ln>
        </p:spPr>
      </p:pic>
      <p:pic>
        <p:nvPicPr>
          <p:cNvPr id="291" name="Google Shape;291;p21" descr="A blue circle with black border&#10;&#10;Description automatically generated"/>
          <p:cNvPicPr preferRelativeResize="0"/>
          <p:nvPr/>
        </p:nvPicPr>
        <p:blipFill rotWithShape="1">
          <a:blip r:embed="rId4">
            <a:alphaModFix/>
          </a:blip>
          <a:srcRect/>
          <a:stretch/>
        </p:blipFill>
        <p:spPr>
          <a:xfrm rot="-5400000">
            <a:off x="10780967" y="-553762"/>
            <a:ext cx="424803" cy="1542707"/>
          </a:xfrm>
          <a:prstGeom prst="rect">
            <a:avLst/>
          </a:prstGeom>
          <a:noFill/>
          <a:ln>
            <a:noFill/>
          </a:ln>
        </p:spPr>
      </p:pic>
      <p:sp>
        <p:nvSpPr>
          <p:cNvPr id="292" name="Google Shape;292;p21"/>
          <p:cNvSpPr/>
          <p:nvPr/>
        </p:nvSpPr>
        <p:spPr>
          <a:xfrm>
            <a:off x="11176000" y="126197"/>
            <a:ext cx="401507" cy="401507"/>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93" name="Google Shape;293;p21"/>
          <p:cNvGrpSpPr/>
          <p:nvPr/>
        </p:nvGrpSpPr>
        <p:grpSpPr>
          <a:xfrm>
            <a:off x="11626751" y="129884"/>
            <a:ext cx="661669" cy="1214119"/>
            <a:chOff x="11436251" y="129884"/>
            <a:chExt cx="661669" cy="1214119"/>
          </a:xfrm>
        </p:grpSpPr>
        <p:sp>
          <p:nvSpPr>
            <p:cNvPr id="294" name="Google Shape;294;p21"/>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5" name="Google Shape;295;p21"/>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6" name="Google Shape;296;p21"/>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7" name="Google Shape;297;p21"/>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8" name="Google Shape;298;p21"/>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9" name="Google Shape;299;p21"/>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0" name="Google Shape;300;p21"/>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1" name="Google Shape;301;p21"/>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2" name="Google Shape;302;p21"/>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21"/>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4" name="Google Shape;304;p21"/>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5" name="Google Shape;305;p21"/>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6" name="Google Shape;306;p21"/>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7" name="Google Shape;307;p21"/>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8" name="Google Shape;308;p21"/>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9" name="Google Shape;309;p21"/>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0" name="Google Shape;310;p21"/>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1" name="Google Shape;311;p21"/>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21"/>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21"/>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21"/>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21"/>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21"/>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7" name="Google Shape;317;p21"/>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1"/>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1"/>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1"/>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1"/>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tep 5">
  <p:cSld name="step 5">
    <p:bg>
      <p:bgPr>
        <a:solidFill>
          <a:schemeClr val="dk2"/>
        </a:solidFill>
        <a:effectLst/>
      </p:bgPr>
    </p:bg>
    <p:spTree>
      <p:nvGrpSpPr>
        <p:cNvPr id="1" name="Shape 322"/>
        <p:cNvGrpSpPr/>
        <p:nvPr/>
      </p:nvGrpSpPr>
      <p:grpSpPr>
        <a:xfrm>
          <a:off x="0" y="0"/>
          <a:ext cx="0" cy="0"/>
          <a:chOff x="0" y="0"/>
          <a:chExt cx="0" cy="0"/>
        </a:xfrm>
      </p:grpSpPr>
      <p:pic>
        <p:nvPicPr>
          <p:cNvPr id="323" name="Google Shape;323;p2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24" name="Google Shape;324;p2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5" name="Google Shape;325;p2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2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grpSp>
        <p:nvGrpSpPr>
          <p:cNvPr id="327" name="Google Shape;327;p22"/>
          <p:cNvGrpSpPr/>
          <p:nvPr/>
        </p:nvGrpSpPr>
        <p:grpSpPr>
          <a:xfrm>
            <a:off x="133822" y="976478"/>
            <a:ext cx="1397812" cy="58002"/>
            <a:chOff x="0" y="1077191"/>
            <a:chExt cx="1397812" cy="58002"/>
          </a:xfrm>
        </p:grpSpPr>
        <p:sp>
          <p:nvSpPr>
            <p:cNvPr id="328" name="Google Shape;328;p2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9" name="Google Shape;329;p2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30" name="Google Shape;330;p22"/>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31" name="Google Shape;331;p22"/>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332" name="Google Shape;332;p22"/>
          <p:cNvGrpSpPr/>
          <p:nvPr/>
        </p:nvGrpSpPr>
        <p:grpSpPr>
          <a:xfrm>
            <a:off x="11436251" y="129884"/>
            <a:ext cx="661669" cy="1214119"/>
            <a:chOff x="11436251" y="129884"/>
            <a:chExt cx="661669" cy="1214119"/>
          </a:xfrm>
        </p:grpSpPr>
        <p:sp>
          <p:nvSpPr>
            <p:cNvPr id="333" name="Google Shape;333;p2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4" name="Google Shape;334;p2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2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2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7" name="Google Shape;337;p2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8" name="Google Shape;338;p2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9" name="Google Shape;339;p2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0" name="Google Shape;340;p2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1" name="Google Shape;341;p2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2" name="Google Shape;342;p2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3" name="Google Shape;343;p2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4" name="Google Shape;344;p2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5" name="Google Shape;345;p2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6" name="Google Shape;346;p2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7" name="Google Shape;347;p2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2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3" name="Google Shape;353;p2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361" name="Google Shape;361;p22"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362" name="Google Shape;362;p22"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tep 1 blue bkg">
  <p:cSld name="step 1 blue bkg">
    <p:bg>
      <p:bgPr>
        <a:solidFill>
          <a:schemeClr val="lt1"/>
        </a:solidFill>
        <a:effectLst/>
      </p:bgPr>
    </p:bg>
    <p:spTree>
      <p:nvGrpSpPr>
        <p:cNvPr id="1" name="Shape 363"/>
        <p:cNvGrpSpPr/>
        <p:nvPr/>
      </p:nvGrpSpPr>
      <p:grpSpPr>
        <a:xfrm>
          <a:off x="0" y="0"/>
          <a:ext cx="0" cy="0"/>
          <a:chOff x="0" y="0"/>
          <a:chExt cx="0" cy="0"/>
        </a:xfrm>
      </p:grpSpPr>
      <p:pic>
        <p:nvPicPr>
          <p:cNvPr id="364" name="Google Shape;364;p23"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365" name="Google Shape;365;p23"/>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23"/>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368" name="Google Shape;368;p23"/>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369" name="Google Shape;369;p23"/>
          <p:cNvGrpSpPr/>
          <p:nvPr/>
        </p:nvGrpSpPr>
        <p:grpSpPr>
          <a:xfrm>
            <a:off x="0" y="1318491"/>
            <a:ext cx="1397812" cy="58002"/>
            <a:chOff x="0" y="1077191"/>
            <a:chExt cx="1397812" cy="58002"/>
          </a:xfrm>
        </p:grpSpPr>
        <p:sp>
          <p:nvSpPr>
            <p:cNvPr id="370" name="Google Shape;370;p23"/>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1" name="Google Shape;371;p23"/>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72" name="Google Shape;372;p23"/>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1</a:t>
            </a:r>
            <a:endParaRPr/>
          </a:p>
        </p:txBody>
      </p:sp>
      <p:sp>
        <p:nvSpPr>
          <p:cNvPr id="373" name="Google Shape;373;p23"/>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374" name="Google Shape;374;p23"/>
          <p:cNvGrpSpPr/>
          <p:nvPr/>
        </p:nvGrpSpPr>
        <p:grpSpPr>
          <a:xfrm>
            <a:off x="11614051" y="129884"/>
            <a:ext cx="661669" cy="1214119"/>
            <a:chOff x="11436251" y="129884"/>
            <a:chExt cx="661669" cy="1214119"/>
          </a:xfrm>
        </p:grpSpPr>
        <p:sp>
          <p:nvSpPr>
            <p:cNvPr id="375" name="Google Shape;375;p23"/>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23"/>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7" name="Google Shape;377;p23"/>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8" name="Google Shape;378;p23"/>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23"/>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23"/>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23"/>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2" name="Google Shape;382;p23"/>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3" name="Google Shape;383;p23"/>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4" name="Google Shape;384;p23"/>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5" name="Google Shape;385;p23"/>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6" name="Google Shape;386;p23"/>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7" name="Google Shape;387;p23"/>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8" name="Google Shape;388;p23"/>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3"/>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3"/>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3"/>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3"/>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3" name="Google Shape;393;p23"/>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4" name="Google Shape;394;p23"/>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5" name="Google Shape;395;p23"/>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6" name="Google Shape;396;p23"/>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7" name="Google Shape;397;p23"/>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8" name="Google Shape;398;p23"/>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9" name="Google Shape;399;p23"/>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3"/>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3"/>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3"/>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03" name="Google Shape;403;p23"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tep 2 blue bkg">
  <p:cSld name="step 2 blue bkg">
    <p:bg>
      <p:bgPr>
        <a:solidFill>
          <a:schemeClr val="lt1"/>
        </a:solidFill>
        <a:effectLst/>
      </p:bgPr>
    </p:bg>
    <p:spTree>
      <p:nvGrpSpPr>
        <p:cNvPr id="1" name="Shape 404"/>
        <p:cNvGrpSpPr/>
        <p:nvPr/>
      </p:nvGrpSpPr>
      <p:grpSpPr>
        <a:xfrm>
          <a:off x="0" y="0"/>
          <a:ext cx="0" cy="0"/>
          <a:chOff x="0" y="0"/>
          <a:chExt cx="0" cy="0"/>
        </a:xfrm>
      </p:grpSpPr>
      <p:pic>
        <p:nvPicPr>
          <p:cNvPr id="405" name="Google Shape;405;p24"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06" name="Google Shape;406;p24"/>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7" name="Google Shape;407;p2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8" name="Google Shape;408;p24"/>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09" name="Google Shape;409;p24"/>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10" name="Google Shape;410;p24"/>
          <p:cNvGrpSpPr/>
          <p:nvPr/>
        </p:nvGrpSpPr>
        <p:grpSpPr>
          <a:xfrm>
            <a:off x="0" y="1318491"/>
            <a:ext cx="1397812" cy="58002"/>
            <a:chOff x="0" y="1077191"/>
            <a:chExt cx="1397812" cy="58002"/>
          </a:xfrm>
        </p:grpSpPr>
        <p:sp>
          <p:nvSpPr>
            <p:cNvPr id="411" name="Google Shape;411;p24"/>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4"/>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13" name="Google Shape;413;p24"/>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2</a:t>
            </a:r>
            <a:endParaRPr/>
          </a:p>
        </p:txBody>
      </p:sp>
      <p:sp>
        <p:nvSpPr>
          <p:cNvPr id="414" name="Google Shape;414;p24"/>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15" name="Google Shape;415;p24"/>
          <p:cNvGrpSpPr/>
          <p:nvPr/>
        </p:nvGrpSpPr>
        <p:grpSpPr>
          <a:xfrm>
            <a:off x="11436251" y="129884"/>
            <a:ext cx="661669" cy="1214119"/>
            <a:chOff x="11436251" y="129884"/>
            <a:chExt cx="661669" cy="1214119"/>
          </a:xfrm>
        </p:grpSpPr>
        <p:sp>
          <p:nvSpPr>
            <p:cNvPr id="416" name="Google Shape;416;p24"/>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7" name="Google Shape;417;p24"/>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8" name="Google Shape;418;p24"/>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9" name="Google Shape;419;p24"/>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0" name="Google Shape;420;p24"/>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1" name="Google Shape;421;p24"/>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2" name="Google Shape;422;p24"/>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3" name="Google Shape;423;p24"/>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4" name="Google Shape;424;p24"/>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5" name="Google Shape;425;p24"/>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6" name="Google Shape;426;p24"/>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4"/>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8" name="Google Shape;428;p24"/>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24"/>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0" name="Google Shape;430;p24"/>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1" name="Google Shape;431;p24"/>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2" name="Google Shape;432;p24"/>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3" name="Google Shape;433;p24"/>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4" name="Google Shape;434;p24"/>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5" name="Google Shape;435;p24"/>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6" name="Google Shape;436;p24"/>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7" name="Google Shape;437;p24"/>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8" name="Google Shape;438;p24"/>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9" name="Google Shape;439;p24"/>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0" name="Google Shape;440;p24"/>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1" name="Google Shape;441;p24"/>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2" name="Google Shape;442;p24"/>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3" name="Google Shape;443;p24"/>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444" name="Google Shape;444;p24" descr="A blue and black striped background&#10;&#10;Description automatically generated"/>
          <p:cNvPicPr preferRelativeResize="0"/>
          <p:nvPr/>
        </p:nvPicPr>
        <p:blipFill rotWithShape="1">
          <a:blip r:embed="rId4">
            <a:alphaModFix/>
          </a:blip>
          <a:srcRect/>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tep 3 blue bkg">
  <p:cSld name="step 3 blue bkg">
    <p:bg>
      <p:bgPr>
        <a:solidFill>
          <a:schemeClr val="lt1"/>
        </a:solidFill>
        <a:effectLst/>
      </p:bgPr>
    </p:bg>
    <p:spTree>
      <p:nvGrpSpPr>
        <p:cNvPr id="1" name="Shape 445"/>
        <p:cNvGrpSpPr/>
        <p:nvPr/>
      </p:nvGrpSpPr>
      <p:grpSpPr>
        <a:xfrm>
          <a:off x="0" y="0"/>
          <a:ext cx="0" cy="0"/>
          <a:chOff x="0" y="0"/>
          <a:chExt cx="0" cy="0"/>
        </a:xfrm>
      </p:grpSpPr>
      <p:pic>
        <p:nvPicPr>
          <p:cNvPr id="446" name="Google Shape;446;p25"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47" name="Google Shape;447;p25"/>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8" name="Google Shape;448;p2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9" name="Google Shape;449;p25"/>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50" name="Google Shape;450;p25"/>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51" name="Google Shape;451;p25"/>
          <p:cNvGrpSpPr/>
          <p:nvPr/>
        </p:nvGrpSpPr>
        <p:grpSpPr>
          <a:xfrm>
            <a:off x="0" y="1318491"/>
            <a:ext cx="1397812" cy="58002"/>
            <a:chOff x="0" y="1077191"/>
            <a:chExt cx="1397812" cy="58002"/>
          </a:xfrm>
        </p:grpSpPr>
        <p:sp>
          <p:nvSpPr>
            <p:cNvPr id="452" name="Google Shape;452;p25"/>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3" name="Google Shape;453;p25"/>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54" name="Google Shape;454;p25"/>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3</a:t>
            </a:r>
            <a:endParaRPr/>
          </a:p>
        </p:txBody>
      </p:sp>
      <p:sp>
        <p:nvSpPr>
          <p:cNvPr id="455" name="Google Shape;455;p25"/>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56" name="Google Shape;456;p25"/>
          <p:cNvGrpSpPr/>
          <p:nvPr/>
        </p:nvGrpSpPr>
        <p:grpSpPr>
          <a:xfrm>
            <a:off x="11436251" y="129884"/>
            <a:ext cx="661669" cy="1214119"/>
            <a:chOff x="11436251" y="129884"/>
            <a:chExt cx="661669" cy="1214119"/>
          </a:xfrm>
        </p:grpSpPr>
        <p:sp>
          <p:nvSpPr>
            <p:cNvPr id="457" name="Google Shape;457;p25"/>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8" name="Google Shape;458;p25"/>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9" name="Google Shape;459;p25"/>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0" name="Google Shape;460;p25"/>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1" name="Google Shape;461;p25"/>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2" name="Google Shape;462;p25"/>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3" name="Google Shape;463;p25"/>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4" name="Google Shape;464;p25"/>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5" name="Google Shape;465;p25"/>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6" name="Google Shape;466;p25"/>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7" name="Google Shape;467;p25"/>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8" name="Google Shape;468;p25"/>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25"/>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0" name="Google Shape;470;p25"/>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1" name="Google Shape;471;p25"/>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2" name="Google Shape;472;p25"/>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3" name="Google Shape;473;p25"/>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4" name="Google Shape;474;p25"/>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5" name="Google Shape;475;p25"/>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6" name="Google Shape;476;p25"/>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7" name="Google Shape;477;p25"/>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8" name="Google Shape;478;p25"/>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79" name="Google Shape;479;p25"/>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0" name="Google Shape;480;p25"/>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1" name="Google Shape;481;p25"/>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2" name="Google Shape;482;p25"/>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3" name="Google Shape;483;p25"/>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4" name="Google Shape;484;p25"/>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85" name="Google Shape;485;p25"/>
          <p:cNvSpPr/>
          <p:nvPr/>
        </p:nvSpPr>
        <p:spPr>
          <a:xfrm rot="10800000">
            <a:off x="11601449" y="-6278"/>
            <a:ext cx="590451" cy="590451"/>
          </a:xfrm>
          <a:prstGeom prst="rtTriangl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tep 4 blue bkg">
  <p:cSld name="step 4 blue bkg">
    <p:bg>
      <p:bgPr>
        <a:solidFill>
          <a:schemeClr val="lt1"/>
        </a:solidFill>
        <a:effectLst/>
      </p:bgPr>
    </p:bg>
    <p:spTree>
      <p:nvGrpSpPr>
        <p:cNvPr id="1" name="Shape 486"/>
        <p:cNvGrpSpPr/>
        <p:nvPr/>
      </p:nvGrpSpPr>
      <p:grpSpPr>
        <a:xfrm>
          <a:off x="0" y="0"/>
          <a:ext cx="0" cy="0"/>
          <a:chOff x="0" y="0"/>
          <a:chExt cx="0" cy="0"/>
        </a:xfrm>
      </p:grpSpPr>
      <p:pic>
        <p:nvPicPr>
          <p:cNvPr id="487" name="Google Shape;487;p2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488" name="Google Shape;488;p2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89" name="Google Shape;489;p2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2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491" name="Google Shape;491;p26"/>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492" name="Google Shape;492;p26"/>
          <p:cNvGrpSpPr/>
          <p:nvPr/>
        </p:nvGrpSpPr>
        <p:grpSpPr>
          <a:xfrm>
            <a:off x="0" y="1318491"/>
            <a:ext cx="1397812" cy="58002"/>
            <a:chOff x="0" y="1077191"/>
            <a:chExt cx="1397812" cy="58002"/>
          </a:xfrm>
        </p:grpSpPr>
        <p:sp>
          <p:nvSpPr>
            <p:cNvPr id="493" name="Google Shape;493;p2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4" name="Google Shape;494;p2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495" name="Google Shape;495;p26"/>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4</a:t>
            </a:r>
            <a:endParaRPr/>
          </a:p>
        </p:txBody>
      </p:sp>
      <p:sp>
        <p:nvSpPr>
          <p:cNvPr id="496" name="Google Shape;496;p26"/>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497" name="Google Shape;497;p26"/>
          <p:cNvGrpSpPr/>
          <p:nvPr/>
        </p:nvGrpSpPr>
        <p:grpSpPr>
          <a:xfrm>
            <a:off x="11436251" y="129884"/>
            <a:ext cx="661669" cy="1214119"/>
            <a:chOff x="11436251" y="129884"/>
            <a:chExt cx="661669" cy="1214119"/>
          </a:xfrm>
        </p:grpSpPr>
        <p:sp>
          <p:nvSpPr>
            <p:cNvPr id="498" name="Google Shape;498;p2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2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0" name="Google Shape;500;p2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1" name="Google Shape;501;p2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2" name="Google Shape;502;p2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3" name="Google Shape;503;p2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4" name="Google Shape;504;p2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5" name="Google Shape;505;p2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6" name="Google Shape;506;p2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7" name="Google Shape;507;p2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8" name="Google Shape;508;p2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9" name="Google Shape;509;p2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0" name="Google Shape;510;p2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2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2" name="Google Shape;512;p2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3" name="Google Shape;513;p2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4" name="Google Shape;514;p2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2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6" name="Google Shape;516;p2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7" name="Google Shape;517;p2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8" name="Google Shape;518;p2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9" name="Google Shape;519;p2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0" name="Google Shape;520;p2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1" name="Google Shape;521;p2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2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3" name="Google Shape;523;p2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2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5" name="Google Shape;525;p2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26" name="Google Shape;526;p26"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sp>
        <p:nvSpPr>
          <p:cNvPr id="527" name="Google Shape;527;p26"/>
          <p:cNvSpPr/>
          <p:nvPr/>
        </p:nvSpPr>
        <p:spPr>
          <a:xfrm>
            <a:off x="11575781" y="807442"/>
            <a:ext cx="453047" cy="453047"/>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tep 5 blue bkg">
  <p:cSld name="step 5 blue bkg">
    <p:bg>
      <p:bgPr>
        <a:solidFill>
          <a:schemeClr val="lt1"/>
        </a:solidFill>
        <a:effectLst/>
      </p:bgPr>
    </p:bg>
    <p:spTree>
      <p:nvGrpSpPr>
        <p:cNvPr id="1" name="Shape 528"/>
        <p:cNvGrpSpPr/>
        <p:nvPr/>
      </p:nvGrpSpPr>
      <p:grpSpPr>
        <a:xfrm>
          <a:off x="0" y="0"/>
          <a:ext cx="0" cy="0"/>
          <a:chOff x="0" y="0"/>
          <a:chExt cx="0" cy="0"/>
        </a:xfrm>
      </p:grpSpPr>
      <p:pic>
        <p:nvPicPr>
          <p:cNvPr id="529" name="Google Shape;529;p2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30" name="Google Shape;530;p27"/>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1" name="Google Shape;531;p2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2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33" name="Google Shape;533;p27"/>
          <p:cNvPicPr preferRelativeResize="0"/>
          <p:nvPr/>
        </p:nvPicPr>
        <p:blipFill rotWithShape="1">
          <a:blip r:embed="rId3">
            <a:alphaModFix/>
          </a:blip>
          <a:srcRect/>
          <a:stretch/>
        </p:blipFill>
        <p:spPr>
          <a:xfrm>
            <a:off x="10087802" y="6341879"/>
            <a:ext cx="1816291" cy="428995"/>
          </a:xfrm>
          <a:prstGeom prst="rect">
            <a:avLst/>
          </a:prstGeom>
          <a:noFill/>
          <a:ln>
            <a:noFill/>
          </a:ln>
        </p:spPr>
      </p:pic>
      <p:grpSp>
        <p:nvGrpSpPr>
          <p:cNvPr id="534" name="Google Shape;534;p27"/>
          <p:cNvGrpSpPr/>
          <p:nvPr/>
        </p:nvGrpSpPr>
        <p:grpSpPr>
          <a:xfrm>
            <a:off x="0" y="1318491"/>
            <a:ext cx="1397812" cy="58002"/>
            <a:chOff x="0" y="1077191"/>
            <a:chExt cx="1397812" cy="58002"/>
          </a:xfrm>
        </p:grpSpPr>
        <p:sp>
          <p:nvSpPr>
            <p:cNvPr id="535" name="Google Shape;535;p2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6" name="Google Shape;536;p2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537" name="Google Shape;537;p27"/>
          <p:cNvSpPr txBox="1"/>
          <p:nvPr/>
        </p:nvSpPr>
        <p:spPr>
          <a:xfrm>
            <a:off x="298676" y="381138"/>
            <a:ext cx="611659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dk2"/>
                </a:solidFill>
                <a:latin typeface="Montserrat SemiBold"/>
                <a:ea typeface="Montserrat SemiBold"/>
                <a:cs typeface="Montserrat SemiBold"/>
                <a:sym typeface="Montserrat SemiBold"/>
              </a:rPr>
              <a:t>STEP 5</a:t>
            </a:r>
            <a:endParaRPr/>
          </a:p>
        </p:txBody>
      </p:sp>
      <p:sp>
        <p:nvSpPr>
          <p:cNvPr id="538" name="Google Shape;538;p27"/>
          <p:cNvSpPr txBox="1">
            <a:spLocks noGrp="1"/>
          </p:cNvSpPr>
          <p:nvPr>
            <p:ph type="title"/>
          </p:nvPr>
        </p:nvSpPr>
        <p:spPr>
          <a:xfrm>
            <a:off x="298676" y="750470"/>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539" name="Google Shape;539;p27"/>
          <p:cNvGrpSpPr/>
          <p:nvPr/>
        </p:nvGrpSpPr>
        <p:grpSpPr>
          <a:xfrm>
            <a:off x="11614051" y="129884"/>
            <a:ext cx="661669" cy="1214119"/>
            <a:chOff x="11436251" y="129884"/>
            <a:chExt cx="661669" cy="1214119"/>
          </a:xfrm>
        </p:grpSpPr>
        <p:sp>
          <p:nvSpPr>
            <p:cNvPr id="540" name="Google Shape;540;p27"/>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1" name="Google Shape;541;p27"/>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2" name="Google Shape;542;p27"/>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3" name="Google Shape;543;p27"/>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4" name="Google Shape;544;p27"/>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5" name="Google Shape;545;p27"/>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6" name="Google Shape;546;p27"/>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7" name="Google Shape;547;p27"/>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8" name="Google Shape;548;p27"/>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49" name="Google Shape;549;p27"/>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0" name="Google Shape;550;p27"/>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1" name="Google Shape;551;p27"/>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2" name="Google Shape;552;p27"/>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3" name="Google Shape;553;p27"/>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4" name="Google Shape;554;p27"/>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5" name="Google Shape;555;p27"/>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6" name="Google Shape;556;p27"/>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7" name="Google Shape;557;p27"/>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8" name="Google Shape;558;p27"/>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59" name="Google Shape;559;p27"/>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0" name="Google Shape;560;p27"/>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1" name="Google Shape;561;p27"/>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27"/>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3" name="Google Shape;563;p27"/>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4" name="Google Shape;564;p27"/>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5" name="Google Shape;565;p27"/>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6" name="Google Shape;566;p27"/>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7" name="Google Shape;567;p27"/>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568" name="Google Shape;568;p27" descr="A blue and black logo&#10;&#10;Description automatically generated"/>
          <p:cNvPicPr preferRelativeResize="0"/>
          <p:nvPr/>
        </p:nvPicPr>
        <p:blipFill rotWithShape="1">
          <a:blip r:embed="rId4">
            <a:alphaModFix/>
          </a:blip>
          <a:srcRect/>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ue_blank">
  <p:cSld name="blue_blank">
    <p:bg>
      <p:bgPr>
        <a:solidFill>
          <a:schemeClr val="lt1"/>
        </a:solidFill>
        <a:effectLst/>
      </p:bgPr>
    </p:bg>
    <p:spTree>
      <p:nvGrpSpPr>
        <p:cNvPr id="1" name="Shape 569"/>
        <p:cNvGrpSpPr/>
        <p:nvPr/>
      </p:nvGrpSpPr>
      <p:grpSpPr>
        <a:xfrm>
          <a:off x="0" y="0"/>
          <a:ext cx="0" cy="0"/>
          <a:chOff x="0" y="0"/>
          <a:chExt cx="0" cy="0"/>
        </a:xfrm>
      </p:grpSpPr>
      <p:pic>
        <p:nvPicPr>
          <p:cNvPr id="570" name="Google Shape;570;p2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571" name="Google Shape;571;p28"/>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2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3" name="Google Shape;573;p2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574" name="Google Shape;574;p28"/>
          <p:cNvPicPr preferRelativeResize="0"/>
          <p:nvPr/>
        </p:nvPicPr>
        <p:blipFill rotWithShape="1">
          <a:blip r:embed="rId3">
            <a:alphaModFix/>
          </a:blip>
          <a:srcRect/>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hite_blank">
  <p:cSld name="white_blank">
    <p:spTree>
      <p:nvGrpSpPr>
        <p:cNvPr id="1" name="Shape 575"/>
        <p:cNvGrpSpPr/>
        <p:nvPr/>
      </p:nvGrpSpPr>
      <p:grpSpPr>
        <a:xfrm>
          <a:off x="0" y="0"/>
          <a:ext cx="0" cy="0"/>
          <a:chOff x="0" y="0"/>
          <a:chExt cx="0" cy="0"/>
        </a:xfrm>
      </p:grpSpPr>
      <p:pic>
        <p:nvPicPr>
          <p:cNvPr id="576" name="Google Shape;576;p29"/>
          <p:cNvPicPr preferRelativeResize="0"/>
          <p:nvPr/>
        </p:nvPicPr>
        <p:blipFill rotWithShape="1">
          <a:blip r:embed="rId2">
            <a:alphaModFix/>
          </a:blip>
          <a:srcRect/>
          <a:stretch/>
        </p:blipFill>
        <p:spPr>
          <a:xfrm>
            <a:off x="10089605" y="6341879"/>
            <a:ext cx="1807529" cy="426924"/>
          </a:xfrm>
          <a:prstGeom prst="rect">
            <a:avLst/>
          </a:prstGeom>
          <a:noFill/>
          <a:ln>
            <a:noFill/>
          </a:ln>
        </p:spPr>
      </p:pic>
      <p:pic>
        <p:nvPicPr>
          <p:cNvPr id="577" name="Google Shape;577;p29" descr="A yellow circle on a black background&#10;&#10;Description automatically generated"/>
          <p:cNvPicPr preferRelativeResize="0"/>
          <p:nvPr/>
        </p:nvPicPr>
        <p:blipFill rotWithShape="1">
          <a:blip r:embed="rId3">
            <a:alphaModFix/>
          </a:blip>
          <a:srcRect/>
          <a:stretch/>
        </p:blipFill>
        <p:spPr>
          <a:xfrm>
            <a:off x="0" y="6350000"/>
            <a:ext cx="508000" cy="508000"/>
          </a:xfrm>
          <a:prstGeom prst="rect">
            <a:avLst/>
          </a:prstGeom>
          <a:noFill/>
          <a:ln>
            <a:noFill/>
          </a:ln>
        </p:spPr>
      </p:pic>
      <p:sp>
        <p:nvSpPr>
          <p:cNvPr id="578" name="Google Shape;578;p2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9" name="Google Shape;579;p2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0" name="Google Shape;580;p2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White bkg 1">
  <p:cSld name="Text White bkg 1">
    <p:bg>
      <p:bgPr>
        <a:solidFill>
          <a:schemeClr val="dk2"/>
        </a:solidFill>
        <a:effectLst/>
      </p:bgPr>
    </p:bg>
    <p:spTree>
      <p:nvGrpSpPr>
        <p:cNvPr id="1" name="Shape 17"/>
        <p:cNvGrpSpPr/>
        <p:nvPr/>
      </p:nvGrpSpPr>
      <p:grpSpPr>
        <a:xfrm>
          <a:off x="0" y="0"/>
          <a:ext cx="0" cy="0"/>
          <a:chOff x="0" y="0"/>
          <a:chExt cx="0" cy="0"/>
        </a:xfrm>
      </p:grpSpPr>
      <p:pic>
        <p:nvPicPr>
          <p:cNvPr id="18" name="Google Shape;18;p12"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9" name="Google Shape;19;p12"/>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 name="Google Shape;20;p1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2"/>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u="none" strike="noStrike" cap="none">
                <a:solidFill>
                  <a:schemeClr val="dk2"/>
                </a:solidFill>
                <a:latin typeface="Montserrat"/>
                <a:ea typeface="Montserrat"/>
                <a:cs typeface="Montserrat"/>
                <a:sym typeface="Montserrat"/>
              </a:defRPr>
            </a:lvl1pPr>
            <a:lvl2pPr marL="0" lvl="1" indent="0" algn="l">
              <a:spcBef>
                <a:spcPts val="0"/>
              </a:spcBef>
              <a:buNone/>
              <a:defRPr sz="1000" b="0" i="0" u="none" strike="noStrike" cap="none">
                <a:solidFill>
                  <a:schemeClr val="dk2"/>
                </a:solidFill>
                <a:latin typeface="Montserrat"/>
                <a:ea typeface="Montserrat"/>
                <a:cs typeface="Montserrat"/>
                <a:sym typeface="Montserrat"/>
              </a:defRPr>
            </a:lvl2pPr>
            <a:lvl3pPr marL="0" lvl="2" indent="0" algn="l">
              <a:spcBef>
                <a:spcPts val="0"/>
              </a:spcBef>
              <a:buNone/>
              <a:defRPr sz="1000" b="0" i="0" u="none" strike="noStrike" cap="none">
                <a:solidFill>
                  <a:schemeClr val="dk2"/>
                </a:solidFill>
                <a:latin typeface="Montserrat"/>
                <a:ea typeface="Montserrat"/>
                <a:cs typeface="Montserrat"/>
                <a:sym typeface="Montserrat"/>
              </a:defRPr>
            </a:lvl3pPr>
            <a:lvl4pPr marL="0" lvl="3" indent="0" algn="l">
              <a:spcBef>
                <a:spcPts val="0"/>
              </a:spcBef>
              <a:buNone/>
              <a:defRPr sz="1000" b="0" i="0" u="none" strike="noStrike" cap="none">
                <a:solidFill>
                  <a:schemeClr val="dk2"/>
                </a:solidFill>
                <a:latin typeface="Montserrat"/>
                <a:ea typeface="Montserrat"/>
                <a:cs typeface="Montserrat"/>
                <a:sym typeface="Montserrat"/>
              </a:defRPr>
            </a:lvl4pPr>
            <a:lvl5pPr marL="0" lvl="4" indent="0" algn="l">
              <a:spcBef>
                <a:spcPts val="0"/>
              </a:spcBef>
              <a:buNone/>
              <a:defRPr sz="1000" b="0" i="0" u="none" strike="noStrike" cap="none">
                <a:solidFill>
                  <a:schemeClr val="dk2"/>
                </a:solidFill>
                <a:latin typeface="Montserrat"/>
                <a:ea typeface="Montserrat"/>
                <a:cs typeface="Montserrat"/>
                <a:sym typeface="Montserrat"/>
              </a:defRPr>
            </a:lvl5pPr>
            <a:lvl6pPr marL="0" lvl="5" indent="0" algn="l">
              <a:spcBef>
                <a:spcPts val="0"/>
              </a:spcBef>
              <a:buNone/>
              <a:defRPr sz="1000" b="0" i="0" u="none" strike="noStrike" cap="none">
                <a:solidFill>
                  <a:schemeClr val="dk2"/>
                </a:solidFill>
                <a:latin typeface="Montserrat"/>
                <a:ea typeface="Montserrat"/>
                <a:cs typeface="Montserrat"/>
                <a:sym typeface="Montserrat"/>
              </a:defRPr>
            </a:lvl6pPr>
            <a:lvl7pPr marL="0" lvl="6" indent="0" algn="l">
              <a:spcBef>
                <a:spcPts val="0"/>
              </a:spcBef>
              <a:buNone/>
              <a:defRPr sz="1000" b="0" i="0" u="none" strike="noStrike" cap="none">
                <a:solidFill>
                  <a:schemeClr val="dk2"/>
                </a:solidFill>
                <a:latin typeface="Montserrat"/>
                <a:ea typeface="Montserrat"/>
                <a:cs typeface="Montserrat"/>
                <a:sym typeface="Montserrat"/>
              </a:defRPr>
            </a:lvl7pPr>
            <a:lvl8pPr marL="0" lvl="7" indent="0" algn="l">
              <a:spcBef>
                <a:spcPts val="0"/>
              </a:spcBef>
              <a:buNone/>
              <a:defRPr sz="1000" b="0" i="0" u="none" strike="noStrike" cap="none">
                <a:solidFill>
                  <a:schemeClr val="dk2"/>
                </a:solidFill>
                <a:latin typeface="Montserrat"/>
                <a:ea typeface="Montserrat"/>
                <a:cs typeface="Montserrat"/>
                <a:sym typeface="Montserrat"/>
              </a:defRPr>
            </a:lvl8pPr>
            <a:lvl9pPr marL="0" lvl="8" indent="0" algn="l">
              <a:spcBef>
                <a:spcPts val="0"/>
              </a:spcBef>
              <a:buNone/>
              <a:defRPr sz="1000" b="0" i="0" u="none" strike="noStrike" cap="none">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22" name="Google Shape;22;p12"/>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12"/>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4" name="Google Shape;24;p12"/>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25" name="Google Shape;25;p12"/>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26" name="Google Shape;26;p12"/>
          <p:cNvGrpSpPr/>
          <p:nvPr/>
        </p:nvGrpSpPr>
        <p:grpSpPr>
          <a:xfrm>
            <a:off x="11436251" y="129884"/>
            <a:ext cx="661669" cy="1214119"/>
            <a:chOff x="11436251" y="129884"/>
            <a:chExt cx="661669" cy="1214119"/>
          </a:xfrm>
        </p:grpSpPr>
        <p:sp>
          <p:nvSpPr>
            <p:cNvPr id="27" name="Google Shape;27;p12"/>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8" name="Google Shape;28;p12"/>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9" name="Google Shape;29;p12"/>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12"/>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12"/>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12"/>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3" name="Google Shape;33;p12"/>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4" name="Google Shape;34;p12"/>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5" name="Google Shape;35;p12"/>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12"/>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12"/>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8" name="Google Shape;38;p12"/>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9" name="Google Shape;39;p12"/>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12"/>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12"/>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2" name="Google Shape;42;p12"/>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3" name="Google Shape;43;p12"/>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4" name="Google Shape;44;p12"/>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5" name="Google Shape;45;p12"/>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6" name="Google Shape;46;p12"/>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7" name="Google Shape;47;p12"/>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8" name="Google Shape;48;p12"/>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9" name="Google Shape;49;p12"/>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0" name="Google Shape;50;p12"/>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1" name="Google Shape;51;p12"/>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2" name="Google Shape;52;p12"/>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3" name="Google Shape;53;p12"/>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4" name="Google Shape;54;p12"/>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55" name="Google Shape;55;p12"/>
          <p:cNvSpPr/>
          <p:nvPr/>
        </p:nvSpPr>
        <p:spPr>
          <a:xfrm rot="7200000">
            <a:off x="11962234" y="79286"/>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12"/>
          <p:cNvSpPr/>
          <p:nvPr/>
        </p:nvSpPr>
        <p:spPr>
          <a:xfrm rot="7200000">
            <a:off x="11756296" y="285948"/>
            <a:ext cx="179933" cy="17993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1"/>
        <p:cNvGrpSpPr/>
        <p:nvPr/>
      </p:nvGrpSpPr>
      <p:grpSpPr>
        <a:xfrm>
          <a:off x="0" y="0"/>
          <a:ext cx="0" cy="0"/>
          <a:chOff x="0" y="0"/>
          <a:chExt cx="0" cy="0"/>
        </a:xfrm>
      </p:grpSpPr>
      <p:sp>
        <p:nvSpPr>
          <p:cNvPr id="582" name="Google Shape;582;p3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3" name="Google Shape;583;p3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C97"/>
              </a:buClr>
              <a:buSzPts val="2400"/>
              <a:buFont typeface="Arial"/>
              <a:buNone/>
              <a:defRPr sz="2400" b="0" i="0" u="none" strike="noStrike" cap="none">
                <a:solidFill>
                  <a:srgbClr val="888C97"/>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C97"/>
              </a:buClr>
              <a:buSzPts val="2000"/>
              <a:buFont typeface="Arial"/>
              <a:buNone/>
              <a:defRPr sz="2000" b="0" i="0" u="none" strike="noStrike" cap="none">
                <a:solidFill>
                  <a:srgbClr val="888C97"/>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C97"/>
              </a:buClr>
              <a:buSzPts val="1800"/>
              <a:buFont typeface="Arial"/>
              <a:buNone/>
              <a:defRPr sz="1800" b="0" i="0" u="none" strike="noStrike" cap="none">
                <a:solidFill>
                  <a:srgbClr val="888C97"/>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C97"/>
              </a:buClr>
              <a:buSzPts val="1600"/>
              <a:buFont typeface="Arial"/>
              <a:buNone/>
              <a:defRPr sz="1600" b="0" i="0" u="none" strike="noStrike" cap="none">
                <a:solidFill>
                  <a:srgbClr val="888C97"/>
                </a:solidFill>
                <a:latin typeface="Calibri"/>
                <a:ea typeface="Calibri"/>
                <a:cs typeface="Calibri"/>
                <a:sym typeface="Calibri"/>
              </a:defRPr>
            </a:lvl9pPr>
          </a:lstStyle>
          <a:p>
            <a:endParaRPr/>
          </a:p>
        </p:txBody>
      </p:sp>
      <p:pic>
        <p:nvPicPr>
          <p:cNvPr id="584" name="Google Shape;584;p30"/>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5"/>
        <p:cNvGrpSpPr/>
        <p:nvPr/>
      </p:nvGrpSpPr>
      <p:grpSpPr>
        <a:xfrm>
          <a:off x="0" y="0"/>
          <a:ext cx="0" cy="0"/>
          <a:chOff x="0" y="0"/>
          <a:chExt cx="0" cy="0"/>
        </a:xfrm>
      </p:grpSpPr>
      <p:sp>
        <p:nvSpPr>
          <p:cNvPr id="586" name="Google Shape;586;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7" name="Google Shape;587;p3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3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89" name="Google Shape;589;p31"/>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90"/>
        <p:cNvGrpSpPr/>
        <p:nvPr/>
      </p:nvGrpSpPr>
      <p:grpSpPr>
        <a:xfrm>
          <a:off x="0" y="0"/>
          <a:ext cx="0" cy="0"/>
          <a:chOff x="0" y="0"/>
          <a:chExt cx="0" cy="0"/>
        </a:xfrm>
      </p:grpSpPr>
      <p:sp>
        <p:nvSpPr>
          <p:cNvPr id="591" name="Google Shape;59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2" name="Google Shape;592;p3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3" name="Google Shape;593;p3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94" name="Google Shape;594;p3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95" name="Google Shape;595;p3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6" name="Google Shape;596;p32"/>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7"/>
        <p:cNvGrpSpPr/>
        <p:nvPr/>
      </p:nvGrpSpPr>
      <p:grpSpPr>
        <a:xfrm>
          <a:off x="0" y="0"/>
          <a:ext cx="0" cy="0"/>
          <a:chOff x="0" y="0"/>
          <a:chExt cx="0" cy="0"/>
        </a:xfrm>
      </p:grpSpPr>
      <p:sp>
        <p:nvSpPr>
          <p:cNvPr id="598" name="Google Shape;598;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9" name="Google Shape;599;p33"/>
          <p:cNvPicPr preferRelativeResize="0"/>
          <p:nvPr/>
        </p:nvPicPr>
        <p:blipFill rotWithShape="1">
          <a:blip r:embed="rId2">
            <a:alphaModFix/>
          </a:blip>
          <a:srcRect/>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0"/>
        <p:cNvGrpSpPr/>
        <p:nvPr/>
      </p:nvGrpSpPr>
      <p:grpSpPr>
        <a:xfrm>
          <a:off x="0" y="0"/>
          <a:ext cx="0" cy="0"/>
          <a:chOff x="0" y="0"/>
          <a:chExt cx="0" cy="0"/>
        </a:xfrm>
      </p:grpSpPr>
      <p:sp>
        <p:nvSpPr>
          <p:cNvPr id="601" name="Google Shape;6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2" name="Google Shape;6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3" name="Google Shape;60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4"/>
        <p:cNvGrpSpPr/>
        <p:nvPr/>
      </p:nvGrpSpPr>
      <p:grpSpPr>
        <a:xfrm>
          <a:off x="0" y="0"/>
          <a:ext cx="0" cy="0"/>
          <a:chOff x="0" y="0"/>
          <a:chExt cx="0" cy="0"/>
        </a:xfrm>
      </p:grpSpPr>
      <p:sp>
        <p:nvSpPr>
          <p:cNvPr id="605" name="Google Shape;605;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6" name="Google Shape;606;p3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7" name="Google Shape;607;p3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08" name="Google Shape;60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09" name="Google Shape;60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0" name="Google Shape;61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11"/>
        <p:cNvGrpSpPr/>
        <p:nvPr/>
      </p:nvGrpSpPr>
      <p:grpSpPr>
        <a:xfrm>
          <a:off x="0" y="0"/>
          <a:ext cx="0" cy="0"/>
          <a:chOff x="0" y="0"/>
          <a:chExt cx="0" cy="0"/>
        </a:xfrm>
      </p:grpSpPr>
      <p:sp>
        <p:nvSpPr>
          <p:cNvPr id="612" name="Google Shape;612;p36"/>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3" name="Google Shape;613;p36"/>
          <p:cNvSpPr txBox="1">
            <a:spLocks noGrp="1"/>
          </p:cNvSpPr>
          <p:nvPr>
            <p:ph type="body" idx="1"/>
          </p:nvPr>
        </p:nvSpPr>
        <p:spPr>
          <a:xfrm>
            <a:off x="596900" y="1484784"/>
            <a:ext cx="10968000" cy="4077816"/>
          </a:xfrm>
          <a:prstGeom prst="rect">
            <a:avLst/>
          </a:prstGeom>
          <a:noFill/>
          <a:ln>
            <a:noFill/>
          </a:ln>
        </p:spPr>
        <p:txBody>
          <a:bodyPr spcFirstLastPara="1" wrap="square" lIns="91425" tIns="45700" rIns="91425" bIns="45700" anchor="t" anchorCtr="0">
            <a:normAutofit/>
          </a:bodyPr>
          <a:lstStyle>
            <a:lvl1pPr marL="457200" marR="0" lvl="0" indent="-364045" algn="l" rtl="0">
              <a:lnSpc>
                <a:spcPct val="90000"/>
              </a:lnSpc>
              <a:spcBef>
                <a:spcPts val="10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1pPr>
            <a:lvl2pPr marL="914400" marR="0" lvl="1" indent="-364045" algn="l" rtl="0">
              <a:lnSpc>
                <a:spcPct val="90000"/>
              </a:lnSpc>
              <a:spcBef>
                <a:spcPts val="500"/>
              </a:spcBef>
              <a:spcAft>
                <a:spcPts val="0"/>
              </a:spcAft>
              <a:buClr>
                <a:schemeClr val="accent1"/>
              </a:buClr>
              <a:buSzPts val="2133"/>
              <a:buFont typeface="Arial"/>
              <a:buChar char="•"/>
              <a:defRPr sz="2133" b="0" i="0" u="none" strike="noStrike" cap="none">
                <a:solidFill>
                  <a:schemeClr val="dk1"/>
                </a:solidFill>
                <a:latin typeface="Calibri"/>
                <a:ea typeface="Calibri"/>
                <a:cs typeface="Calibri"/>
                <a:sym typeface="Calibri"/>
              </a:defRPr>
            </a:lvl2pPr>
            <a:lvl3pPr marL="1371600" marR="0" lvl="2"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3pPr>
            <a:lvl4pPr marL="1828800" marR="0" lvl="3"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4pPr>
            <a:lvl5pPr marL="2286000" marR="0" lvl="4" indent="-347154" algn="l" rtl="0">
              <a:lnSpc>
                <a:spcPct val="90000"/>
              </a:lnSpc>
              <a:spcBef>
                <a:spcPts val="500"/>
              </a:spcBef>
              <a:spcAft>
                <a:spcPts val="0"/>
              </a:spcAft>
              <a:buClr>
                <a:schemeClr val="accent1"/>
              </a:buClr>
              <a:buSzPts val="1867"/>
              <a:buFont typeface="Arial"/>
              <a:buChar char="•"/>
              <a:defRPr sz="1867"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4" name="Google Shape;614;p36"/>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5" name="Google Shape;615;p36"/>
          <p:cNvSpPr txBox="1"/>
          <p:nvPr/>
        </p:nvSpPr>
        <p:spPr>
          <a:xfrm>
            <a:off x="4559830" y="6558231"/>
            <a:ext cx="1920213"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b="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2B Two Content">
  <p:cSld name="B2B Two Content">
    <p:spTree>
      <p:nvGrpSpPr>
        <p:cNvPr id="1" name="Shape 616"/>
        <p:cNvGrpSpPr/>
        <p:nvPr/>
      </p:nvGrpSpPr>
      <p:grpSpPr>
        <a:xfrm>
          <a:off x="0" y="0"/>
          <a:ext cx="0" cy="0"/>
          <a:chOff x="0" y="0"/>
          <a:chExt cx="0" cy="0"/>
        </a:xfrm>
      </p:grpSpPr>
      <p:sp>
        <p:nvSpPr>
          <p:cNvPr id="617" name="Google Shape;617;p37"/>
          <p:cNvSpPr txBox="1"/>
          <p:nvPr/>
        </p:nvSpPr>
        <p:spPr>
          <a:xfrm>
            <a:off x="116419" y="6501341"/>
            <a:ext cx="360000" cy="180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fld id="{00000000-1234-1234-1234-123412341234}" type="slidenum">
              <a:rPr lang="en-GB" sz="1400" b="0" i="0">
                <a:solidFill>
                  <a:srgbClr val="005596"/>
                </a:solidFill>
                <a:latin typeface="Calibri"/>
                <a:ea typeface="Calibri"/>
                <a:cs typeface="Calibri"/>
                <a:sym typeface="Calibri"/>
              </a:rPr>
              <a:t>‹#›</a:t>
            </a:fld>
            <a:endParaRPr sz="1400" b="0" i="0">
              <a:solidFill>
                <a:srgbClr val="005596"/>
              </a:solidFill>
              <a:latin typeface="Calibri"/>
              <a:ea typeface="Calibri"/>
              <a:cs typeface="Calibri"/>
              <a:sym typeface="Calibri"/>
            </a:endParaRPr>
          </a:p>
        </p:txBody>
      </p:sp>
      <p:sp>
        <p:nvSpPr>
          <p:cNvPr id="618" name="Google Shape;618;p37"/>
          <p:cNvSpPr txBox="1">
            <a:spLocks noGrp="1"/>
          </p:cNvSpPr>
          <p:nvPr>
            <p:ph type="body" idx="1"/>
          </p:nvPr>
        </p:nvSpPr>
        <p:spPr>
          <a:xfrm>
            <a:off x="624419" y="1484785"/>
            <a:ext cx="5376000" cy="4140041"/>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9" name="Google Shape;619;p37"/>
          <p:cNvSpPr txBox="1">
            <a:spLocks noGrp="1"/>
          </p:cNvSpPr>
          <p:nvPr>
            <p:ph type="body" idx="2"/>
          </p:nvPr>
        </p:nvSpPr>
        <p:spPr>
          <a:xfrm>
            <a:off x="6201129" y="1484785"/>
            <a:ext cx="5376000" cy="4140040"/>
          </a:xfrm>
          <a:prstGeom prst="rect">
            <a:avLst/>
          </a:prstGeom>
          <a:noFill/>
          <a:ln>
            <a:noFill/>
          </a:ln>
        </p:spPr>
        <p:txBody>
          <a:bodyPr spcFirstLastPara="1" wrap="square" lIns="90000" tIns="46800" rIns="90000" bIns="46800" anchor="t" anchorCtr="0">
            <a:normAutofit/>
          </a:bodyPr>
          <a:lstStyle>
            <a:lvl1pPr marL="457200" marR="0" lvl="0" indent="-347154" algn="l" rtl="0">
              <a:lnSpc>
                <a:spcPct val="90000"/>
              </a:lnSpc>
              <a:spcBef>
                <a:spcPts val="1000"/>
              </a:spcBef>
              <a:spcAft>
                <a:spcPts val="0"/>
              </a:spcAft>
              <a:buClr>
                <a:schemeClr val="accent1"/>
              </a:buClr>
              <a:buSzPts val="1867"/>
              <a:buFont typeface="Arial"/>
              <a:buChar char="•"/>
              <a:defRPr sz="1867" b="0" i="0" u="none" strike="noStrike" cap="none">
                <a:solidFill>
                  <a:schemeClr val="dk2"/>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0" name="Google Shape;620;p37"/>
          <p:cNvSpPr txBox="1">
            <a:spLocks noGrp="1"/>
          </p:cNvSpPr>
          <p:nvPr>
            <p:ph type="title"/>
          </p:nvPr>
        </p:nvSpPr>
        <p:spPr>
          <a:xfrm>
            <a:off x="609600" y="275167"/>
            <a:ext cx="10972800" cy="11430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white_blank">
  <p:cSld name="1_white_blank">
    <p:bg>
      <p:bgPr>
        <a:solidFill>
          <a:schemeClr val="dk1"/>
        </a:solidFill>
        <a:effectLst/>
      </p:bgPr>
    </p:bg>
    <p:spTree>
      <p:nvGrpSpPr>
        <p:cNvPr id="1" name="Shape 57"/>
        <p:cNvGrpSpPr/>
        <p:nvPr/>
      </p:nvGrpSpPr>
      <p:grpSpPr>
        <a:xfrm>
          <a:off x="0" y="0"/>
          <a:ext cx="0" cy="0"/>
          <a:chOff x="0" y="0"/>
          <a:chExt cx="0" cy="0"/>
        </a:xfrm>
      </p:grpSpPr>
      <p:pic>
        <p:nvPicPr>
          <p:cNvPr id="58" name="Google Shape;58;p13"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sp>
        <p:nvSpPr>
          <p:cNvPr id="59" name="Google Shape;59;p13"/>
          <p:cNvSpPr txBox="1"/>
          <p:nvPr/>
        </p:nvSpPr>
        <p:spPr>
          <a:xfrm>
            <a:off x="502311" y="4331682"/>
            <a:ext cx="4233461" cy="14049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a:solidFill>
                  <a:schemeClr val="dk2"/>
                </a:solidFill>
                <a:latin typeface="Montserrat"/>
                <a:ea typeface="Montserrat"/>
                <a:cs typeface="Montserrat"/>
                <a:sym typeface="Montserrat"/>
              </a:rPr>
              <a:t>To view further frameworks please visit:</a:t>
            </a:r>
            <a:endParaRPr/>
          </a:p>
          <a:p>
            <a:pPr marL="0" marR="0" lvl="0" indent="0" algn="l" rtl="0">
              <a:lnSpc>
                <a:spcPct val="150000"/>
              </a:lnSpc>
              <a:spcBef>
                <a:spcPts val="0"/>
              </a:spcBef>
              <a:spcAft>
                <a:spcPts val="0"/>
              </a:spcAft>
              <a:buNone/>
            </a:pPr>
            <a:r>
              <a:rPr lang="en-GB" sz="1600" b="0" i="0" u="sng">
                <a:solidFill>
                  <a:schemeClr val="accent1"/>
                </a:solidFill>
                <a:latin typeface="Montserrat Medium"/>
                <a:ea typeface="Montserrat Medium"/>
                <a:cs typeface="Montserrat Medium"/>
                <a:sym typeface="Montserrat Medium"/>
              </a:rPr>
              <a:t>www.b2bframeworks.com</a:t>
            </a:r>
            <a:endParaRPr/>
          </a:p>
          <a:p>
            <a:pPr marL="0" marR="0" lvl="0" indent="0" algn="l" rtl="0">
              <a:lnSpc>
                <a:spcPct val="150000"/>
              </a:lnSpc>
              <a:spcBef>
                <a:spcPts val="0"/>
              </a:spcBef>
              <a:spcAft>
                <a:spcPts val="0"/>
              </a:spcAft>
              <a:buNone/>
            </a:pPr>
            <a:endParaRPr sz="1600" b="0" i="0" u="sng">
              <a:solidFill>
                <a:schemeClr val="accent1"/>
              </a:solidFill>
              <a:latin typeface="Montserrat Medium"/>
              <a:ea typeface="Montserrat Medium"/>
              <a:cs typeface="Montserrat Medium"/>
              <a:sym typeface="Montserrat Medium"/>
            </a:endParaRPr>
          </a:p>
          <a:p>
            <a:pPr marL="0" marR="0" lvl="0" indent="0" algn="l" rtl="0">
              <a:lnSpc>
                <a:spcPct val="150000"/>
              </a:lnSpc>
              <a:spcBef>
                <a:spcPts val="0"/>
              </a:spcBef>
              <a:spcAft>
                <a:spcPts val="0"/>
              </a:spcAft>
              <a:buNone/>
            </a:pPr>
            <a:r>
              <a:rPr lang="en-GB" sz="1600" b="0" i="0">
                <a:solidFill>
                  <a:schemeClr val="dk2"/>
                </a:solidFill>
                <a:latin typeface="Montserrat"/>
                <a:ea typeface="Montserrat"/>
                <a:cs typeface="Montserrat"/>
                <a:sym typeface="Montserrat"/>
              </a:rPr>
              <a:t>Keep In touch:</a:t>
            </a:r>
            <a:endParaRPr/>
          </a:p>
        </p:txBody>
      </p:sp>
      <p:pic>
        <p:nvPicPr>
          <p:cNvPr id="60" name="Google Shape;60;p13" descr="A black letter f in a white circle&#10;&#10;Description automatically generated"/>
          <p:cNvPicPr preferRelativeResize="0"/>
          <p:nvPr/>
        </p:nvPicPr>
        <p:blipFill rotWithShape="1">
          <a:blip r:embed="rId3">
            <a:alphaModFix/>
          </a:blip>
          <a:srcRect/>
          <a:stretch/>
        </p:blipFill>
        <p:spPr>
          <a:xfrm>
            <a:off x="591212" y="6023422"/>
            <a:ext cx="370132" cy="370132"/>
          </a:xfrm>
          <a:prstGeom prst="rect">
            <a:avLst/>
          </a:prstGeom>
          <a:noFill/>
          <a:ln>
            <a:noFill/>
          </a:ln>
        </p:spPr>
      </p:pic>
      <p:pic>
        <p:nvPicPr>
          <p:cNvPr id="61" name="Google Shape;61;p13" descr="A black and white circle with letters in it&#10;&#10;Description automatically generated"/>
          <p:cNvPicPr preferRelativeResize="0"/>
          <p:nvPr/>
        </p:nvPicPr>
        <p:blipFill rotWithShape="1">
          <a:blip r:embed="rId4">
            <a:alphaModFix/>
          </a:blip>
          <a:srcRect/>
          <a:stretch/>
        </p:blipFill>
        <p:spPr>
          <a:xfrm>
            <a:off x="1172044" y="6023422"/>
            <a:ext cx="370132" cy="370132"/>
          </a:xfrm>
          <a:prstGeom prst="rect">
            <a:avLst/>
          </a:prstGeom>
          <a:noFill/>
          <a:ln>
            <a:noFill/>
          </a:ln>
        </p:spPr>
      </p:pic>
      <p:pic>
        <p:nvPicPr>
          <p:cNvPr id="62" name="Google Shape;62;p13" descr="A blue x in a white circle&#10;&#10;Description automatically generated"/>
          <p:cNvPicPr preferRelativeResize="0"/>
          <p:nvPr/>
        </p:nvPicPr>
        <p:blipFill rotWithShape="1">
          <a:blip r:embed="rId5">
            <a:alphaModFix/>
          </a:blip>
          <a:srcRect/>
          <a:stretch/>
        </p:blipFill>
        <p:spPr>
          <a:xfrm>
            <a:off x="1724742" y="5991392"/>
            <a:ext cx="433362" cy="416694"/>
          </a:xfrm>
          <a:prstGeom prst="rect">
            <a:avLst/>
          </a:prstGeom>
          <a:noFill/>
          <a:ln>
            <a:noFill/>
          </a:ln>
        </p:spPr>
      </p:pic>
      <p:pic>
        <p:nvPicPr>
          <p:cNvPr id="63" name="Google Shape;63;p13" descr="A logo of a camera&#10;&#10;Description automatically generated"/>
          <p:cNvPicPr preferRelativeResize="0"/>
          <p:nvPr/>
        </p:nvPicPr>
        <p:blipFill rotWithShape="1">
          <a:blip r:embed="rId6">
            <a:alphaModFix/>
          </a:blip>
          <a:srcRect/>
          <a:stretch/>
        </p:blipFill>
        <p:spPr>
          <a:xfrm>
            <a:off x="2305574" y="5995316"/>
            <a:ext cx="433362" cy="416694"/>
          </a:xfrm>
          <a:prstGeom prst="rect">
            <a:avLst/>
          </a:prstGeom>
          <a:noFill/>
          <a:ln>
            <a:noFill/>
          </a:ln>
        </p:spPr>
      </p:pic>
      <p:sp>
        <p:nvSpPr>
          <p:cNvPr id="64" name="Google Shape;64;p13"/>
          <p:cNvSpPr txBox="1">
            <a:spLocks noGrp="1"/>
          </p:cNvSpPr>
          <p:nvPr>
            <p:ph type="title"/>
          </p:nvPr>
        </p:nvSpPr>
        <p:spPr>
          <a:xfrm>
            <a:off x="380563" y="3534859"/>
            <a:ext cx="5156200" cy="5100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3600"/>
              <a:buFont typeface="Montserrat SemiBold"/>
              <a:buNone/>
              <a:defRPr sz="36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 Slide 1">
    <p:bg>
      <p:bgPr>
        <a:solidFill>
          <a:schemeClr val="dk1"/>
        </a:solidFill>
        <a:effectLst/>
      </p:bgPr>
    </p:bg>
    <p:spTree>
      <p:nvGrpSpPr>
        <p:cNvPr id="1" name="Shape 65"/>
        <p:cNvGrpSpPr/>
        <p:nvPr/>
      </p:nvGrpSpPr>
      <p:grpSpPr>
        <a:xfrm>
          <a:off x="0" y="0"/>
          <a:ext cx="0" cy="0"/>
          <a:chOff x="0" y="0"/>
          <a:chExt cx="0" cy="0"/>
        </a:xfrm>
      </p:grpSpPr>
      <p:pic>
        <p:nvPicPr>
          <p:cNvPr id="66" name="Google Shape;66;p14" descr="A logo with blue and yellow colors&#10;&#10;Description automatically generated"/>
          <p:cNvPicPr preferRelativeResize="0"/>
          <p:nvPr/>
        </p:nvPicPr>
        <p:blipFill rotWithShape="1">
          <a:blip r:embed="rId2">
            <a:alphaModFix/>
          </a:blip>
          <a:srcRect/>
          <a:stretch/>
        </p:blipFill>
        <p:spPr>
          <a:xfrm>
            <a:off x="9029700" y="5514927"/>
            <a:ext cx="2922386" cy="1162946"/>
          </a:xfrm>
          <a:prstGeom prst="rect">
            <a:avLst/>
          </a:prstGeom>
          <a:noFill/>
          <a:ln>
            <a:noFill/>
          </a:ln>
        </p:spPr>
      </p:pic>
      <p:pic>
        <p:nvPicPr>
          <p:cNvPr id="67" name="Google Shape;67;p14"/>
          <p:cNvPicPr preferRelativeResize="0"/>
          <p:nvPr/>
        </p:nvPicPr>
        <p:blipFill rotWithShape="1">
          <a:blip r:embed="rId3">
            <a:alphaModFix/>
          </a:blip>
          <a:srcRect/>
          <a:stretch/>
        </p:blipFill>
        <p:spPr>
          <a:xfrm>
            <a:off x="2616612" y="1333051"/>
            <a:ext cx="7054162" cy="4344864"/>
          </a:xfrm>
          <a:prstGeom prst="rect">
            <a:avLst/>
          </a:prstGeom>
          <a:noFill/>
          <a:ln>
            <a:noFill/>
          </a:ln>
        </p:spPr>
      </p:pic>
      <p:sp>
        <p:nvSpPr>
          <p:cNvPr id="68" name="Google Shape;68;p14"/>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sp>
        <p:nvSpPr>
          <p:cNvPr id="69" name="Google Shape;69;p14"/>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 name="Google Shape;70;p14"/>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 name="Google Shape;71;p14"/>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2">
  <p:cSld name="Title Slide_2">
    <p:bg>
      <p:bgPr>
        <a:solidFill>
          <a:schemeClr val="lt1"/>
        </a:solidFill>
        <a:effectLst/>
      </p:bgPr>
    </p:bg>
    <p:spTree>
      <p:nvGrpSpPr>
        <p:cNvPr id="1" name="Shape 72"/>
        <p:cNvGrpSpPr/>
        <p:nvPr/>
      </p:nvGrpSpPr>
      <p:grpSpPr>
        <a:xfrm>
          <a:off x="0" y="0"/>
          <a:ext cx="0" cy="0"/>
          <a:chOff x="0" y="0"/>
          <a:chExt cx="0" cy="0"/>
        </a:xfrm>
      </p:grpSpPr>
      <p:sp>
        <p:nvSpPr>
          <p:cNvPr id="73" name="Google Shape;73;p15"/>
          <p:cNvSpPr txBox="1"/>
          <p:nvPr/>
        </p:nvSpPr>
        <p:spPr>
          <a:xfrm>
            <a:off x="521110" y="4369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2000"/>
              <a:buFont typeface="Montserrat"/>
              <a:buNone/>
            </a:pPr>
            <a:r>
              <a:rPr lang="en-GB" sz="2000" b="0" i="0">
                <a:solidFill>
                  <a:schemeClr val="lt1"/>
                </a:solidFill>
                <a:latin typeface="Montserrat"/>
                <a:ea typeface="Montserrat"/>
                <a:cs typeface="Montserrat"/>
                <a:sym typeface="Montserrat"/>
              </a:rPr>
              <a:t>B2B FRAMEWORKS</a:t>
            </a:r>
            <a:endParaRPr sz="2000" b="0" i="0">
              <a:solidFill>
                <a:schemeClr val="lt1"/>
              </a:solidFill>
              <a:latin typeface="Montserrat"/>
              <a:ea typeface="Montserrat"/>
              <a:cs typeface="Montserrat"/>
              <a:sym typeface="Montserrat"/>
            </a:endParaRPr>
          </a:p>
        </p:txBody>
      </p:sp>
      <p:pic>
        <p:nvPicPr>
          <p:cNvPr id="74" name="Google Shape;74;p15" descr="A logo with a black background&#10;&#10;Description automatically generated"/>
          <p:cNvPicPr preferRelativeResize="0"/>
          <p:nvPr/>
        </p:nvPicPr>
        <p:blipFill rotWithShape="1">
          <a:blip r:embed="rId2">
            <a:alphaModFix/>
          </a:blip>
          <a:srcRect/>
          <a:stretch/>
        </p:blipFill>
        <p:spPr>
          <a:xfrm>
            <a:off x="9014518" y="5514927"/>
            <a:ext cx="2946191" cy="1172419"/>
          </a:xfrm>
          <a:prstGeom prst="rect">
            <a:avLst/>
          </a:prstGeom>
          <a:noFill/>
          <a:ln>
            <a:noFill/>
          </a:ln>
        </p:spPr>
      </p:pic>
      <p:sp>
        <p:nvSpPr>
          <p:cNvPr id="75" name="Google Shape;75;p15"/>
          <p:cNvSpPr txBox="1"/>
          <p:nvPr/>
        </p:nvSpPr>
        <p:spPr>
          <a:xfrm>
            <a:off x="673510" y="589348"/>
            <a:ext cx="5156200"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Montserrat"/>
              <a:buNone/>
            </a:pPr>
            <a:r>
              <a:rPr lang="en-GB" sz="2000" b="0" i="0">
                <a:solidFill>
                  <a:schemeClr val="dk1"/>
                </a:solidFill>
                <a:latin typeface="Montserrat"/>
                <a:ea typeface="Montserrat"/>
                <a:cs typeface="Montserrat"/>
                <a:sym typeface="Montserrat"/>
              </a:rPr>
              <a:t>B2B FRAMEWORKS</a:t>
            </a:r>
            <a:endParaRPr sz="2000" b="0" i="0">
              <a:solidFill>
                <a:schemeClr val="dk1"/>
              </a:solidFill>
              <a:latin typeface="Montserrat"/>
              <a:ea typeface="Montserrat"/>
              <a:cs typeface="Montserrat"/>
              <a:sym typeface="Montserrat"/>
            </a:endParaRPr>
          </a:p>
        </p:txBody>
      </p:sp>
      <p:sp>
        <p:nvSpPr>
          <p:cNvPr id="76" name="Google Shape;76;p15"/>
          <p:cNvSpPr/>
          <p:nvPr/>
        </p:nvSpPr>
        <p:spPr>
          <a:xfrm>
            <a:off x="1226931" y="1585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7" name="Google Shape;77;p15"/>
          <p:cNvSpPr/>
          <p:nvPr/>
        </p:nvSpPr>
        <p:spPr>
          <a:xfrm>
            <a:off x="0" y="1585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8" name="Google Shape;78;p15"/>
          <p:cNvPicPr preferRelativeResize="0"/>
          <p:nvPr/>
        </p:nvPicPr>
        <p:blipFill rotWithShape="1">
          <a:blip r:embed="rId3">
            <a:alphaModFix/>
          </a:blip>
          <a:srcRect/>
          <a:stretch/>
        </p:blipFill>
        <p:spPr>
          <a:xfrm>
            <a:off x="2643908" y="1373995"/>
            <a:ext cx="7054161" cy="4344864"/>
          </a:xfrm>
          <a:prstGeom prst="rect">
            <a:avLst/>
          </a:prstGeom>
          <a:noFill/>
          <a:ln>
            <a:noFill/>
          </a:ln>
        </p:spPr>
      </p:pic>
      <p:sp>
        <p:nvSpPr>
          <p:cNvPr id="79" name="Google Shape;79;p15"/>
          <p:cNvSpPr txBox="1">
            <a:spLocks noGrp="1"/>
          </p:cNvSpPr>
          <p:nvPr>
            <p:ph type="title"/>
          </p:nvPr>
        </p:nvSpPr>
        <p:spPr>
          <a:xfrm>
            <a:off x="508000" y="871596"/>
            <a:ext cx="5156200"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400"/>
              <a:buFont typeface="Montserrat SemiBold"/>
              <a:buNone/>
              <a:defRPr sz="4400" b="1" i="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Blue bkg">
  <p:cSld name="Text Blue bkg">
    <p:bg>
      <p:bgPr>
        <a:solidFill>
          <a:schemeClr val="lt1"/>
        </a:solidFill>
        <a:effectLst/>
      </p:bgPr>
    </p:bg>
    <p:spTree>
      <p:nvGrpSpPr>
        <p:cNvPr id="1" name="Shape 80"/>
        <p:cNvGrpSpPr/>
        <p:nvPr/>
      </p:nvGrpSpPr>
      <p:grpSpPr>
        <a:xfrm>
          <a:off x="0" y="0"/>
          <a:ext cx="0" cy="0"/>
          <a:chOff x="0" y="0"/>
          <a:chExt cx="0" cy="0"/>
        </a:xfrm>
      </p:grpSpPr>
      <p:pic>
        <p:nvPicPr>
          <p:cNvPr id="81" name="Google Shape;81;p16"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82" name="Google Shape;82;p16"/>
          <p:cNvSpPr/>
          <p:nvPr/>
        </p:nvSpPr>
        <p:spPr>
          <a:xfrm flipH="1">
            <a:off x="71589" y="6260464"/>
            <a:ext cx="470943" cy="470943"/>
          </a:xfrm>
          <a:prstGeom prst="rtTriangl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3" name="Google Shape;83;p1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6"/>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85" name="Google Shape;85;p16"/>
          <p:cNvPicPr preferRelativeResize="0"/>
          <p:nvPr/>
        </p:nvPicPr>
        <p:blipFill rotWithShape="1">
          <a:blip r:embed="rId3">
            <a:alphaModFix/>
          </a:blip>
          <a:srcRect/>
          <a:stretch/>
        </p:blipFill>
        <p:spPr>
          <a:xfrm>
            <a:off x="10087802" y="6341879"/>
            <a:ext cx="1816291" cy="428995"/>
          </a:xfrm>
          <a:prstGeom prst="rect">
            <a:avLst/>
          </a:prstGeom>
          <a:noFill/>
          <a:ln>
            <a:noFill/>
          </a:ln>
        </p:spPr>
      </p:pic>
      <p:sp>
        <p:nvSpPr>
          <p:cNvPr id="86" name="Google Shape;86;p16"/>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 name="Google Shape;87;p16"/>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8" name="Google Shape;88;p16"/>
          <p:cNvSpPr txBox="1">
            <a:spLocks noGrp="1"/>
          </p:cNvSpPr>
          <p:nvPr>
            <p:ph type="title"/>
          </p:nvPr>
        </p:nvSpPr>
        <p:spPr>
          <a:xfrm>
            <a:off x="333515" y="472411"/>
            <a:ext cx="5156200" cy="48877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89" name="Google Shape;89;p16"/>
          <p:cNvGrpSpPr/>
          <p:nvPr/>
        </p:nvGrpSpPr>
        <p:grpSpPr>
          <a:xfrm>
            <a:off x="11436251" y="129884"/>
            <a:ext cx="661669" cy="1214119"/>
            <a:chOff x="11436251" y="129884"/>
            <a:chExt cx="661669" cy="1214119"/>
          </a:xfrm>
        </p:grpSpPr>
        <p:sp>
          <p:nvSpPr>
            <p:cNvPr id="90" name="Google Shape;90;p16"/>
            <p:cNvSpPr/>
            <p:nvPr/>
          </p:nvSpPr>
          <p:spPr>
            <a:xfrm>
              <a:off x="114362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 name="Google Shape;91;p16"/>
            <p:cNvSpPr/>
            <p:nvPr/>
          </p:nvSpPr>
          <p:spPr>
            <a:xfrm>
              <a:off x="118426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2" name="Google Shape;92;p16"/>
            <p:cNvSpPr/>
            <p:nvPr/>
          </p:nvSpPr>
          <p:spPr>
            <a:xfrm>
              <a:off x="114362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16"/>
            <p:cNvSpPr/>
            <p:nvPr/>
          </p:nvSpPr>
          <p:spPr>
            <a:xfrm>
              <a:off x="118426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6"/>
            <p:cNvSpPr/>
            <p:nvPr/>
          </p:nvSpPr>
          <p:spPr>
            <a:xfrm>
              <a:off x="114362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16"/>
            <p:cNvSpPr/>
            <p:nvPr/>
          </p:nvSpPr>
          <p:spPr>
            <a:xfrm>
              <a:off x="118426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6" name="Google Shape;96;p16"/>
            <p:cNvSpPr/>
            <p:nvPr/>
          </p:nvSpPr>
          <p:spPr>
            <a:xfrm>
              <a:off x="116394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7" name="Google Shape;97;p16"/>
            <p:cNvSpPr/>
            <p:nvPr/>
          </p:nvSpPr>
          <p:spPr>
            <a:xfrm>
              <a:off x="116394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8" name="Google Shape;98;p16"/>
            <p:cNvSpPr/>
            <p:nvPr/>
          </p:nvSpPr>
          <p:spPr>
            <a:xfrm>
              <a:off x="116394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6"/>
            <p:cNvSpPr/>
            <p:nvPr/>
          </p:nvSpPr>
          <p:spPr>
            <a:xfrm>
              <a:off x="12045851" y="1298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16"/>
            <p:cNvSpPr/>
            <p:nvPr/>
          </p:nvSpPr>
          <p:spPr>
            <a:xfrm>
              <a:off x="12045851" y="3235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1" name="Google Shape;101;p16"/>
            <p:cNvSpPr/>
            <p:nvPr/>
          </p:nvSpPr>
          <p:spPr>
            <a:xfrm>
              <a:off x="12045851" y="5172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6"/>
            <p:cNvSpPr/>
            <p:nvPr/>
          </p:nvSpPr>
          <p:spPr>
            <a:xfrm>
              <a:off x="114394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16"/>
            <p:cNvSpPr/>
            <p:nvPr/>
          </p:nvSpPr>
          <p:spPr>
            <a:xfrm>
              <a:off x="118458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4" name="Google Shape;104;p16"/>
            <p:cNvSpPr/>
            <p:nvPr/>
          </p:nvSpPr>
          <p:spPr>
            <a:xfrm>
              <a:off x="114394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6"/>
            <p:cNvSpPr/>
            <p:nvPr/>
          </p:nvSpPr>
          <p:spPr>
            <a:xfrm>
              <a:off x="118458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16"/>
            <p:cNvSpPr/>
            <p:nvPr/>
          </p:nvSpPr>
          <p:spPr>
            <a:xfrm>
              <a:off x="114394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16"/>
            <p:cNvSpPr/>
            <p:nvPr/>
          </p:nvSpPr>
          <p:spPr>
            <a:xfrm>
              <a:off x="118458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16"/>
            <p:cNvSpPr/>
            <p:nvPr/>
          </p:nvSpPr>
          <p:spPr>
            <a:xfrm>
              <a:off x="116426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16"/>
            <p:cNvSpPr/>
            <p:nvPr/>
          </p:nvSpPr>
          <p:spPr>
            <a:xfrm>
              <a:off x="116426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16"/>
            <p:cNvSpPr/>
            <p:nvPr/>
          </p:nvSpPr>
          <p:spPr>
            <a:xfrm>
              <a:off x="116426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1" name="Google Shape;111;p16"/>
            <p:cNvSpPr/>
            <p:nvPr/>
          </p:nvSpPr>
          <p:spPr>
            <a:xfrm>
              <a:off x="12049026" y="71725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16"/>
            <p:cNvSpPr/>
            <p:nvPr/>
          </p:nvSpPr>
          <p:spPr>
            <a:xfrm>
              <a:off x="12049026" y="91093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16"/>
            <p:cNvSpPr/>
            <p:nvPr/>
          </p:nvSpPr>
          <p:spPr>
            <a:xfrm>
              <a:off x="12049026" y="1104609"/>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4" name="Google Shape;114;p16"/>
            <p:cNvSpPr/>
            <p:nvPr/>
          </p:nvSpPr>
          <p:spPr>
            <a:xfrm>
              <a:off x="114426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5" name="Google Shape;115;p16"/>
            <p:cNvSpPr/>
            <p:nvPr/>
          </p:nvSpPr>
          <p:spPr>
            <a:xfrm>
              <a:off x="118490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6" name="Google Shape;116;p16"/>
            <p:cNvSpPr/>
            <p:nvPr/>
          </p:nvSpPr>
          <p:spPr>
            <a:xfrm>
              <a:off x="116458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16"/>
            <p:cNvSpPr/>
            <p:nvPr/>
          </p:nvSpPr>
          <p:spPr>
            <a:xfrm>
              <a:off x="12052201" y="1298284"/>
              <a:ext cx="45719" cy="45719"/>
            </a:xfrm>
            <a:prstGeom prst="ellipse">
              <a:avLst/>
            </a:prstGeom>
            <a:solidFill>
              <a:schemeClr val="dk2">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18" name="Google Shape;118;p16"/>
          <p:cNvSpPr/>
          <p:nvPr/>
        </p:nvSpPr>
        <p:spPr>
          <a:xfrm rot="1323502">
            <a:off x="11725925" y="845680"/>
            <a:ext cx="698270" cy="698270"/>
          </a:xfrm>
          <a:prstGeom prst="chord">
            <a:avLst>
              <a:gd name="adj1" fmla="val 2700000"/>
              <a:gd name="adj2" fmla="val 16200000"/>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hite bkg 2">
  <p:cSld name="Text White bkg 2">
    <p:bg>
      <p:bgPr>
        <a:solidFill>
          <a:schemeClr val="dk2"/>
        </a:solidFill>
        <a:effectLst/>
      </p:bgPr>
    </p:bg>
    <p:spTree>
      <p:nvGrpSpPr>
        <p:cNvPr id="1" name="Shape 119"/>
        <p:cNvGrpSpPr/>
        <p:nvPr/>
      </p:nvGrpSpPr>
      <p:grpSpPr>
        <a:xfrm>
          <a:off x="0" y="0"/>
          <a:ext cx="0" cy="0"/>
          <a:chOff x="0" y="0"/>
          <a:chExt cx="0" cy="0"/>
        </a:xfrm>
      </p:grpSpPr>
      <p:pic>
        <p:nvPicPr>
          <p:cNvPr id="120" name="Google Shape;120;p17"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21" name="Google Shape;121;p17"/>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2" name="Google Shape;122;p1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7"/>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a:ea typeface="Montserrat"/>
                <a:cs typeface="Montserrat"/>
                <a:sym typeface="Montserrat"/>
              </a:defRPr>
            </a:lvl1pPr>
            <a:lvl2pPr marL="0" lvl="1" indent="0" algn="l">
              <a:spcBef>
                <a:spcPts val="0"/>
              </a:spcBef>
              <a:buNone/>
              <a:defRPr sz="1000" b="0" i="0">
                <a:solidFill>
                  <a:schemeClr val="dk2"/>
                </a:solidFill>
                <a:latin typeface="Montserrat"/>
                <a:ea typeface="Montserrat"/>
                <a:cs typeface="Montserrat"/>
                <a:sym typeface="Montserrat"/>
              </a:defRPr>
            </a:lvl2pPr>
            <a:lvl3pPr marL="0" lvl="2" indent="0" algn="l">
              <a:spcBef>
                <a:spcPts val="0"/>
              </a:spcBef>
              <a:buNone/>
              <a:defRPr sz="1000" b="0" i="0">
                <a:solidFill>
                  <a:schemeClr val="dk2"/>
                </a:solidFill>
                <a:latin typeface="Montserrat"/>
                <a:ea typeface="Montserrat"/>
                <a:cs typeface="Montserrat"/>
                <a:sym typeface="Montserrat"/>
              </a:defRPr>
            </a:lvl3pPr>
            <a:lvl4pPr marL="0" lvl="3" indent="0" algn="l">
              <a:spcBef>
                <a:spcPts val="0"/>
              </a:spcBef>
              <a:buNone/>
              <a:defRPr sz="1000" b="0" i="0">
                <a:solidFill>
                  <a:schemeClr val="dk2"/>
                </a:solidFill>
                <a:latin typeface="Montserrat"/>
                <a:ea typeface="Montserrat"/>
                <a:cs typeface="Montserrat"/>
                <a:sym typeface="Montserrat"/>
              </a:defRPr>
            </a:lvl4pPr>
            <a:lvl5pPr marL="0" lvl="4" indent="0" algn="l">
              <a:spcBef>
                <a:spcPts val="0"/>
              </a:spcBef>
              <a:buNone/>
              <a:defRPr sz="1000" b="0" i="0">
                <a:solidFill>
                  <a:schemeClr val="dk2"/>
                </a:solidFill>
                <a:latin typeface="Montserrat"/>
                <a:ea typeface="Montserrat"/>
                <a:cs typeface="Montserrat"/>
                <a:sym typeface="Montserrat"/>
              </a:defRPr>
            </a:lvl5pPr>
            <a:lvl6pPr marL="0" lvl="5" indent="0" algn="l">
              <a:spcBef>
                <a:spcPts val="0"/>
              </a:spcBef>
              <a:buNone/>
              <a:defRPr sz="1000" b="0" i="0">
                <a:solidFill>
                  <a:schemeClr val="dk2"/>
                </a:solidFill>
                <a:latin typeface="Montserrat"/>
                <a:ea typeface="Montserrat"/>
                <a:cs typeface="Montserrat"/>
                <a:sym typeface="Montserrat"/>
              </a:defRPr>
            </a:lvl6pPr>
            <a:lvl7pPr marL="0" lvl="6" indent="0" algn="l">
              <a:spcBef>
                <a:spcPts val="0"/>
              </a:spcBef>
              <a:buNone/>
              <a:defRPr sz="1000" b="0" i="0">
                <a:solidFill>
                  <a:schemeClr val="dk2"/>
                </a:solidFill>
                <a:latin typeface="Montserrat"/>
                <a:ea typeface="Montserrat"/>
                <a:cs typeface="Montserrat"/>
                <a:sym typeface="Montserrat"/>
              </a:defRPr>
            </a:lvl7pPr>
            <a:lvl8pPr marL="0" lvl="7" indent="0" algn="l">
              <a:spcBef>
                <a:spcPts val="0"/>
              </a:spcBef>
              <a:buNone/>
              <a:defRPr sz="1000" b="0" i="0">
                <a:solidFill>
                  <a:schemeClr val="dk2"/>
                </a:solidFill>
                <a:latin typeface="Montserrat"/>
                <a:ea typeface="Montserrat"/>
                <a:cs typeface="Montserrat"/>
                <a:sym typeface="Montserrat"/>
              </a:defRPr>
            </a:lvl8pPr>
            <a:lvl9pPr marL="0" lvl="8" indent="0" algn="l">
              <a:spcBef>
                <a:spcPts val="0"/>
              </a:spcBef>
              <a:buNone/>
              <a:defRPr sz="1000" b="0" i="0">
                <a:solidFill>
                  <a:schemeClr val="dk2"/>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GB"/>
              <a:t>‹#›</a:t>
            </a:fld>
            <a:endParaRPr/>
          </a:p>
        </p:txBody>
      </p:sp>
      <p:sp>
        <p:nvSpPr>
          <p:cNvPr id="124" name="Google Shape;124;p17"/>
          <p:cNvSpPr/>
          <p:nvPr/>
        </p:nvSpPr>
        <p:spPr>
          <a:xfrm>
            <a:off x="1226931" y="1077191"/>
            <a:ext cx="170881" cy="58002"/>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p:nvPr/>
        </p:nvSpPr>
        <p:spPr>
          <a:xfrm>
            <a:off x="0" y="1077191"/>
            <a:ext cx="1288891" cy="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17"/>
          <p:cNvPicPr preferRelativeResize="0"/>
          <p:nvPr/>
        </p:nvPicPr>
        <p:blipFill rotWithShape="1">
          <a:blip r:embed="rId3">
            <a:alphaModFix/>
          </a:blip>
          <a:srcRect/>
          <a:stretch/>
        </p:blipFill>
        <p:spPr>
          <a:xfrm>
            <a:off x="10089605" y="6341879"/>
            <a:ext cx="1807529" cy="426924"/>
          </a:xfrm>
          <a:prstGeom prst="rect">
            <a:avLst/>
          </a:prstGeom>
          <a:noFill/>
          <a:ln>
            <a:noFill/>
          </a:ln>
        </p:spPr>
      </p:pic>
      <p:sp>
        <p:nvSpPr>
          <p:cNvPr id="127" name="Google Shape;127;p17"/>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grpSp>
        <p:nvGrpSpPr>
          <p:cNvPr id="128" name="Google Shape;128;p17"/>
          <p:cNvGrpSpPr/>
          <p:nvPr/>
        </p:nvGrpSpPr>
        <p:grpSpPr>
          <a:xfrm>
            <a:off x="11436251" y="129884"/>
            <a:ext cx="661669" cy="1214119"/>
            <a:chOff x="11436251" y="129884"/>
            <a:chExt cx="661669" cy="1214119"/>
          </a:xfrm>
        </p:grpSpPr>
        <p:sp>
          <p:nvSpPr>
            <p:cNvPr id="129" name="Google Shape;129;p17"/>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17"/>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1" name="Google Shape;131;p17"/>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2" name="Google Shape;132;p17"/>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3" name="Google Shape;133;p17"/>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4" name="Google Shape;134;p17"/>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5" name="Google Shape;135;p17"/>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6" name="Google Shape;136;p17"/>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7"/>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17"/>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9" name="Google Shape;139;p17"/>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0" name="Google Shape;140;p17"/>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17"/>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17"/>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3" name="Google Shape;143;p17"/>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4" name="Google Shape;144;p17"/>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5" name="Google Shape;145;p17"/>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6" name="Google Shape;146;p17"/>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7" name="Google Shape;147;p17"/>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8" name="Google Shape;148;p17"/>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17"/>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0" name="Google Shape;150;p17"/>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1" name="Google Shape;151;p17"/>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2" name="Google Shape;152;p17"/>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17"/>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17"/>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5" name="Google Shape;155;p17"/>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6" name="Google Shape;156;p17"/>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57" name="Google Shape;157;p17" descr="A yellow and black striped sign&#10;&#10;Description automatically generated"/>
          <p:cNvPicPr preferRelativeResize="0"/>
          <p:nvPr/>
        </p:nvPicPr>
        <p:blipFill rotWithShape="1">
          <a:blip r:embed="rId4">
            <a:alphaModFix/>
          </a:blip>
          <a:srcRect/>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ep 1">
  <p:cSld name="step 1">
    <p:bg>
      <p:bgPr>
        <a:solidFill>
          <a:schemeClr val="dk2"/>
        </a:solidFill>
        <a:effectLst/>
      </p:bgPr>
    </p:bg>
    <p:spTree>
      <p:nvGrpSpPr>
        <p:cNvPr id="1" name="Shape 158"/>
        <p:cNvGrpSpPr/>
        <p:nvPr/>
      </p:nvGrpSpPr>
      <p:grpSpPr>
        <a:xfrm>
          <a:off x="0" y="0"/>
          <a:ext cx="0" cy="0"/>
          <a:chOff x="0" y="0"/>
          <a:chExt cx="0" cy="0"/>
        </a:xfrm>
      </p:grpSpPr>
      <p:pic>
        <p:nvPicPr>
          <p:cNvPr id="159" name="Google Shape;159;p18"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160" name="Google Shape;160;p18"/>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1" name="Google Shape;161;p1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18"/>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163" name="Google Shape;163;p18"/>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164" name="Google Shape;164;p18"/>
          <p:cNvGrpSpPr/>
          <p:nvPr/>
        </p:nvGrpSpPr>
        <p:grpSpPr>
          <a:xfrm>
            <a:off x="11436251" y="129884"/>
            <a:ext cx="661669" cy="1214119"/>
            <a:chOff x="11436251" y="129884"/>
            <a:chExt cx="661669" cy="1214119"/>
          </a:xfrm>
        </p:grpSpPr>
        <p:sp>
          <p:nvSpPr>
            <p:cNvPr id="165" name="Google Shape;165;p18"/>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6" name="Google Shape;166;p18"/>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7" name="Google Shape;167;p18"/>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8" name="Google Shape;168;p18"/>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9" name="Google Shape;169;p18"/>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0" name="Google Shape;170;p18"/>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1" name="Google Shape;171;p18"/>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2" name="Google Shape;172;p18"/>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3" name="Google Shape;173;p18"/>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4" name="Google Shape;174;p18"/>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18"/>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6" name="Google Shape;176;p18"/>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8"/>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18"/>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18"/>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18"/>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18"/>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18"/>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18"/>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4" name="Google Shape;184;p18"/>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5" name="Google Shape;185;p18"/>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6" name="Google Shape;186;p18"/>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7" name="Google Shape;187;p18"/>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8" name="Google Shape;188;p18"/>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8"/>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8"/>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8"/>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8"/>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193" name="Google Shape;193;p18" descr="A blue circle with black border&#10;&#10;Description automatically generated"/>
          <p:cNvPicPr preferRelativeResize="0"/>
          <p:nvPr/>
        </p:nvPicPr>
        <p:blipFill rotWithShape="1">
          <a:blip r:embed="rId4">
            <a:alphaModFix/>
          </a:blip>
          <a:srcRect/>
          <a:stretch/>
        </p:blipFill>
        <p:spPr>
          <a:xfrm>
            <a:off x="11782156" y="722319"/>
            <a:ext cx="424803" cy="1542707"/>
          </a:xfrm>
          <a:prstGeom prst="rect">
            <a:avLst/>
          </a:prstGeom>
          <a:noFill/>
          <a:ln>
            <a:noFill/>
          </a:ln>
        </p:spPr>
      </p:pic>
      <p:pic>
        <p:nvPicPr>
          <p:cNvPr id="194" name="Google Shape;194;p18" descr="A blue circle with black border&#10;&#10;Description automatically generated"/>
          <p:cNvPicPr preferRelativeResize="0"/>
          <p:nvPr/>
        </p:nvPicPr>
        <p:blipFill rotWithShape="1">
          <a:blip r:embed="rId5">
            <a:alphaModFix/>
          </a:blip>
          <a:srcRect/>
          <a:stretch/>
        </p:blipFill>
        <p:spPr>
          <a:xfrm rot="-5400000">
            <a:off x="10529476" y="-425736"/>
            <a:ext cx="323559" cy="1175031"/>
          </a:xfrm>
          <a:prstGeom prst="rect">
            <a:avLst/>
          </a:prstGeom>
          <a:solidFill>
            <a:schemeClr val="dk2"/>
          </a:solidFill>
          <a:ln>
            <a:noFill/>
          </a:ln>
        </p:spPr>
      </p:pic>
      <p:grpSp>
        <p:nvGrpSpPr>
          <p:cNvPr id="195" name="Google Shape;195;p18"/>
          <p:cNvGrpSpPr/>
          <p:nvPr/>
        </p:nvGrpSpPr>
        <p:grpSpPr>
          <a:xfrm>
            <a:off x="0" y="1318491"/>
            <a:ext cx="1397787" cy="57996"/>
            <a:chOff x="0" y="1077191"/>
            <a:chExt cx="1397787" cy="57996"/>
          </a:xfrm>
        </p:grpSpPr>
        <p:sp>
          <p:nvSpPr>
            <p:cNvPr id="196" name="Google Shape;196;p18"/>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18"/>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98" name="Google Shape;198;p18"/>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199" name="Google Shape;199;p18"/>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tep 2">
  <p:cSld name="step 2">
    <p:bg>
      <p:bgPr>
        <a:solidFill>
          <a:schemeClr val="dk2"/>
        </a:solidFill>
        <a:effectLst/>
      </p:bgPr>
    </p:bg>
    <p:spTree>
      <p:nvGrpSpPr>
        <p:cNvPr id="1" name="Shape 200"/>
        <p:cNvGrpSpPr/>
        <p:nvPr/>
      </p:nvGrpSpPr>
      <p:grpSpPr>
        <a:xfrm>
          <a:off x="0" y="0"/>
          <a:ext cx="0" cy="0"/>
          <a:chOff x="0" y="0"/>
          <a:chExt cx="0" cy="0"/>
        </a:xfrm>
      </p:grpSpPr>
      <p:pic>
        <p:nvPicPr>
          <p:cNvPr id="201" name="Google Shape;201;p19" descr="A yellow circle on a black background&#10;&#10;Description automatically generated"/>
          <p:cNvPicPr preferRelativeResize="0"/>
          <p:nvPr/>
        </p:nvPicPr>
        <p:blipFill rotWithShape="1">
          <a:blip r:embed="rId2">
            <a:alphaModFix/>
          </a:blip>
          <a:srcRect/>
          <a:stretch/>
        </p:blipFill>
        <p:spPr>
          <a:xfrm>
            <a:off x="0" y="6350000"/>
            <a:ext cx="508000" cy="508000"/>
          </a:xfrm>
          <a:prstGeom prst="rect">
            <a:avLst/>
          </a:prstGeom>
          <a:noFill/>
          <a:ln>
            <a:noFill/>
          </a:ln>
        </p:spPr>
      </p:pic>
      <p:sp>
        <p:nvSpPr>
          <p:cNvPr id="202" name="Google Shape;202;p19"/>
          <p:cNvSpPr/>
          <p:nvPr/>
        </p:nvSpPr>
        <p:spPr>
          <a:xfrm flipH="1">
            <a:off x="71589" y="6260464"/>
            <a:ext cx="470943" cy="470943"/>
          </a:xfrm>
          <a:prstGeom prst="rtTriangl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19"/>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800" b="0" i="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4" name="Google Shape;204;p19"/>
          <p:cNvSpPr txBox="1">
            <a:spLocks noGrp="1"/>
          </p:cNvSpPr>
          <p:nvPr>
            <p:ph type="sldNum" idx="12"/>
          </p:nvPr>
        </p:nvSpPr>
        <p:spPr>
          <a:xfrm>
            <a:off x="231915" y="6415984"/>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000" b="0" i="0">
                <a:solidFill>
                  <a:schemeClr val="dk2"/>
                </a:solidFill>
                <a:latin typeface="Montserrat Light"/>
                <a:ea typeface="Montserrat Light"/>
                <a:cs typeface="Montserrat Light"/>
                <a:sym typeface="Montserrat Light"/>
              </a:defRPr>
            </a:lvl1pPr>
            <a:lvl2pPr marL="0" lvl="1" indent="0" algn="l">
              <a:spcBef>
                <a:spcPts val="0"/>
              </a:spcBef>
              <a:buNone/>
              <a:defRPr sz="1000" b="0" i="0">
                <a:solidFill>
                  <a:schemeClr val="dk2"/>
                </a:solidFill>
                <a:latin typeface="Montserrat Light"/>
                <a:ea typeface="Montserrat Light"/>
                <a:cs typeface="Montserrat Light"/>
                <a:sym typeface="Montserrat Light"/>
              </a:defRPr>
            </a:lvl2pPr>
            <a:lvl3pPr marL="0" lvl="2" indent="0" algn="l">
              <a:spcBef>
                <a:spcPts val="0"/>
              </a:spcBef>
              <a:buNone/>
              <a:defRPr sz="1000" b="0" i="0">
                <a:solidFill>
                  <a:schemeClr val="dk2"/>
                </a:solidFill>
                <a:latin typeface="Montserrat Light"/>
                <a:ea typeface="Montserrat Light"/>
                <a:cs typeface="Montserrat Light"/>
                <a:sym typeface="Montserrat Light"/>
              </a:defRPr>
            </a:lvl3pPr>
            <a:lvl4pPr marL="0" lvl="3" indent="0" algn="l">
              <a:spcBef>
                <a:spcPts val="0"/>
              </a:spcBef>
              <a:buNone/>
              <a:defRPr sz="1000" b="0" i="0">
                <a:solidFill>
                  <a:schemeClr val="dk2"/>
                </a:solidFill>
                <a:latin typeface="Montserrat Light"/>
                <a:ea typeface="Montserrat Light"/>
                <a:cs typeface="Montserrat Light"/>
                <a:sym typeface="Montserrat Light"/>
              </a:defRPr>
            </a:lvl4pPr>
            <a:lvl5pPr marL="0" lvl="4" indent="0" algn="l">
              <a:spcBef>
                <a:spcPts val="0"/>
              </a:spcBef>
              <a:buNone/>
              <a:defRPr sz="1000" b="0" i="0">
                <a:solidFill>
                  <a:schemeClr val="dk2"/>
                </a:solidFill>
                <a:latin typeface="Montserrat Light"/>
                <a:ea typeface="Montserrat Light"/>
                <a:cs typeface="Montserrat Light"/>
                <a:sym typeface="Montserrat Light"/>
              </a:defRPr>
            </a:lvl5pPr>
            <a:lvl6pPr marL="0" lvl="5" indent="0" algn="l">
              <a:spcBef>
                <a:spcPts val="0"/>
              </a:spcBef>
              <a:buNone/>
              <a:defRPr sz="1000" b="0" i="0">
                <a:solidFill>
                  <a:schemeClr val="dk2"/>
                </a:solidFill>
                <a:latin typeface="Montserrat Light"/>
                <a:ea typeface="Montserrat Light"/>
                <a:cs typeface="Montserrat Light"/>
                <a:sym typeface="Montserrat Light"/>
              </a:defRPr>
            </a:lvl6pPr>
            <a:lvl7pPr marL="0" lvl="6" indent="0" algn="l">
              <a:spcBef>
                <a:spcPts val="0"/>
              </a:spcBef>
              <a:buNone/>
              <a:defRPr sz="1000" b="0" i="0">
                <a:solidFill>
                  <a:schemeClr val="dk2"/>
                </a:solidFill>
                <a:latin typeface="Montserrat Light"/>
                <a:ea typeface="Montserrat Light"/>
                <a:cs typeface="Montserrat Light"/>
                <a:sym typeface="Montserrat Light"/>
              </a:defRPr>
            </a:lvl7pPr>
            <a:lvl8pPr marL="0" lvl="7" indent="0" algn="l">
              <a:spcBef>
                <a:spcPts val="0"/>
              </a:spcBef>
              <a:buNone/>
              <a:defRPr sz="1000" b="0" i="0">
                <a:solidFill>
                  <a:schemeClr val="dk2"/>
                </a:solidFill>
                <a:latin typeface="Montserrat Light"/>
                <a:ea typeface="Montserrat Light"/>
                <a:cs typeface="Montserrat Light"/>
                <a:sym typeface="Montserrat Light"/>
              </a:defRPr>
            </a:lvl8pPr>
            <a:lvl9pPr marL="0" lvl="8" indent="0" algn="l">
              <a:spcBef>
                <a:spcPts val="0"/>
              </a:spcBef>
              <a:buNone/>
              <a:defRPr sz="1000" b="0" i="0">
                <a:solidFill>
                  <a:schemeClr val="dk2"/>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pic>
        <p:nvPicPr>
          <p:cNvPr id="205" name="Google Shape;205;p19"/>
          <p:cNvPicPr preferRelativeResize="0"/>
          <p:nvPr/>
        </p:nvPicPr>
        <p:blipFill rotWithShape="1">
          <a:blip r:embed="rId3">
            <a:alphaModFix/>
          </a:blip>
          <a:srcRect/>
          <a:stretch/>
        </p:blipFill>
        <p:spPr>
          <a:xfrm>
            <a:off x="10089605" y="6341879"/>
            <a:ext cx="1807529" cy="426924"/>
          </a:xfrm>
          <a:prstGeom prst="rect">
            <a:avLst/>
          </a:prstGeom>
          <a:noFill/>
          <a:ln>
            <a:noFill/>
          </a:ln>
        </p:spPr>
      </p:pic>
      <p:grpSp>
        <p:nvGrpSpPr>
          <p:cNvPr id="206" name="Google Shape;206;p19"/>
          <p:cNvGrpSpPr/>
          <p:nvPr/>
        </p:nvGrpSpPr>
        <p:grpSpPr>
          <a:xfrm>
            <a:off x="11436251" y="129884"/>
            <a:ext cx="661669" cy="1214119"/>
            <a:chOff x="11436251" y="129884"/>
            <a:chExt cx="661669" cy="1214119"/>
          </a:xfrm>
        </p:grpSpPr>
        <p:sp>
          <p:nvSpPr>
            <p:cNvPr id="207" name="Google Shape;207;p19"/>
            <p:cNvSpPr/>
            <p:nvPr/>
          </p:nvSpPr>
          <p:spPr>
            <a:xfrm>
              <a:off x="114362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8" name="Google Shape;208;p19"/>
            <p:cNvSpPr/>
            <p:nvPr/>
          </p:nvSpPr>
          <p:spPr>
            <a:xfrm>
              <a:off x="118426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19"/>
            <p:cNvSpPr/>
            <p:nvPr/>
          </p:nvSpPr>
          <p:spPr>
            <a:xfrm>
              <a:off x="114362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19"/>
            <p:cNvSpPr/>
            <p:nvPr/>
          </p:nvSpPr>
          <p:spPr>
            <a:xfrm>
              <a:off x="118426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1" name="Google Shape;211;p19"/>
            <p:cNvSpPr/>
            <p:nvPr/>
          </p:nvSpPr>
          <p:spPr>
            <a:xfrm>
              <a:off x="114362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19"/>
            <p:cNvSpPr/>
            <p:nvPr/>
          </p:nvSpPr>
          <p:spPr>
            <a:xfrm>
              <a:off x="118426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3" name="Google Shape;213;p19"/>
            <p:cNvSpPr/>
            <p:nvPr/>
          </p:nvSpPr>
          <p:spPr>
            <a:xfrm>
              <a:off x="116394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9"/>
            <p:cNvSpPr/>
            <p:nvPr/>
          </p:nvSpPr>
          <p:spPr>
            <a:xfrm>
              <a:off x="116394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19"/>
            <p:cNvSpPr/>
            <p:nvPr/>
          </p:nvSpPr>
          <p:spPr>
            <a:xfrm>
              <a:off x="116394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19"/>
            <p:cNvSpPr/>
            <p:nvPr/>
          </p:nvSpPr>
          <p:spPr>
            <a:xfrm>
              <a:off x="12045851" y="1298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19"/>
            <p:cNvSpPr/>
            <p:nvPr/>
          </p:nvSpPr>
          <p:spPr>
            <a:xfrm>
              <a:off x="12045851" y="3235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19"/>
            <p:cNvSpPr/>
            <p:nvPr/>
          </p:nvSpPr>
          <p:spPr>
            <a:xfrm>
              <a:off x="12045851" y="5172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p19"/>
            <p:cNvSpPr/>
            <p:nvPr/>
          </p:nvSpPr>
          <p:spPr>
            <a:xfrm>
              <a:off x="114394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p19"/>
            <p:cNvSpPr/>
            <p:nvPr/>
          </p:nvSpPr>
          <p:spPr>
            <a:xfrm>
              <a:off x="118458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19"/>
            <p:cNvSpPr/>
            <p:nvPr/>
          </p:nvSpPr>
          <p:spPr>
            <a:xfrm>
              <a:off x="114394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p19"/>
            <p:cNvSpPr/>
            <p:nvPr/>
          </p:nvSpPr>
          <p:spPr>
            <a:xfrm>
              <a:off x="118458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p19"/>
            <p:cNvSpPr/>
            <p:nvPr/>
          </p:nvSpPr>
          <p:spPr>
            <a:xfrm>
              <a:off x="114394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19"/>
            <p:cNvSpPr/>
            <p:nvPr/>
          </p:nvSpPr>
          <p:spPr>
            <a:xfrm>
              <a:off x="118458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5" name="Google Shape;225;p19"/>
            <p:cNvSpPr/>
            <p:nvPr/>
          </p:nvSpPr>
          <p:spPr>
            <a:xfrm>
              <a:off x="116426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6" name="Google Shape;226;p19"/>
            <p:cNvSpPr/>
            <p:nvPr/>
          </p:nvSpPr>
          <p:spPr>
            <a:xfrm>
              <a:off x="116426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19"/>
            <p:cNvSpPr/>
            <p:nvPr/>
          </p:nvSpPr>
          <p:spPr>
            <a:xfrm>
              <a:off x="116426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8" name="Google Shape;228;p19"/>
            <p:cNvSpPr/>
            <p:nvPr/>
          </p:nvSpPr>
          <p:spPr>
            <a:xfrm>
              <a:off x="12049026" y="71725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9" name="Google Shape;229;p19"/>
            <p:cNvSpPr/>
            <p:nvPr/>
          </p:nvSpPr>
          <p:spPr>
            <a:xfrm>
              <a:off x="12049026" y="91093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0" name="Google Shape;230;p19"/>
            <p:cNvSpPr/>
            <p:nvPr/>
          </p:nvSpPr>
          <p:spPr>
            <a:xfrm>
              <a:off x="12049026" y="1104609"/>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19"/>
            <p:cNvSpPr/>
            <p:nvPr/>
          </p:nvSpPr>
          <p:spPr>
            <a:xfrm>
              <a:off x="114426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2" name="Google Shape;232;p19"/>
            <p:cNvSpPr/>
            <p:nvPr/>
          </p:nvSpPr>
          <p:spPr>
            <a:xfrm>
              <a:off x="118490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3" name="Google Shape;233;p19"/>
            <p:cNvSpPr/>
            <p:nvPr/>
          </p:nvSpPr>
          <p:spPr>
            <a:xfrm>
              <a:off x="116458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19"/>
            <p:cNvSpPr/>
            <p:nvPr/>
          </p:nvSpPr>
          <p:spPr>
            <a:xfrm>
              <a:off x="12052201" y="1298284"/>
              <a:ext cx="45719" cy="45719"/>
            </a:xfrm>
            <a:prstGeom prst="ellipse">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5" name="Google Shape;235;p19"/>
          <p:cNvSpPr/>
          <p:nvPr/>
        </p:nvSpPr>
        <p:spPr>
          <a:xfrm rot="10800000">
            <a:off x="11564883" y="-8638"/>
            <a:ext cx="659674" cy="659674"/>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36" name="Google Shape;236;p19"/>
          <p:cNvGrpSpPr/>
          <p:nvPr/>
        </p:nvGrpSpPr>
        <p:grpSpPr>
          <a:xfrm>
            <a:off x="0" y="1318491"/>
            <a:ext cx="1397787" cy="57996"/>
            <a:chOff x="0" y="1077191"/>
            <a:chExt cx="1397787" cy="57996"/>
          </a:xfrm>
        </p:grpSpPr>
        <p:sp>
          <p:nvSpPr>
            <p:cNvPr id="237" name="Google Shape;237;p19"/>
            <p:cNvSpPr/>
            <p:nvPr/>
          </p:nvSpPr>
          <p:spPr>
            <a:xfrm>
              <a:off x="1226931" y="1077191"/>
              <a:ext cx="170856" cy="57996"/>
            </a:xfrm>
            <a:prstGeom prst="flowChartTerminator">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19"/>
            <p:cNvSpPr/>
            <p:nvPr/>
          </p:nvSpPr>
          <p:spPr>
            <a:xfrm>
              <a:off x="0" y="1077191"/>
              <a:ext cx="1288800" cy="579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239" name="Google Shape;239;p19"/>
          <p:cNvSpPr txBox="1"/>
          <p:nvPr/>
        </p:nvSpPr>
        <p:spPr>
          <a:xfrm>
            <a:off x="298676" y="381138"/>
            <a:ext cx="6116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i="0">
                <a:solidFill>
                  <a:schemeClr val="lt1"/>
                </a:solidFill>
                <a:latin typeface="Montserrat SemiBold"/>
                <a:ea typeface="Montserrat SemiBold"/>
                <a:cs typeface="Montserrat SemiBold"/>
                <a:sym typeface="Montserrat SemiBold"/>
              </a:rPr>
              <a:t>STEP </a:t>
            </a:r>
            <a:r>
              <a:rPr lang="en-GB" sz="1800" b="1">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240" name="Google Shape;240;p19"/>
          <p:cNvSpPr txBox="1">
            <a:spLocks noGrp="1"/>
          </p:cNvSpPr>
          <p:nvPr>
            <p:ph type="title"/>
          </p:nvPr>
        </p:nvSpPr>
        <p:spPr>
          <a:xfrm>
            <a:off x="298674" y="750475"/>
            <a:ext cx="8092200" cy="51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200"/>
              <a:buFont typeface="Montserrat SemiBold"/>
              <a:buNone/>
              <a:defRPr sz="3200" b="1" i="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C97"/>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1" name="Google Shape;11;p10"/>
          <p:cNvSpPr txBox="1">
            <a:spLocks noGrp="1"/>
          </p:cNvSpPr>
          <p:nvPr>
            <p:ph type="sldNum" idx="12"/>
          </p:nvPr>
        </p:nvSpPr>
        <p:spPr>
          <a:xfrm>
            <a:off x="2159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1pPr>
            <a:lvl2pPr marL="0" marR="0" lvl="1"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2pPr>
            <a:lvl3pPr marL="0" marR="0" lvl="2"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3pPr>
            <a:lvl4pPr marL="0" marR="0" lvl="3"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4pPr>
            <a:lvl5pPr marL="0" marR="0" lvl="4"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5pPr>
            <a:lvl6pPr marL="0" marR="0" lvl="5"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6pPr>
            <a:lvl7pPr marL="0" marR="0" lvl="6"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7pPr>
            <a:lvl8pPr marL="0" marR="0" lvl="7"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8pPr>
            <a:lvl9pPr marL="0" marR="0" lvl="8" indent="0" algn="l" rtl="0">
              <a:spcBef>
                <a:spcPts val="0"/>
              </a:spcBef>
              <a:buNone/>
              <a:defRPr sz="1200" b="0" i="0" u="none" strike="noStrike" cap="none">
                <a:solidFill>
                  <a:srgbClr val="888C97"/>
                </a:solidFill>
                <a:latin typeface="Montserrat Light"/>
                <a:ea typeface="Montserrat Light"/>
                <a:cs typeface="Montserrat Light"/>
                <a:sym typeface="Montserrat Light"/>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b2bframeworks" TargetMode="External"/><Relationship Id="rId7" Type="http://schemas.openxmlformats.org/officeDocument/2006/relationships/hyperlink" Target="https://www.b2bframeworks.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instagram.com/b2bframeworks/" TargetMode="External"/><Relationship Id="rId5" Type="http://schemas.openxmlformats.org/officeDocument/2006/relationships/hyperlink" Target="https://twitter.com/b2bframeworks" TargetMode="External"/><Relationship Id="rId4" Type="http://schemas.openxmlformats.org/officeDocument/2006/relationships/hyperlink" Target="https://www.linkedin.com/in/b2bframework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1"/>
          <p:cNvSpPr txBox="1">
            <a:spLocks noGrp="1"/>
          </p:cNvSpPr>
          <p:nvPr>
            <p:ph type="title"/>
          </p:nvPr>
        </p:nvSpPr>
        <p:spPr>
          <a:xfrm>
            <a:off x="492629" y="818832"/>
            <a:ext cx="9876856"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2"/>
              </a:buClr>
              <a:buSzPts val="4400"/>
              <a:buFont typeface="Montserrat SemiBold"/>
              <a:buNone/>
            </a:pPr>
            <a:r>
              <a:rPr lang="en-GB" sz="4000" b="0" i="0" u="none" strike="noStrike" cap="none" dirty="0">
                <a:solidFill>
                  <a:schemeClr val="dk2"/>
                </a:solidFill>
                <a:latin typeface="Montserrat SemiBold"/>
                <a:ea typeface="Montserrat SemiBold"/>
                <a:cs typeface="Montserrat SemiBold"/>
                <a:sym typeface="Montserrat SemiBold"/>
              </a:rPr>
              <a:t>Both/And Thinking</a:t>
            </a:r>
            <a:endParaRPr sz="1000" dirty="0"/>
          </a:p>
        </p:txBody>
      </p:sp>
      <p:pic>
        <p:nvPicPr>
          <p:cNvPr id="5" name="Picture 4">
            <a:extLst>
              <a:ext uri="{FF2B5EF4-FFF2-40B4-BE49-F238E27FC236}">
                <a16:creationId xmlns:a16="http://schemas.microsoft.com/office/drawing/2014/main" id="{CE3339CF-8D00-B2AD-8F8F-6121FA692098}"/>
              </a:ext>
            </a:extLst>
          </p:cNvPr>
          <p:cNvPicPr>
            <a:picLocks noChangeAspect="1"/>
          </p:cNvPicPr>
          <p:nvPr/>
        </p:nvPicPr>
        <p:blipFill>
          <a:blip r:embed="rId3"/>
          <a:stretch>
            <a:fillRect/>
          </a:stretch>
        </p:blipFill>
        <p:spPr>
          <a:xfrm>
            <a:off x="6263074" y="2467792"/>
            <a:ext cx="2008271" cy="1140112"/>
          </a:xfrm>
          <a:prstGeom prst="rect">
            <a:avLst/>
          </a:prstGeom>
        </p:spPr>
      </p:pic>
      <p:pic>
        <p:nvPicPr>
          <p:cNvPr id="7" name="Picture 6">
            <a:extLst>
              <a:ext uri="{FF2B5EF4-FFF2-40B4-BE49-F238E27FC236}">
                <a16:creationId xmlns:a16="http://schemas.microsoft.com/office/drawing/2014/main" id="{B228BA8C-5B02-42BC-B458-16B697152117}"/>
              </a:ext>
            </a:extLst>
          </p:cNvPr>
          <p:cNvPicPr>
            <a:picLocks noChangeAspect="1"/>
          </p:cNvPicPr>
          <p:nvPr/>
        </p:nvPicPr>
        <p:blipFill>
          <a:blip r:embed="rId3"/>
          <a:stretch>
            <a:fillRect/>
          </a:stretch>
        </p:blipFill>
        <p:spPr>
          <a:xfrm>
            <a:off x="3531321" y="3607904"/>
            <a:ext cx="1776174" cy="10083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7" name="Google Shape;677;p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10</a:t>
            </a:fld>
            <a:endParaRPr>
              <a:latin typeface="Montserrat Light"/>
              <a:ea typeface="Montserrat Light"/>
              <a:cs typeface="Montserrat Light"/>
              <a:sym typeface="Montserrat Light"/>
            </a:endParaRPr>
          </a:p>
        </p:txBody>
      </p:sp>
      <p:sp>
        <p:nvSpPr>
          <p:cNvPr id="673" name="Google Shape;673;p6"/>
          <p:cNvSpPr txBox="1">
            <a:spLocks noGrp="1"/>
          </p:cNvSpPr>
          <p:nvPr>
            <p:ph type="title"/>
          </p:nvPr>
        </p:nvSpPr>
        <p:spPr>
          <a:xfrm>
            <a:off x="159401" y="534845"/>
            <a:ext cx="6231460" cy="5100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Communicate effectively</a:t>
            </a:r>
            <a:r>
              <a:rPr lang="en-GB" dirty="0">
                <a:solidFill>
                  <a:schemeClr val="accent2"/>
                </a:solidFill>
              </a:rPr>
              <a:t>.</a:t>
            </a:r>
            <a:endParaRPr dirty="0">
              <a:solidFill>
                <a:schemeClr val="accent2"/>
              </a:solidFill>
            </a:endParaRPr>
          </a:p>
        </p:txBody>
      </p:sp>
      <p:sp>
        <p:nvSpPr>
          <p:cNvPr id="674" name="Google Shape;674;p6"/>
          <p:cNvSpPr txBox="1"/>
          <p:nvPr/>
        </p:nvSpPr>
        <p:spPr>
          <a:xfrm>
            <a:off x="803150" y="1446850"/>
            <a:ext cx="10458300"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By asking these questions and fostering a culture of effective communication, you can enhance collaboration, alignment, and engagement within your team or organisation:</a:t>
            </a:r>
            <a:r>
              <a:rPr lang="en-GB" sz="1600" dirty="0">
                <a:solidFill>
                  <a:schemeClr val="dk1"/>
                </a:solidFill>
                <a:latin typeface="Montserrat Light"/>
                <a:ea typeface="Montserrat Light"/>
                <a:cs typeface="Montserrat Light"/>
                <a:sym typeface="Montserrat Light"/>
              </a:rPr>
              <a:t> </a:t>
            </a:r>
            <a:endParaRPr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624600" y="5411150"/>
            <a:ext cx="10942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After consideration of these questions how are you going to take things forward? What are your learnings from “both/and” thinking?</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6" name="Google Shape;676;p6"/>
          <p:cNvSpPr/>
          <p:nvPr/>
        </p:nvSpPr>
        <p:spPr>
          <a:xfrm>
            <a:off x="803151" y="2250822"/>
            <a:ext cx="9024900" cy="3108503"/>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are the key messages or information that need to be conveyed?</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Who are the intended recipients of the communication, and what are their needs or preferences?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channels or mediums are most appropriate for delivering the message?</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can we ensure clarity and precision in our communication to minimize misunderstandings?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any cultural or contextual factors that we need to consider when communicating with diverse audiences?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opportunities exist for two-way communication and feedback?</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can we create a safe and supportive environment that encourages open and honest communication?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any barriers or challenges to effective communication that need to be addressed?</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Can we provide training or resources to enhance communication skills within our team or organization?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mechanisms can we put in place to evaluate the effectiveness of our communication efforts and make improvements as needed?</a:t>
            </a:r>
            <a:endParaRPr sz="1600" dirty="0">
              <a:solidFill>
                <a:schemeClr val="dk1"/>
              </a:solidFill>
              <a:latin typeface="Montserrat Light"/>
              <a:ea typeface="Montserrat Light"/>
              <a:cs typeface="Montserrat Light"/>
              <a:sym typeface="Montserrat Light"/>
            </a:endParaRPr>
          </a:p>
        </p:txBody>
      </p:sp>
      <p:sp>
        <p:nvSpPr>
          <p:cNvPr id="2" name="TextBox 1">
            <a:extLst>
              <a:ext uri="{FF2B5EF4-FFF2-40B4-BE49-F238E27FC236}">
                <a16:creationId xmlns:a16="http://schemas.microsoft.com/office/drawing/2014/main" id="{88910B5A-9446-18E7-8703-513A363BACF3}"/>
              </a:ext>
            </a:extLst>
          </p:cNvPr>
          <p:cNvSpPr txBox="1"/>
          <p:nvPr/>
        </p:nvSpPr>
        <p:spPr>
          <a:xfrm>
            <a:off x="231915" y="206706"/>
            <a:ext cx="2570920" cy="369332"/>
          </a:xfrm>
          <a:prstGeom prst="rect">
            <a:avLst/>
          </a:prstGeom>
          <a:noFill/>
        </p:spPr>
        <p:txBody>
          <a:bodyPr wrap="square" rtlCol="0">
            <a:spAutoFit/>
          </a:bodyPr>
          <a:lstStyle/>
          <a:p>
            <a:r>
              <a:rPr lang="en-GB" sz="1800" b="1" dirty="0">
                <a:solidFill>
                  <a:schemeClr val="bg1"/>
                </a:solidFill>
                <a:latin typeface="Montserrat SemiBold" panose="00000700000000000000" pitchFamily="2" charset="0"/>
              </a:rPr>
              <a:t>STEP 8</a:t>
            </a:r>
          </a:p>
        </p:txBody>
      </p:sp>
    </p:spTree>
    <p:extLst>
      <p:ext uri="{BB962C8B-B14F-4D97-AF65-F5344CB8AC3E}">
        <p14:creationId xmlns:p14="http://schemas.microsoft.com/office/powerpoint/2010/main" val="3703167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8"/>
          <p:cNvSpPr txBox="1">
            <a:spLocks noGrp="1"/>
          </p:cNvSpPr>
          <p:nvPr>
            <p:ph type="title"/>
          </p:nvPr>
        </p:nvSpPr>
        <p:spPr>
          <a:xfrm>
            <a:off x="333515" y="472411"/>
            <a:ext cx="5156200" cy="54677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accent1"/>
                </a:solidFill>
              </a:rPr>
              <a:t>.</a:t>
            </a:r>
            <a:endParaRPr sz="2900">
              <a:solidFill>
                <a:schemeClr val="accent1"/>
              </a:solidFill>
            </a:endParaRPr>
          </a:p>
        </p:txBody>
      </p:sp>
      <p:sp>
        <p:nvSpPr>
          <p:cNvPr id="694" name="Google Shape;694;p8"/>
          <p:cNvSpPr txBox="1"/>
          <p:nvPr/>
        </p:nvSpPr>
        <p:spPr>
          <a:xfrm>
            <a:off x="1000474" y="1651337"/>
            <a:ext cx="8181300" cy="2678193"/>
          </a:xfrm>
          <a:prstGeom prst="rect">
            <a:avLst/>
          </a:prstGeom>
          <a:noFill/>
          <a:ln>
            <a:noFill/>
          </a:ln>
        </p:spPr>
        <p:txBody>
          <a:bodyPr spcFirstLastPara="1" wrap="square" lIns="91425" tIns="45700" rIns="91425" bIns="45700" anchor="t" anchorCtr="0">
            <a:spAutoFit/>
          </a:bodyPr>
          <a:lstStyle/>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This framework is about how we can express our individuality while also being a team player. It is about balancing work and life. It is about improving diversity as well as promoting opportunities for everyone. It is about dealing with paradoxes.</a:t>
            </a:r>
          </a:p>
          <a:p>
            <a:pPr marL="461455" marR="0" lvl="0" indent="-342900" algn="l" rtl="0">
              <a:spcBef>
                <a:spcPts val="0"/>
              </a:spcBef>
              <a:spcAft>
                <a:spcPts val="0"/>
              </a:spcAft>
              <a:buClr>
                <a:schemeClr val="dk1"/>
              </a:buClr>
              <a:buSzPts val="1867"/>
              <a:buFont typeface="Arial" panose="020B0604020202020204" pitchFamily="34" charset="0"/>
              <a:buChar char="•"/>
            </a:pPr>
            <a:endParaRPr lang="en-GB" sz="1867" dirty="0">
              <a:solidFill>
                <a:schemeClr val="dk1"/>
              </a:solidFill>
              <a:latin typeface="Montserrat Light" panose="00000400000000000000" pitchFamily="2" charset="0"/>
              <a:ea typeface="Calibri"/>
              <a:cs typeface="Calibri"/>
              <a:sym typeface="Calibri"/>
            </a:endParaRPr>
          </a:p>
          <a:p>
            <a:pPr marL="461455" marR="0" lvl="0" indent="-342900" algn="l" rtl="0">
              <a:spcBef>
                <a:spcPts val="0"/>
              </a:spcBef>
              <a:spcAft>
                <a:spcPts val="0"/>
              </a:spcAft>
              <a:buClr>
                <a:schemeClr val="dk1"/>
              </a:buClr>
              <a:buSzPts val="1867"/>
              <a:buFont typeface="Arial" panose="020B0604020202020204" pitchFamily="34" charset="0"/>
              <a:buChar char="•"/>
            </a:pPr>
            <a:r>
              <a:rPr lang="en-GB" sz="1867" dirty="0">
                <a:solidFill>
                  <a:schemeClr val="dk1"/>
                </a:solidFill>
                <a:latin typeface="Montserrat Light" panose="00000400000000000000" pitchFamily="2" charset="0"/>
                <a:ea typeface="Calibri"/>
                <a:cs typeface="Calibri"/>
                <a:sym typeface="Calibri"/>
              </a:rPr>
              <a:t>Life is full of paradoxes which can create many tensions. Use the tools in this framework to transform those tensions into opportunities for innovation and personal growth. It is about both/and thinking.</a:t>
            </a:r>
            <a:endParaRPr sz="1867" dirty="0">
              <a:solidFill>
                <a:schemeClr val="dk1"/>
              </a:solidFill>
              <a:latin typeface="Montserrat Light" panose="00000400000000000000" pitchFamily="2" charset="0"/>
              <a:ea typeface="Calibri"/>
              <a:cs typeface="Calibri"/>
              <a:sym typeface="Calibri"/>
            </a:endParaRPr>
          </a:p>
        </p:txBody>
      </p:sp>
      <p:sp>
        <p:nvSpPr>
          <p:cNvPr id="695" name="Google Shape;695;p8"/>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96" name="Google Shape;696;p8"/>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a:solidFill>
                  <a:schemeClr val="dk2"/>
                </a:solidFill>
                <a:latin typeface="Montserrat"/>
                <a:ea typeface="Montserrat"/>
                <a:cs typeface="Montserrat"/>
                <a:sym typeface="Montserrat"/>
              </a:rPr>
              <a:t>11</a:t>
            </a:fld>
            <a:endParaRPr sz="1000" b="0" i="0">
              <a:solidFill>
                <a:schemeClr val="dk2"/>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g2ab2ef5289b_0_12"/>
          <p:cNvSpPr txBox="1">
            <a:spLocks noGrp="1"/>
          </p:cNvSpPr>
          <p:nvPr>
            <p:ph type="title"/>
          </p:nvPr>
        </p:nvSpPr>
        <p:spPr>
          <a:xfrm>
            <a:off x="380563" y="3534859"/>
            <a:ext cx="5156100" cy="510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02" name="Google Shape;702;g2ab2ef5289b_0_12">
            <a:hlinkClick r:id="rId3"/>
          </p:cNvPr>
          <p:cNvSpPr/>
          <p:nvPr/>
        </p:nvSpPr>
        <p:spPr>
          <a:xfrm>
            <a:off x="579400" y="6025775"/>
            <a:ext cx="368700" cy="36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3" name="Google Shape;703;g2ab2ef5289b_0_12">
            <a:hlinkClick r:id="rId4"/>
          </p:cNvPr>
          <p:cNvSpPr/>
          <p:nvPr/>
        </p:nvSpPr>
        <p:spPr>
          <a:xfrm>
            <a:off x="1179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4" name="Google Shape;704;g2ab2ef5289b_0_12">
            <a:hlinkClick r:id="rId5"/>
          </p:cNvPr>
          <p:cNvSpPr/>
          <p:nvPr/>
        </p:nvSpPr>
        <p:spPr>
          <a:xfrm>
            <a:off x="1780350"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5" name="Google Shape;705;g2ab2ef5289b_0_12">
            <a:hlinkClick r:id="rId6"/>
          </p:cNvPr>
          <p:cNvSpPr/>
          <p:nvPr/>
        </p:nvSpPr>
        <p:spPr>
          <a:xfrm>
            <a:off x="2322875" y="6025775"/>
            <a:ext cx="368700" cy="368700"/>
          </a:xfrm>
          <a:prstGeom prst="ellipse">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06" name="Google Shape;706;g2ab2ef5289b_0_12">
            <a:hlinkClick r:id="rId7"/>
          </p:cNvPr>
          <p:cNvSpPr/>
          <p:nvPr/>
        </p:nvSpPr>
        <p:spPr>
          <a:xfrm>
            <a:off x="537275" y="4687875"/>
            <a:ext cx="3192000" cy="316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3" name="Google Shape;633;p2"/>
          <p:cNvSpPr txBox="1">
            <a:spLocks noGrp="1"/>
          </p:cNvSpPr>
          <p:nvPr>
            <p:ph type="title"/>
          </p:nvPr>
        </p:nvSpPr>
        <p:spPr>
          <a:xfrm>
            <a:off x="333525" y="472400"/>
            <a:ext cx="10095600" cy="546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ct val="100000"/>
              <a:buFont typeface="Montserrat SemiBold"/>
              <a:buNone/>
            </a:pPr>
            <a:r>
              <a:rPr lang="en-GB" dirty="0"/>
              <a:t>A model that helps you deal with tensions.</a:t>
            </a:r>
            <a:endParaRPr dirty="0">
              <a:solidFill>
                <a:schemeClr val="accent1"/>
              </a:solidFill>
            </a:endParaRPr>
          </a:p>
        </p:txBody>
      </p:sp>
      <p:sp>
        <p:nvSpPr>
          <p:cNvPr id="634" name="Google Shape;634;p2"/>
          <p:cNvSpPr/>
          <p:nvPr/>
        </p:nvSpPr>
        <p:spPr>
          <a:xfrm>
            <a:off x="333525" y="1272350"/>
            <a:ext cx="5913755" cy="5847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600" b="0" i="0" u="none" strike="noStrike" cap="none" dirty="0">
                <a:solidFill>
                  <a:schemeClr val="lt1"/>
                </a:solidFill>
                <a:latin typeface="Montserrat SemiBold"/>
                <a:ea typeface="Montserrat SemiBold"/>
                <a:cs typeface="Montserrat SemiBold"/>
                <a:sym typeface="Montserrat SemiBold"/>
              </a:rPr>
              <a:t>Use this model to make more creative, flexible and impactful decisions</a:t>
            </a:r>
            <a:endParaRPr sz="1600" dirty="0"/>
          </a:p>
        </p:txBody>
      </p:sp>
      <p:sp>
        <p:nvSpPr>
          <p:cNvPr id="636" name="Google Shape;636;p2"/>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u="none" strike="noStrike" cap="none">
                <a:solidFill>
                  <a:srgbClr val="7F7F7F"/>
                </a:solidFill>
                <a:latin typeface="Montserrat Light"/>
                <a:ea typeface="Montserrat Light"/>
                <a:cs typeface="Montserrat Light"/>
                <a:sym typeface="Montserrat Light"/>
              </a:rPr>
              <a:t>Copyright © B2B Frameworks Ltd 2018</a:t>
            </a:r>
            <a:endParaRPr/>
          </a:p>
        </p:txBody>
      </p:sp>
      <p:sp>
        <p:nvSpPr>
          <p:cNvPr id="637" name="Google Shape;637;p2"/>
          <p:cNvSpPr txBox="1">
            <a:spLocks noGrp="1"/>
          </p:cNvSpPr>
          <p:nvPr>
            <p:ph type="sldNum" idx="12"/>
          </p:nvPr>
        </p:nvSpPr>
        <p:spPr>
          <a:xfrm>
            <a:off x="258100" y="6385589"/>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sz="1000" b="0" i="0" u="none" strike="noStrike" cap="none">
                <a:solidFill>
                  <a:schemeClr val="dk2"/>
                </a:solidFill>
                <a:latin typeface="Montserrat"/>
                <a:ea typeface="Montserrat"/>
                <a:cs typeface="Montserrat"/>
                <a:sym typeface="Montserrat"/>
              </a:rPr>
              <a:t>2</a:t>
            </a:fld>
            <a:endParaRPr sz="1000" b="0" i="0" u="none" strike="noStrike" cap="none">
              <a:solidFill>
                <a:schemeClr val="dk2"/>
              </a:solidFill>
              <a:latin typeface="Montserrat"/>
              <a:ea typeface="Montserrat"/>
              <a:cs typeface="Montserrat"/>
              <a:sym typeface="Montserrat"/>
            </a:endParaRPr>
          </a:p>
        </p:txBody>
      </p:sp>
      <p:sp>
        <p:nvSpPr>
          <p:cNvPr id="3" name="TextBox 2">
            <a:extLst>
              <a:ext uri="{FF2B5EF4-FFF2-40B4-BE49-F238E27FC236}">
                <a16:creationId xmlns:a16="http://schemas.microsoft.com/office/drawing/2014/main" id="{11ABFD10-008D-04ED-ED57-DC6FB1C6C94B}"/>
              </a:ext>
            </a:extLst>
          </p:cNvPr>
          <p:cNvSpPr txBox="1"/>
          <p:nvPr/>
        </p:nvSpPr>
        <p:spPr>
          <a:xfrm>
            <a:off x="4779822" y="2906370"/>
            <a:ext cx="1586429" cy="307777"/>
          </a:xfrm>
          <a:prstGeom prst="rect">
            <a:avLst/>
          </a:prstGeom>
          <a:noFill/>
        </p:spPr>
        <p:txBody>
          <a:bodyPr wrap="square" rtlCol="0">
            <a:spAutoFit/>
          </a:bodyPr>
          <a:lstStyle/>
          <a:p>
            <a:r>
              <a:rPr lang="en-GB" sz="1400" b="1" dirty="0">
                <a:latin typeface="Montserrat" panose="00000500000000000000" pitchFamily="2" charset="0"/>
              </a:rPr>
              <a:t>Assumptions</a:t>
            </a:r>
          </a:p>
        </p:txBody>
      </p:sp>
      <p:sp>
        <p:nvSpPr>
          <p:cNvPr id="4" name="TextBox 3">
            <a:extLst>
              <a:ext uri="{FF2B5EF4-FFF2-40B4-BE49-F238E27FC236}">
                <a16:creationId xmlns:a16="http://schemas.microsoft.com/office/drawing/2014/main" id="{7B38256D-14D9-47DD-D61B-E783D129E545}"/>
              </a:ext>
            </a:extLst>
          </p:cNvPr>
          <p:cNvSpPr txBox="1"/>
          <p:nvPr/>
        </p:nvSpPr>
        <p:spPr>
          <a:xfrm>
            <a:off x="4410588" y="3225516"/>
            <a:ext cx="2511846" cy="1600438"/>
          </a:xfrm>
          <a:prstGeom prst="rect">
            <a:avLst/>
          </a:prstGeom>
          <a:noFill/>
        </p:spPr>
        <p:txBody>
          <a:bodyPr wrap="square" rtlCol="0">
            <a:spAutoFit/>
          </a:bodyPr>
          <a:lstStyle/>
          <a:p>
            <a:r>
              <a:rPr lang="en-GB" sz="1400" dirty="0">
                <a:latin typeface="Montserrat" panose="00000500000000000000" pitchFamily="2" charset="0"/>
              </a:rPr>
              <a:t>These are the mindsets that control our thinking. Instead of choosing between one thing or another, we must think about how we can accommodate both.</a:t>
            </a:r>
          </a:p>
        </p:txBody>
      </p:sp>
      <p:sp>
        <p:nvSpPr>
          <p:cNvPr id="5" name="TextBox 4">
            <a:extLst>
              <a:ext uri="{FF2B5EF4-FFF2-40B4-BE49-F238E27FC236}">
                <a16:creationId xmlns:a16="http://schemas.microsoft.com/office/drawing/2014/main" id="{005F568F-39A5-57F2-6EE2-B62CF13136F9}"/>
              </a:ext>
            </a:extLst>
          </p:cNvPr>
          <p:cNvSpPr txBox="1"/>
          <p:nvPr/>
        </p:nvSpPr>
        <p:spPr>
          <a:xfrm>
            <a:off x="7447062" y="942425"/>
            <a:ext cx="1586429" cy="307777"/>
          </a:xfrm>
          <a:prstGeom prst="rect">
            <a:avLst/>
          </a:prstGeom>
          <a:noFill/>
        </p:spPr>
        <p:txBody>
          <a:bodyPr wrap="square" rtlCol="0">
            <a:spAutoFit/>
          </a:bodyPr>
          <a:lstStyle/>
          <a:p>
            <a:r>
              <a:rPr lang="en-GB" sz="1400" b="1" dirty="0">
                <a:latin typeface="Montserrat" panose="00000500000000000000" pitchFamily="2" charset="0"/>
              </a:rPr>
              <a:t>Boundaries</a:t>
            </a:r>
          </a:p>
        </p:txBody>
      </p:sp>
      <p:sp>
        <p:nvSpPr>
          <p:cNvPr id="6" name="TextBox 5">
            <a:extLst>
              <a:ext uri="{FF2B5EF4-FFF2-40B4-BE49-F238E27FC236}">
                <a16:creationId xmlns:a16="http://schemas.microsoft.com/office/drawing/2014/main" id="{19E979B4-1EFC-150C-E283-00B710079ADC}"/>
              </a:ext>
            </a:extLst>
          </p:cNvPr>
          <p:cNvSpPr txBox="1"/>
          <p:nvPr/>
        </p:nvSpPr>
        <p:spPr>
          <a:xfrm>
            <a:off x="7053160" y="1245589"/>
            <a:ext cx="2511846" cy="1600438"/>
          </a:xfrm>
          <a:prstGeom prst="rect">
            <a:avLst/>
          </a:prstGeom>
          <a:noFill/>
        </p:spPr>
        <p:txBody>
          <a:bodyPr wrap="square" rtlCol="0">
            <a:spAutoFit/>
          </a:bodyPr>
          <a:lstStyle/>
          <a:p>
            <a:r>
              <a:rPr lang="en-GB" sz="1400" dirty="0">
                <a:latin typeface="Montserrat" panose="00000500000000000000" pitchFamily="2" charset="0"/>
              </a:rPr>
              <a:t>These are the structures in our mind that support our beliefs. We need boundaries that can separate competing demands and that also bring them together.</a:t>
            </a:r>
          </a:p>
        </p:txBody>
      </p:sp>
      <p:sp>
        <p:nvSpPr>
          <p:cNvPr id="7" name="TextBox 6">
            <a:extLst>
              <a:ext uri="{FF2B5EF4-FFF2-40B4-BE49-F238E27FC236}">
                <a16:creationId xmlns:a16="http://schemas.microsoft.com/office/drawing/2014/main" id="{919A5A39-5D9B-5ABC-57A5-019CC8CF37F8}"/>
              </a:ext>
            </a:extLst>
          </p:cNvPr>
          <p:cNvSpPr txBox="1"/>
          <p:nvPr/>
        </p:nvSpPr>
        <p:spPr>
          <a:xfrm>
            <a:off x="10150209" y="2837757"/>
            <a:ext cx="1586429" cy="307777"/>
          </a:xfrm>
          <a:prstGeom prst="rect">
            <a:avLst/>
          </a:prstGeom>
          <a:noFill/>
        </p:spPr>
        <p:txBody>
          <a:bodyPr wrap="square" rtlCol="0">
            <a:spAutoFit/>
          </a:bodyPr>
          <a:lstStyle/>
          <a:p>
            <a:r>
              <a:rPr lang="en-GB" sz="1400" b="1" dirty="0">
                <a:latin typeface="Montserrat" panose="00000500000000000000" pitchFamily="2" charset="0"/>
              </a:rPr>
              <a:t>Comfort</a:t>
            </a:r>
          </a:p>
        </p:txBody>
      </p:sp>
      <p:sp>
        <p:nvSpPr>
          <p:cNvPr id="8" name="TextBox 7">
            <a:extLst>
              <a:ext uri="{FF2B5EF4-FFF2-40B4-BE49-F238E27FC236}">
                <a16:creationId xmlns:a16="http://schemas.microsoft.com/office/drawing/2014/main" id="{BCC7C0F0-1221-0BB0-F4A8-D09B460FCA8F}"/>
              </a:ext>
            </a:extLst>
          </p:cNvPr>
          <p:cNvSpPr txBox="1"/>
          <p:nvPr/>
        </p:nvSpPr>
        <p:spPr>
          <a:xfrm>
            <a:off x="9687501" y="3145534"/>
            <a:ext cx="2511846" cy="1384995"/>
          </a:xfrm>
          <a:prstGeom prst="rect">
            <a:avLst/>
          </a:prstGeom>
          <a:noFill/>
        </p:spPr>
        <p:txBody>
          <a:bodyPr wrap="square" rtlCol="0">
            <a:spAutoFit/>
          </a:bodyPr>
          <a:lstStyle/>
          <a:p>
            <a:r>
              <a:rPr lang="en-GB" sz="1400" dirty="0">
                <a:latin typeface="Montserrat" panose="00000500000000000000" pitchFamily="2" charset="0"/>
              </a:rPr>
              <a:t>When we face paradoxes we need to be comfortable with the discomfort. We need to be happy that paradoxes unleash creative options.</a:t>
            </a:r>
          </a:p>
        </p:txBody>
      </p:sp>
      <p:sp>
        <p:nvSpPr>
          <p:cNvPr id="9" name="TextBox 8">
            <a:extLst>
              <a:ext uri="{FF2B5EF4-FFF2-40B4-BE49-F238E27FC236}">
                <a16:creationId xmlns:a16="http://schemas.microsoft.com/office/drawing/2014/main" id="{67E29057-18E0-D42A-4C8D-D43E07297048}"/>
              </a:ext>
            </a:extLst>
          </p:cNvPr>
          <p:cNvSpPr txBox="1"/>
          <p:nvPr/>
        </p:nvSpPr>
        <p:spPr>
          <a:xfrm>
            <a:off x="7477780" y="5097902"/>
            <a:ext cx="1586429" cy="307777"/>
          </a:xfrm>
          <a:prstGeom prst="rect">
            <a:avLst/>
          </a:prstGeom>
          <a:noFill/>
        </p:spPr>
        <p:txBody>
          <a:bodyPr wrap="square" rtlCol="0">
            <a:spAutoFit/>
          </a:bodyPr>
          <a:lstStyle/>
          <a:p>
            <a:r>
              <a:rPr lang="en-GB" sz="1400" b="1" dirty="0">
                <a:latin typeface="Montserrat" panose="00000500000000000000" pitchFamily="2" charset="0"/>
              </a:rPr>
              <a:t>Dynamism</a:t>
            </a:r>
          </a:p>
        </p:txBody>
      </p:sp>
      <p:sp>
        <p:nvSpPr>
          <p:cNvPr id="10" name="TextBox 9">
            <a:extLst>
              <a:ext uri="{FF2B5EF4-FFF2-40B4-BE49-F238E27FC236}">
                <a16:creationId xmlns:a16="http://schemas.microsoft.com/office/drawing/2014/main" id="{41B5E16E-0907-FE41-AE45-756F41EFD6E9}"/>
              </a:ext>
            </a:extLst>
          </p:cNvPr>
          <p:cNvSpPr txBox="1"/>
          <p:nvPr/>
        </p:nvSpPr>
        <p:spPr>
          <a:xfrm>
            <a:off x="6922434" y="5414702"/>
            <a:ext cx="2954789" cy="954107"/>
          </a:xfrm>
          <a:prstGeom prst="rect">
            <a:avLst/>
          </a:prstGeom>
          <a:noFill/>
        </p:spPr>
        <p:txBody>
          <a:bodyPr wrap="square" rtlCol="0">
            <a:spAutoFit/>
          </a:bodyPr>
          <a:lstStyle/>
          <a:p>
            <a:r>
              <a:rPr lang="en-GB" sz="1400" dirty="0">
                <a:latin typeface="Montserrat" panose="00000500000000000000" pitchFamily="2" charset="0"/>
              </a:rPr>
              <a:t>Dealing with paradoxes involves constant learning. Change is a constant and stops us getting stuck in a rut.</a:t>
            </a:r>
          </a:p>
        </p:txBody>
      </p:sp>
      <p:grpSp>
        <p:nvGrpSpPr>
          <p:cNvPr id="11" name="Group 10">
            <a:extLst>
              <a:ext uri="{FF2B5EF4-FFF2-40B4-BE49-F238E27FC236}">
                <a16:creationId xmlns:a16="http://schemas.microsoft.com/office/drawing/2014/main" id="{F50C18C8-3FE4-9D8B-DB60-98BE0F0AB35F}"/>
              </a:ext>
            </a:extLst>
          </p:cNvPr>
          <p:cNvGrpSpPr/>
          <p:nvPr/>
        </p:nvGrpSpPr>
        <p:grpSpPr>
          <a:xfrm>
            <a:off x="7053161" y="2924014"/>
            <a:ext cx="2137539" cy="2108830"/>
            <a:chOff x="3968474" y="2620807"/>
            <a:chExt cx="2137539" cy="2108830"/>
          </a:xfrm>
        </p:grpSpPr>
        <p:sp>
          <p:nvSpPr>
            <p:cNvPr id="12" name="Cross 11">
              <a:extLst>
                <a:ext uri="{FF2B5EF4-FFF2-40B4-BE49-F238E27FC236}">
                  <a16:creationId xmlns:a16="http://schemas.microsoft.com/office/drawing/2014/main" id="{E7BCE743-6B6D-3E11-F95B-C6B82E90E14F}"/>
                </a:ext>
              </a:extLst>
            </p:cNvPr>
            <p:cNvSpPr/>
            <p:nvPr/>
          </p:nvSpPr>
          <p:spPr>
            <a:xfrm flipH="1">
              <a:off x="4393093" y="3081442"/>
              <a:ext cx="1262229" cy="1193055"/>
            </a:xfrm>
            <a:prstGeom prst="plus">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Montserrat" panose="00000500000000000000" pitchFamily="2" charset="0"/>
              </a:endParaRPr>
            </a:p>
          </p:txBody>
        </p:sp>
        <p:sp>
          <p:nvSpPr>
            <p:cNvPr id="13" name="Isosceles Triangle 12">
              <a:extLst>
                <a:ext uri="{FF2B5EF4-FFF2-40B4-BE49-F238E27FC236}">
                  <a16:creationId xmlns:a16="http://schemas.microsoft.com/office/drawing/2014/main" id="{DF4043F2-6A86-E9DE-E242-4BB63FA0B6AD}"/>
                </a:ext>
              </a:extLst>
            </p:cNvPr>
            <p:cNvSpPr/>
            <p:nvPr/>
          </p:nvSpPr>
          <p:spPr>
            <a:xfrm>
              <a:off x="4692857" y="2620807"/>
              <a:ext cx="673799" cy="46681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Montserrat" panose="00000500000000000000" pitchFamily="2" charset="0"/>
              </a:endParaRPr>
            </a:p>
          </p:txBody>
        </p:sp>
        <p:sp>
          <p:nvSpPr>
            <p:cNvPr id="14" name="Isosceles Triangle 13">
              <a:extLst>
                <a:ext uri="{FF2B5EF4-FFF2-40B4-BE49-F238E27FC236}">
                  <a16:creationId xmlns:a16="http://schemas.microsoft.com/office/drawing/2014/main" id="{F9C69D62-3FF1-B309-781D-F19D02BCA657}"/>
                </a:ext>
              </a:extLst>
            </p:cNvPr>
            <p:cNvSpPr/>
            <p:nvPr/>
          </p:nvSpPr>
          <p:spPr>
            <a:xfrm rot="10800000">
              <a:off x="4692857" y="4262825"/>
              <a:ext cx="673799" cy="466812"/>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Montserrat" panose="00000500000000000000" pitchFamily="2" charset="0"/>
              </a:endParaRPr>
            </a:p>
          </p:txBody>
        </p:sp>
        <p:sp>
          <p:nvSpPr>
            <p:cNvPr id="15" name="Isosceles Triangle 14">
              <a:extLst>
                <a:ext uri="{FF2B5EF4-FFF2-40B4-BE49-F238E27FC236}">
                  <a16:creationId xmlns:a16="http://schemas.microsoft.com/office/drawing/2014/main" id="{6BE56F98-F434-E9CD-4889-7E9EA880016F}"/>
                </a:ext>
              </a:extLst>
            </p:cNvPr>
            <p:cNvSpPr/>
            <p:nvPr/>
          </p:nvSpPr>
          <p:spPr>
            <a:xfrm rot="5400000">
              <a:off x="5577460" y="3455622"/>
              <a:ext cx="606415" cy="4506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a:latin typeface="Montserrat" panose="00000500000000000000" pitchFamily="2" charset="0"/>
              </a:endParaRPr>
            </a:p>
          </p:txBody>
        </p:sp>
        <p:sp>
          <p:nvSpPr>
            <p:cNvPr id="16" name="Isosceles Triangle 15">
              <a:extLst>
                <a:ext uri="{FF2B5EF4-FFF2-40B4-BE49-F238E27FC236}">
                  <a16:creationId xmlns:a16="http://schemas.microsoft.com/office/drawing/2014/main" id="{619436E7-2D34-FF95-B581-013DFC09EACA}"/>
                </a:ext>
              </a:extLst>
            </p:cNvPr>
            <p:cNvSpPr/>
            <p:nvPr/>
          </p:nvSpPr>
          <p:spPr>
            <a:xfrm rot="16200000">
              <a:off x="3890611" y="3453234"/>
              <a:ext cx="606415" cy="450690"/>
            </a:xfrm>
            <a:prstGeom prst="triangl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latin typeface="Montserrat" panose="00000500000000000000" pitchFamily="2" charset="0"/>
              </a:endParaRPr>
            </a:p>
          </p:txBody>
        </p:sp>
      </p:grpSp>
      <p:sp>
        <p:nvSpPr>
          <p:cNvPr id="17" name="TextBox 16">
            <a:extLst>
              <a:ext uri="{FF2B5EF4-FFF2-40B4-BE49-F238E27FC236}">
                <a16:creationId xmlns:a16="http://schemas.microsoft.com/office/drawing/2014/main" id="{518B343C-32B2-5988-1E40-45B254E8420B}"/>
              </a:ext>
            </a:extLst>
          </p:cNvPr>
          <p:cNvSpPr txBox="1"/>
          <p:nvPr/>
        </p:nvSpPr>
        <p:spPr>
          <a:xfrm>
            <a:off x="333525" y="2014779"/>
            <a:ext cx="3995605" cy="3970318"/>
          </a:xfrm>
          <a:prstGeom prst="rect">
            <a:avLst/>
          </a:prstGeom>
          <a:noFill/>
        </p:spPr>
        <p:txBody>
          <a:bodyPr wrap="square" rtlCol="0">
            <a:spAutoFit/>
          </a:bodyPr>
          <a:lstStyle/>
          <a:p>
            <a:pPr algn="l"/>
            <a:r>
              <a:rPr lang="en-GB" sz="1200" b="0" i="0" dirty="0">
                <a:solidFill>
                  <a:srgbClr val="0D0D0D"/>
                </a:solidFill>
                <a:effectLst/>
                <a:latin typeface="Montserrat Light" panose="00000400000000000000" pitchFamily="2" charset="0"/>
              </a:rPr>
              <a:t>Both/and thinking, popularised by Wendy Smith and Marianne Lewis, challenges traditional binary thought. It suggests that opposing ideas can coexist, encouraging integration over exclusivity. Embrace complexity and recognize multiple truths simultaneously.</a:t>
            </a:r>
          </a:p>
          <a:p>
            <a:pPr algn="l"/>
            <a:endParaRPr lang="en-GB" sz="1200" b="0" i="0" dirty="0">
              <a:solidFill>
                <a:srgbClr val="0D0D0D"/>
              </a:solidFill>
              <a:effectLst/>
              <a:latin typeface="Montserrat Light" panose="00000400000000000000" pitchFamily="2" charset="0"/>
            </a:endParaRPr>
          </a:p>
          <a:p>
            <a:pPr algn="l"/>
            <a:r>
              <a:rPr lang="en-GB" sz="1200" b="1" i="0" dirty="0">
                <a:solidFill>
                  <a:srgbClr val="0D0D0D"/>
                </a:solidFill>
                <a:effectLst/>
                <a:latin typeface="Montserrat Light" panose="00000400000000000000" pitchFamily="2" charset="0"/>
              </a:rPr>
              <a:t>Practical Application: </a:t>
            </a:r>
            <a:r>
              <a:rPr lang="en-GB" sz="1200" b="0" i="0" dirty="0">
                <a:solidFill>
                  <a:srgbClr val="0D0D0D"/>
                </a:solidFill>
                <a:effectLst/>
                <a:latin typeface="Montserrat Light" panose="00000400000000000000" pitchFamily="2" charset="0"/>
              </a:rPr>
              <a:t>Consider multiple viewpoints. Find common ground amidst contradictions. Seek creative solutions incorporating diverse perspectives. Emphasize inclusivity, flexibility, and openness for a nuanced understanding.</a:t>
            </a:r>
          </a:p>
          <a:p>
            <a:pPr algn="l"/>
            <a:endParaRPr lang="en-GB" sz="1200" b="0" i="0" dirty="0">
              <a:solidFill>
                <a:srgbClr val="0D0D0D"/>
              </a:solidFill>
              <a:effectLst/>
              <a:latin typeface="Montserrat Light" panose="00000400000000000000" pitchFamily="2" charset="0"/>
            </a:endParaRPr>
          </a:p>
          <a:p>
            <a:pPr algn="l"/>
            <a:r>
              <a:rPr lang="en-GB" sz="1200" b="1" i="0" dirty="0">
                <a:solidFill>
                  <a:srgbClr val="0D0D0D"/>
                </a:solidFill>
                <a:effectLst/>
                <a:latin typeface="Montserrat Light" panose="00000400000000000000" pitchFamily="2" charset="0"/>
              </a:rPr>
              <a:t>Tools for Paradoxes</a:t>
            </a:r>
            <a:r>
              <a:rPr lang="en-GB" sz="1200" b="0" i="0" dirty="0">
                <a:solidFill>
                  <a:srgbClr val="0D0D0D"/>
                </a:solidFill>
                <a:effectLst/>
                <a:latin typeface="Montserrat Light" panose="00000400000000000000" pitchFamily="2" charset="0"/>
              </a:rPr>
              <a:t>: In "Both/And Thinking," Smith and Lewis present four tools: Assumptions, Boundaries, Comfort, and Dynamics (ABCD). Explore these tools to navigate complexities effectively.</a:t>
            </a:r>
          </a:p>
          <a:p>
            <a:pPr algn="l"/>
            <a:endParaRPr lang="en-GB" sz="1200" b="0" i="0" dirty="0">
              <a:solidFill>
                <a:srgbClr val="0D0D0D"/>
              </a:solidFill>
              <a:effectLst/>
              <a:latin typeface="Montserrat Light" panose="00000400000000000000" pitchFamily="2" charset="0"/>
            </a:endParaRPr>
          </a:p>
          <a:p>
            <a:pPr algn="l"/>
            <a:r>
              <a:rPr lang="en-GB" sz="1200" b="0" i="0" dirty="0">
                <a:solidFill>
                  <a:srgbClr val="0D0D0D"/>
                </a:solidFill>
                <a:effectLst/>
                <a:latin typeface="Montserrat Light" panose="00000400000000000000" pitchFamily="2" charset="0"/>
              </a:rPr>
              <a:t>Unlock potential with Both/And Thinking!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
          <p:cNvSpPr txBox="1">
            <a:spLocks noGrp="1"/>
          </p:cNvSpPr>
          <p:nvPr>
            <p:ph type="title"/>
          </p:nvPr>
        </p:nvSpPr>
        <p:spPr>
          <a:xfrm>
            <a:off x="298674" y="750475"/>
            <a:ext cx="99831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Recognise dichotomies</a:t>
            </a:r>
            <a:r>
              <a:rPr lang="en-GB" dirty="0">
                <a:solidFill>
                  <a:schemeClr val="accent3"/>
                </a:solidFill>
              </a:rPr>
              <a:t>.</a:t>
            </a:r>
            <a:endParaRPr dirty="0">
              <a:solidFill>
                <a:schemeClr val="accent3"/>
              </a:solidFill>
            </a:endParaRPr>
          </a:p>
        </p:txBody>
      </p:sp>
      <p:sp>
        <p:nvSpPr>
          <p:cNvPr id="644" name="Google Shape;644;p3"/>
          <p:cNvSpPr txBox="1"/>
          <p:nvPr/>
        </p:nvSpPr>
        <p:spPr>
          <a:xfrm>
            <a:off x="422150" y="1588050"/>
            <a:ext cx="102159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This first series of questions </a:t>
            </a:r>
            <a:r>
              <a:rPr lang="en-GB" dirty="0">
                <a:solidFill>
                  <a:schemeClr val="dk2"/>
                </a:solidFill>
                <a:latin typeface="Montserrat Light"/>
                <a:sym typeface="Montserrat Light"/>
              </a:rPr>
              <a:t>ask you to i</a:t>
            </a:r>
            <a:r>
              <a:rPr lang="en-GB" dirty="0">
                <a:solidFill>
                  <a:schemeClr val="dk2"/>
                </a:solidFill>
                <a:latin typeface="Montserrat Light"/>
              </a:rPr>
              <a:t>dentify situations where you may be inclined to think in terms of either/or choices or binary opposites. This could involve conflicting priorities, divergent perspectives, or competing goals.</a:t>
            </a:r>
            <a:r>
              <a:rPr lang="en-GB" dirty="0">
                <a:solidFill>
                  <a:schemeClr val="dk2"/>
                </a:solidFill>
                <a:latin typeface="Montserrat Light"/>
                <a:sym typeface="Montserrat Light"/>
              </a:rPr>
              <a:t>.</a:t>
            </a:r>
            <a:endParaRPr dirty="0">
              <a:solidFill>
                <a:schemeClr val="dk2"/>
              </a:solidFill>
              <a:latin typeface="Montserrat Light"/>
            </a:endParaRPr>
          </a:p>
          <a:p>
            <a:pPr marL="0" marR="0" lvl="0" indent="0" algn="l" rtl="0">
              <a:spcBef>
                <a:spcPts val="0"/>
              </a:spcBef>
              <a:spcAft>
                <a:spcPts val="0"/>
              </a:spcAft>
              <a:buNone/>
            </a:pPr>
            <a:endParaRPr sz="1600" dirty="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2"/>
              </a:solidFill>
              <a:latin typeface="Montserrat Light"/>
              <a:ea typeface="Montserrat Light"/>
              <a:cs typeface="Montserrat Light"/>
              <a:sym typeface="Montserrat Light"/>
            </a:endParaRPr>
          </a:p>
        </p:txBody>
      </p:sp>
      <p:sp>
        <p:nvSpPr>
          <p:cNvPr id="645" name="Google Shape;645;p3"/>
          <p:cNvSpPr txBox="1"/>
          <p:nvPr/>
        </p:nvSpPr>
        <p:spPr>
          <a:xfrm>
            <a:off x="498350" y="5069350"/>
            <a:ext cx="104583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After consideration of these questions would you say that you understand the nuances of the problem?  Where can you see common ground? </a:t>
            </a:r>
            <a:endParaRPr sz="1200" dirty="0">
              <a:solidFill>
                <a:schemeClr val="dk2"/>
              </a:solidFill>
            </a:endParaRPr>
          </a:p>
          <a:p>
            <a:pPr marL="0" marR="0" lvl="0" indent="0" algn="l" rtl="0">
              <a:spcBef>
                <a:spcPts val="0"/>
              </a:spcBef>
              <a:spcAft>
                <a:spcPts val="0"/>
              </a:spcAft>
              <a:buNone/>
            </a:pPr>
            <a:endParaRPr sz="1600" dirty="0">
              <a:solidFill>
                <a:schemeClr val="dk2"/>
              </a:solidFill>
              <a:latin typeface="Montserrat Light"/>
              <a:ea typeface="Montserrat Light"/>
              <a:cs typeface="Montserrat Light"/>
              <a:sym typeface="Montserrat Light"/>
            </a:endParaRPr>
          </a:p>
        </p:txBody>
      </p:sp>
      <p:sp>
        <p:nvSpPr>
          <p:cNvPr id="646" name="Google Shape;646;p3"/>
          <p:cNvSpPr/>
          <p:nvPr/>
        </p:nvSpPr>
        <p:spPr>
          <a:xfrm>
            <a:off x="984312" y="2436164"/>
            <a:ext cx="9770700" cy="2246729"/>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opposing viewpoints or perspectives on this issue?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framing this situation as an either/or choice?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competing priorities or goals at play here?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overlooking alternative possibilities or solutions?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assuming that there is only one right answer?</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simplifying a complex issue into binary terms?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tensions or contradictions between different stakeholders' interests?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ignoring nuances or shades of grey in our analysis?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historical or cultural factors influencing how we perceive this situation?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we focusing exclusively on one aspect while neglecting other relevant factors?</a:t>
            </a:r>
            <a:endParaRPr dirty="0">
              <a:solidFill>
                <a:schemeClr val="dk2"/>
              </a:solidFill>
            </a:endParaRPr>
          </a:p>
        </p:txBody>
      </p:sp>
      <p:sp>
        <p:nvSpPr>
          <p:cNvPr id="647" name="Google Shape;647;p3"/>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latin typeface="Montserrat Light"/>
                <a:ea typeface="Montserrat Light"/>
                <a:cs typeface="Montserrat Light"/>
                <a:sym typeface="Montserrat Light"/>
              </a:rPr>
              <a:t>Copyright © B2B Frameworks Ltd 2018</a:t>
            </a:r>
            <a:endParaRPr/>
          </a:p>
        </p:txBody>
      </p:sp>
      <p:sp>
        <p:nvSpPr>
          <p:cNvPr id="648" name="Google Shape;648;p3"/>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3</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4"/>
          <p:cNvSpPr txBox="1">
            <a:spLocks noGrp="1"/>
          </p:cNvSpPr>
          <p:nvPr>
            <p:ph type="title"/>
          </p:nvPr>
        </p:nvSpPr>
        <p:spPr>
          <a:xfrm>
            <a:off x="298675" y="750475"/>
            <a:ext cx="98673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Challenge assumptions</a:t>
            </a:r>
            <a:r>
              <a:rPr lang="en-GB" dirty="0">
                <a:solidFill>
                  <a:schemeClr val="lt1"/>
                </a:solidFill>
              </a:rPr>
              <a:t>.</a:t>
            </a:r>
            <a:endParaRPr dirty="0">
              <a:solidFill>
                <a:schemeClr val="lt1"/>
              </a:solidFill>
            </a:endParaRPr>
          </a:p>
        </p:txBody>
      </p:sp>
      <p:sp>
        <p:nvSpPr>
          <p:cNvPr id="654" name="Google Shape;654;p4"/>
          <p:cNvSpPr txBox="1"/>
          <p:nvPr/>
        </p:nvSpPr>
        <p:spPr>
          <a:xfrm>
            <a:off x="373375" y="1553925"/>
            <a:ext cx="10319100"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We all have biases. This means that we are in danger of making assumptions. Here are some questions to ask to challenge those assumptions:</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55" name="Google Shape;655;p4"/>
          <p:cNvSpPr txBox="1"/>
          <p:nvPr/>
        </p:nvSpPr>
        <p:spPr>
          <a:xfrm>
            <a:off x="489250" y="4990375"/>
            <a:ext cx="112146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After consideration of these questions how would you look at the problem differently? Where could your original assumption have been wrong?</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56" name="Google Shape;656;p4"/>
          <p:cNvSpPr/>
          <p:nvPr/>
        </p:nvSpPr>
        <p:spPr>
          <a:xfrm>
            <a:off x="911424" y="2276872"/>
            <a:ext cx="9025003" cy="2462172"/>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underlying beliefs or presumptions are we making about this situation?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do we know that our assumptions are accurate or valid?</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evidence do we have to support these assumptions?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Have we considered alternative explanations or perspectives?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our assumptions based on past experiences, biases, or cultural norms?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if our assumptions are incorrect? What would that mean for our understanding of the situation?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Have we tested or verified our assumptions through observation or experimentation?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any hidden or unconscious assumptions influencing our thinking?</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might others perceive this situation differently based on their own assumptions?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new insights or possibilities emerge if we challenge or question our assumptions?</a:t>
            </a:r>
            <a:endParaRPr sz="1600" dirty="0">
              <a:solidFill>
                <a:schemeClr val="dk1"/>
              </a:solidFill>
              <a:latin typeface="Montserrat Light"/>
              <a:ea typeface="Montserrat Light"/>
              <a:cs typeface="Montserrat Light"/>
              <a:sym typeface="Montserrat Light"/>
            </a:endParaRPr>
          </a:p>
        </p:txBody>
      </p:sp>
      <p:sp>
        <p:nvSpPr>
          <p:cNvPr id="657" name="Google Shape;657;p4"/>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58" name="Google Shape;658;p4"/>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4</a:t>
            </a:fld>
            <a:endParaRPr>
              <a:latin typeface="Montserrat Light"/>
              <a:ea typeface="Montserrat Light"/>
              <a:cs typeface="Montserrat Light"/>
              <a:sym typeface="Montserrat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5"/>
          <p:cNvSpPr txBox="1">
            <a:spLocks noGrp="1"/>
          </p:cNvSpPr>
          <p:nvPr>
            <p:ph type="title"/>
          </p:nvPr>
        </p:nvSpPr>
        <p:spPr>
          <a:xfrm>
            <a:off x="298674" y="750475"/>
            <a:ext cx="103728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Seek common ground</a:t>
            </a:r>
            <a:r>
              <a:rPr lang="en-GB" dirty="0">
                <a:solidFill>
                  <a:schemeClr val="accent1"/>
                </a:solidFill>
              </a:rPr>
              <a:t>.</a:t>
            </a:r>
            <a:endParaRPr dirty="0">
              <a:solidFill>
                <a:schemeClr val="accent1"/>
              </a:solidFill>
            </a:endParaRPr>
          </a:p>
        </p:txBody>
      </p:sp>
      <p:sp>
        <p:nvSpPr>
          <p:cNvPr id="664" name="Google Shape;664;p5"/>
          <p:cNvSpPr txBox="1"/>
          <p:nvPr/>
        </p:nvSpPr>
        <p:spPr>
          <a:xfrm>
            <a:off x="422150" y="1618225"/>
            <a:ext cx="97209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There are a surprising number of issues on which we agree with people, even though we may have been in an argument.  Here are some questions to help you find common ground:</a:t>
            </a:r>
            <a:endParaRPr sz="1200" dirty="0">
              <a:solidFill>
                <a:schemeClr val="dk2"/>
              </a:solidFill>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65" name="Google Shape;665;p5"/>
          <p:cNvSpPr txBox="1"/>
          <p:nvPr/>
        </p:nvSpPr>
        <p:spPr>
          <a:xfrm>
            <a:off x="422150" y="4992905"/>
            <a:ext cx="97209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After consideration of these questions where are the areas on which you agree more than disagree? How important are these areas of agreement?</a:t>
            </a:r>
            <a:endParaRPr sz="1200" dirty="0">
              <a:solidFill>
                <a:schemeClr val="dk2"/>
              </a:solidFill>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66" name="Google Shape;666;p5"/>
          <p:cNvSpPr/>
          <p:nvPr/>
        </p:nvSpPr>
        <p:spPr>
          <a:xfrm>
            <a:off x="770099" y="2583808"/>
            <a:ext cx="9024900" cy="2308200"/>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aspects of this issue do we both agree on?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any shared goals or objectives that we can work towards together?</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Can we identify any common values or principles that guide our perspectives?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do our interests overlap, and where might there be room for compromise?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any areas where we can acknowledge each other's concerns or viewpoints?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outcomes would be mutually beneficial for both parties involved?</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Can we explore potential win-win solutions that address both of our needs?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any common experiences or examples that we can draw upon to build understanding?</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actively listen to each other and validate each other's perspectives?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steps can we take to bridge our differences and build trust and cooperation?</a:t>
            </a:r>
            <a:endParaRPr dirty="0">
              <a:solidFill>
                <a:schemeClr val="dk2"/>
              </a:solidFill>
              <a:latin typeface="Montserrat Light"/>
              <a:ea typeface="Montserrat Light"/>
              <a:cs typeface="Montserrat Light"/>
              <a:sym typeface="Montserrat Light"/>
            </a:endParaRPr>
          </a:p>
        </p:txBody>
      </p:sp>
      <p:sp>
        <p:nvSpPr>
          <p:cNvPr id="667" name="Google Shape;667;p5"/>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68" name="Google Shape;668;p5"/>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5</a:t>
            </a:fld>
            <a:endParaRPr>
              <a:latin typeface="Montserrat Light"/>
              <a:ea typeface="Montserrat Light"/>
              <a:cs typeface="Montserrat Light"/>
              <a:sym typeface="Montserrat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6"/>
          <p:cNvSpPr txBox="1">
            <a:spLocks noGrp="1"/>
          </p:cNvSpPr>
          <p:nvPr>
            <p:ph type="title"/>
          </p:nvPr>
        </p:nvSpPr>
        <p:spPr>
          <a:xfrm>
            <a:off x="298675" y="750475"/>
            <a:ext cx="110682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Embrace ambiguity</a:t>
            </a:r>
            <a:r>
              <a:rPr lang="en-GB" dirty="0">
                <a:solidFill>
                  <a:schemeClr val="accent2"/>
                </a:solidFill>
              </a:rPr>
              <a:t>.</a:t>
            </a:r>
            <a:endParaRPr dirty="0">
              <a:solidFill>
                <a:schemeClr val="accent2"/>
              </a:solidFill>
            </a:endParaRPr>
          </a:p>
        </p:txBody>
      </p:sp>
      <p:sp>
        <p:nvSpPr>
          <p:cNvPr id="674" name="Google Shape;674;p6"/>
          <p:cNvSpPr txBox="1"/>
          <p:nvPr/>
        </p:nvSpPr>
        <p:spPr>
          <a:xfrm>
            <a:off x="803150" y="1446850"/>
            <a:ext cx="10458300"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Just because things aren’t crystal clear doesn’t mean we should dismiss them. We can learn from ambiguity by asking the following questions:</a:t>
            </a:r>
            <a:r>
              <a:rPr lang="en-GB" sz="1600" dirty="0">
                <a:solidFill>
                  <a:schemeClr val="dk1"/>
                </a:solidFill>
                <a:latin typeface="Montserrat Light"/>
                <a:ea typeface="Montserrat Light"/>
                <a:cs typeface="Montserrat Light"/>
                <a:sym typeface="Montserrat Light"/>
              </a:rPr>
              <a:t> </a:t>
            </a:r>
            <a:endParaRPr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560900" y="5071911"/>
            <a:ext cx="10942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After consideration of these questions where do we think there is an opportunity to do something new – something that the competition isn’t doing?</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6" name="Google Shape;676;p6"/>
          <p:cNvSpPr/>
          <p:nvPr/>
        </p:nvSpPr>
        <p:spPr>
          <a:xfrm>
            <a:off x="803151" y="2250822"/>
            <a:ext cx="9024900" cy="2677616"/>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uncertainties or unknowns are present in this situation?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comfortable are we with not having all the answers?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Can we acknowledge that multiple interpretations or outcomes are possible?</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different ways to frame this situation that allow for ambiguity?</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opportunities might ambiguity present for creativity or innovation?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can we approach this situation with curiosity and openness to new possibilities?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aspects of ambiguity that we can embrace as sources of learning or growth?</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Can we resist the urge to rush to judgment or seek certainty prematurely?</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might embracing ambiguity lead to greater flexibility and adaptability in our thinking and actions?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strategies can we employ to navigate ambiguity effectively and make informed decisions despite uncertainty?</a:t>
            </a:r>
            <a:endParaRPr sz="1600" dirty="0">
              <a:solidFill>
                <a:schemeClr val="dk1"/>
              </a:solidFill>
              <a:latin typeface="Montserrat Light"/>
              <a:ea typeface="Montserrat Light"/>
              <a:cs typeface="Montserrat Light"/>
              <a:sym typeface="Montserrat Light"/>
            </a:endParaRPr>
          </a:p>
        </p:txBody>
      </p:sp>
      <p:sp>
        <p:nvSpPr>
          <p:cNvPr id="677" name="Google Shape;677;p6"/>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6</a:t>
            </a:fld>
            <a:endParaRPr>
              <a:latin typeface="Montserrat Light"/>
              <a:ea typeface="Montserrat Light"/>
              <a:cs typeface="Montserrat Light"/>
              <a:sym typeface="Montserrat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7"/>
          <p:cNvSpPr txBox="1">
            <a:spLocks noGrp="1"/>
          </p:cNvSpPr>
          <p:nvPr>
            <p:ph type="title"/>
          </p:nvPr>
        </p:nvSpPr>
        <p:spPr>
          <a:xfrm>
            <a:off x="298674" y="750475"/>
            <a:ext cx="11004900" cy="5100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Foster collaboration</a:t>
            </a:r>
            <a:r>
              <a:rPr lang="en-GB" dirty="0">
                <a:solidFill>
                  <a:schemeClr val="accent3"/>
                </a:solidFill>
              </a:rPr>
              <a:t>.</a:t>
            </a:r>
            <a:endParaRPr dirty="0">
              <a:solidFill>
                <a:schemeClr val="accent3"/>
              </a:solidFill>
            </a:endParaRPr>
          </a:p>
        </p:txBody>
      </p:sp>
      <p:sp>
        <p:nvSpPr>
          <p:cNvPr id="684" name="Google Shape;684;p7"/>
          <p:cNvSpPr txBox="1"/>
          <p:nvPr/>
        </p:nvSpPr>
        <p:spPr>
          <a:xfrm>
            <a:off x="338399" y="1585000"/>
            <a:ext cx="102384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It is usually better to work with people than work against them.  Think about how you can collaborate more with employees, customers, or even competitors with the following questions:</a:t>
            </a:r>
            <a:endParaRPr sz="1200" dirty="0">
              <a:solidFill>
                <a:schemeClr val="dk2"/>
              </a:solidFill>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85" name="Google Shape;685;p7"/>
          <p:cNvSpPr txBox="1"/>
          <p:nvPr/>
        </p:nvSpPr>
        <p:spPr>
          <a:xfrm>
            <a:off x="437791" y="4903550"/>
            <a:ext cx="104700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After consideration of these questions would you be able to build a strategy based on “collaboration”? Do you think this is the right strategy for your company? Would another strategy be more relevant? Which other strategy?</a:t>
            </a:r>
            <a:endParaRPr sz="1200" dirty="0">
              <a:solidFill>
                <a:schemeClr val="dk2"/>
              </a:solidFill>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86" name="Google Shape;686;p7"/>
          <p:cNvSpPr/>
          <p:nvPr/>
        </p:nvSpPr>
        <p:spPr>
          <a:xfrm>
            <a:off x="759025" y="2353075"/>
            <a:ext cx="11208300" cy="2246729"/>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are the shared goals or objectives that we can work towards together?</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leverage each other's strengths and expertise to achieve our common objectives?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communication channels and platforms are most effective for facilitating collaboration?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roles and responsibilities can each team member contribute to the collaborative effort?</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establish clear expectations and guidelines for collaboration?</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any potential barriers or challenges to collaboration that need to be addressed?</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strategies can we use to promote active listening and constructive feedback among team members?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celebrate achievements and recognize contributions to foster a positive collaborative culture?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opportunities for cross-functional or interdisciplinary collaboration to enhance innovation and problem-solving?</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mechanisms can we put in place to evaluate and measure the effectiveness of our collaborative efforts?</a:t>
            </a:r>
            <a:endParaRPr dirty="0">
              <a:solidFill>
                <a:schemeClr val="dk2"/>
              </a:solidFill>
              <a:latin typeface="Montserrat Light"/>
              <a:ea typeface="Montserrat Light"/>
              <a:cs typeface="Montserrat Light"/>
              <a:sym typeface="Montserrat Light"/>
            </a:endParaRPr>
          </a:p>
        </p:txBody>
      </p:sp>
      <p:sp>
        <p:nvSpPr>
          <p:cNvPr id="687" name="Google Shape;687;p7"/>
          <p:cNvSpPr txBox="1">
            <a:spLocks noGrp="1"/>
          </p:cNvSpPr>
          <p:nvPr>
            <p:ph type="ftr" idx="11"/>
          </p:nvPr>
        </p:nvSpPr>
        <p:spPr>
          <a:xfrm>
            <a:off x="4038600" y="6415984"/>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88" name="Google Shape;688;p7"/>
          <p:cNvSpPr txBox="1">
            <a:spLocks noGrp="1"/>
          </p:cNvSpPr>
          <p:nvPr>
            <p:ph type="sldNum" idx="12"/>
          </p:nvPr>
        </p:nvSpPr>
        <p:spPr>
          <a:xfrm>
            <a:off x="231915" y="6415984"/>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7</a:t>
            </a:fld>
            <a:endParaRPr>
              <a:latin typeface="Montserrat Light"/>
              <a:ea typeface="Montserrat Light"/>
              <a:cs typeface="Montserrat Light"/>
              <a:sym typeface="Montserrat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7" name="Google Shape;677;p6"/>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78" name="Google Shape;678;p6"/>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8</a:t>
            </a:fld>
            <a:endParaRPr>
              <a:latin typeface="Montserrat Light"/>
              <a:ea typeface="Montserrat Light"/>
              <a:cs typeface="Montserrat Light"/>
              <a:sym typeface="Montserrat Light"/>
            </a:endParaRPr>
          </a:p>
        </p:txBody>
      </p:sp>
      <p:sp>
        <p:nvSpPr>
          <p:cNvPr id="673" name="Google Shape;673;p6"/>
          <p:cNvSpPr txBox="1">
            <a:spLocks noGrp="1"/>
          </p:cNvSpPr>
          <p:nvPr>
            <p:ph type="title"/>
          </p:nvPr>
        </p:nvSpPr>
        <p:spPr>
          <a:xfrm>
            <a:off x="159401" y="534845"/>
            <a:ext cx="6231460" cy="51001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Explore creative solutions</a:t>
            </a:r>
            <a:r>
              <a:rPr lang="en-GB" dirty="0">
                <a:solidFill>
                  <a:schemeClr val="accent2"/>
                </a:solidFill>
              </a:rPr>
              <a:t>.</a:t>
            </a:r>
            <a:endParaRPr dirty="0">
              <a:solidFill>
                <a:schemeClr val="accent2"/>
              </a:solidFill>
            </a:endParaRPr>
          </a:p>
        </p:txBody>
      </p:sp>
      <p:sp>
        <p:nvSpPr>
          <p:cNvPr id="674" name="Google Shape;674;p6"/>
          <p:cNvSpPr txBox="1"/>
          <p:nvPr/>
        </p:nvSpPr>
        <p:spPr>
          <a:xfrm>
            <a:off x="803150" y="1446850"/>
            <a:ext cx="10458300" cy="104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Creative solutions aren’t usually found by linear thinking. To coin a rather hackneyed phrase, we need to think outside the box. Consider these questions to explore possible solutions:</a:t>
            </a:r>
            <a:r>
              <a:rPr lang="en-GB" sz="1600" dirty="0">
                <a:solidFill>
                  <a:schemeClr val="dk1"/>
                </a:solidFill>
                <a:latin typeface="Montserrat Light"/>
                <a:ea typeface="Montserrat Light"/>
                <a:cs typeface="Montserrat Light"/>
                <a:sym typeface="Montserrat Light"/>
              </a:rPr>
              <a:t> </a:t>
            </a:r>
            <a:endParaRPr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5" name="Google Shape;675;p6"/>
          <p:cNvSpPr txBox="1"/>
          <p:nvPr/>
        </p:nvSpPr>
        <p:spPr>
          <a:xfrm>
            <a:off x="560900" y="5071911"/>
            <a:ext cx="10942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1"/>
                </a:solidFill>
                <a:latin typeface="Montserrat Light"/>
                <a:ea typeface="Montserrat Light"/>
                <a:cs typeface="Montserrat Light"/>
                <a:sym typeface="Montserrat Light"/>
              </a:rPr>
              <a:t>After consideration of these questions what interesting or creative solution can you suggest that would meet customers’ needs and beat the competition?</a:t>
            </a:r>
            <a:endParaRPr sz="1200" dirty="0"/>
          </a:p>
          <a:p>
            <a:pPr marL="0" marR="0" lvl="0" indent="0" algn="l" rtl="0">
              <a:spcBef>
                <a:spcPts val="0"/>
              </a:spcBef>
              <a:spcAft>
                <a:spcPts val="0"/>
              </a:spcAft>
              <a:buNone/>
            </a:pPr>
            <a:endParaRPr sz="1600" dirty="0">
              <a:solidFill>
                <a:schemeClr val="dk1"/>
              </a:solidFill>
              <a:latin typeface="Montserrat Light"/>
              <a:ea typeface="Montserrat Light"/>
              <a:cs typeface="Montserrat Light"/>
              <a:sym typeface="Montserrat Light"/>
            </a:endParaRPr>
          </a:p>
        </p:txBody>
      </p:sp>
      <p:sp>
        <p:nvSpPr>
          <p:cNvPr id="676" name="Google Shape;676;p6"/>
          <p:cNvSpPr/>
          <p:nvPr/>
        </p:nvSpPr>
        <p:spPr>
          <a:xfrm>
            <a:off x="803151" y="2250822"/>
            <a:ext cx="9024900" cy="2677616"/>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is the problem or challenge we are trying to solve?</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Have we thoroughly explored the root causes and underlying factors contributing to the problem?</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assumptions are we making about this situation, and how can we challenge them?</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any alternative perspectives or viewpoints that we haven't considered?</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might we reframe the problem to generate new insights and possibilities?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brainstorming techniques or ideation methods can we use to generate innovative ideas?</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Can we draw inspiration from unrelated fields or disciplines to spark creativity?</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Are there any constraints or limitations that we can turn into opportunities for innovation?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How can we encourage experimentation and risk-taking in our approach to finding a solution?</a:t>
            </a:r>
          </a:p>
          <a:p>
            <a:pPr marL="228594" marR="0" lvl="0" indent="-215894" algn="l" rtl="0">
              <a:spcBef>
                <a:spcPts val="0"/>
              </a:spcBef>
              <a:spcAft>
                <a:spcPts val="0"/>
              </a:spcAft>
              <a:buClr>
                <a:schemeClr val="dk1"/>
              </a:buClr>
              <a:buSzPts val="1400"/>
              <a:buFont typeface="Arial"/>
              <a:buChar char="•"/>
            </a:pPr>
            <a:r>
              <a:rPr lang="en-GB" dirty="0">
                <a:solidFill>
                  <a:schemeClr val="dk1"/>
                </a:solidFill>
                <a:latin typeface="Montserrat Light"/>
                <a:ea typeface="Montserrat Light"/>
                <a:cs typeface="Montserrat Light"/>
                <a:sym typeface="Montserrat Light"/>
              </a:rPr>
              <a:t>What criteria can we use to evaluate and prioritize potential solutions, balancing feasibility, effectiveness, and novelty?</a:t>
            </a:r>
            <a:endParaRPr sz="1600" dirty="0">
              <a:solidFill>
                <a:schemeClr val="dk1"/>
              </a:solidFill>
              <a:latin typeface="Montserrat Light"/>
              <a:ea typeface="Montserrat Light"/>
              <a:cs typeface="Montserrat Light"/>
              <a:sym typeface="Montserrat Light"/>
            </a:endParaRPr>
          </a:p>
        </p:txBody>
      </p:sp>
      <p:sp>
        <p:nvSpPr>
          <p:cNvPr id="2" name="TextBox 1">
            <a:extLst>
              <a:ext uri="{FF2B5EF4-FFF2-40B4-BE49-F238E27FC236}">
                <a16:creationId xmlns:a16="http://schemas.microsoft.com/office/drawing/2014/main" id="{88910B5A-9446-18E7-8703-513A363BACF3}"/>
              </a:ext>
            </a:extLst>
          </p:cNvPr>
          <p:cNvSpPr txBox="1"/>
          <p:nvPr/>
        </p:nvSpPr>
        <p:spPr>
          <a:xfrm>
            <a:off x="231915" y="206706"/>
            <a:ext cx="2570920" cy="369332"/>
          </a:xfrm>
          <a:prstGeom prst="rect">
            <a:avLst/>
          </a:prstGeom>
          <a:noFill/>
        </p:spPr>
        <p:txBody>
          <a:bodyPr wrap="square" rtlCol="0">
            <a:spAutoFit/>
          </a:bodyPr>
          <a:lstStyle/>
          <a:p>
            <a:r>
              <a:rPr lang="en-GB" sz="1800" b="1" dirty="0">
                <a:solidFill>
                  <a:schemeClr val="bg1"/>
                </a:solidFill>
                <a:latin typeface="Montserrat SemiBold" panose="00000700000000000000" pitchFamily="2" charset="0"/>
              </a:rPr>
              <a:t>STEP 6</a:t>
            </a:r>
          </a:p>
        </p:txBody>
      </p:sp>
    </p:spTree>
    <p:extLst>
      <p:ext uri="{BB962C8B-B14F-4D97-AF65-F5344CB8AC3E}">
        <p14:creationId xmlns:p14="http://schemas.microsoft.com/office/powerpoint/2010/main" val="1893568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7" name="Google Shape;687;p7"/>
          <p:cNvSpPr txBox="1">
            <a:spLocks noGrp="1"/>
          </p:cNvSpPr>
          <p:nvPr>
            <p:ph type="ftr" idx="11"/>
          </p:nvPr>
        </p:nvSpPr>
        <p:spPr>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GB" sz="800" b="0" i="0">
                <a:solidFill>
                  <a:srgbClr val="7F7F7F"/>
                </a:solidFill>
                <a:latin typeface="Montserrat Light"/>
                <a:ea typeface="Montserrat Light"/>
                <a:cs typeface="Montserrat Light"/>
                <a:sym typeface="Montserrat Light"/>
              </a:rPr>
              <a:t>Copyright © B2B Frameworks Ltd 2018</a:t>
            </a:r>
            <a:endParaRPr/>
          </a:p>
        </p:txBody>
      </p:sp>
      <p:sp>
        <p:nvSpPr>
          <p:cNvPr id="688" name="Google Shape;688;p7"/>
          <p:cNvSpPr txBox="1">
            <a:spLocks noGrp="1"/>
          </p:cNvSpPr>
          <p:nvPr>
            <p:ph type="sldNum" idx="12"/>
          </p:nvPr>
        </p:nvSpPr>
        <p:spPr>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9</a:t>
            </a:fld>
            <a:endParaRPr>
              <a:latin typeface="Montserrat Light"/>
              <a:ea typeface="Montserrat Light"/>
              <a:cs typeface="Montserrat Light"/>
              <a:sym typeface="Montserrat Light"/>
            </a:endParaRPr>
          </a:p>
        </p:txBody>
      </p:sp>
      <p:sp>
        <p:nvSpPr>
          <p:cNvPr id="683" name="Google Shape;683;p7"/>
          <p:cNvSpPr txBox="1">
            <a:spLocks noGrp="1"/>
          </p:cNvSpPr>
          <p:nvPr>
            <p:ph type="title"/>
          </p:nvPr>
        </p:nvSpPr>
        <p:spPr>
          <a:xfrm>
            <a:off x="231915" y="567077"/>
            <a:ext cx="5156200" cy="48877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100000"/>
              <a:buFont typeface="Montserrat SemiBold"/>
              <a:buNone/>
            </a:pPr>
            <a:r>
              <a:rPr lang="en-GB" dirty="0"/>
              <a:t>Iterate and adapt</a:t>
            </a:r>
            <a:r>
              <a:rPr lang="en-GB" dirty="0">
                <a:solidFill>
                  <a:schemeClr val="accent3"/>
                </a:solidFill>
              </a:rPr>
              <a:t>.</a:t>
            </a:r>
            <a:endParaRPr dirty="0">
              <a:solidFill>
                <a:schemeClr val="accent3"/>
              </a:solidFill>
            </a:endParaRPr>
          </a:p>
        </p:txBody>
      </p:sp>
      <p:sp>
        <p:nvSpPr>
          <p:cNvPr id="684" name="Google Shape;684;p7"/>
          <p:cNvSpPr txBox="1"/>
          <p:nvPr/>
        </p:nvSpPr>
        <p:spPr>
          <a:xfrm>
            <a:off x="669391" y="1381386"/>
            <a:ext cx="10238400"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By asking these questions and encouraging a proactive approach to iteration and adaptation, you can empower individuals and teams to respond effectively to challenges, seize opportunities, and drive continuous improvement and innovation.</a:t>
            </a:r>
            <a:endParaRPr dirty="0">
              <a:solidFill>
                <a:schemeClr val="dk2"/>
              </a:solidFill>
              <a:latin typeface="Montserrat Light"/>
              <a:ea typeface="Montserrat Light"/>
              <a:cs typeface="Montserrat Light"/>
              <a:sym typeface="Montserrat Light"/>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85" name="Google Shape;685;p7"/>
          <p:cNvSpPr txBox="1"/>
          <p:nvPr/>
        </p:nvSpPr>
        <p:spPr>
          <a:xfrm>
            <a:off x="437791" y="4903550"/>
            <a:ext cx="10470000" cy="7386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dirty="0">
                <a:solidFill>
                  <a:schemeClr val="dk2"/>
                </a:solidFill>
                <a:latin typeface="Montserrat Light"/>
                <a:ea typeface="Montserrat Light"/>
                <a:cs typeface="Montserrat Light"/>
                <a:sym typeface="Montserrat Light"/>
              </a:rPr>
              <a:t>After consideration of these questions how will you change what you are doing to make things work better, smoother and more profitably?</a:t>
            </a:r>
            <a:endParaRPr sz="1200" dirty="0">
              <a:solidFill>
                <a:schemeClr val="dk2"/>
              </a:solidFill>
            </a:endParaRPr>
          </a:p>
          <a:p>
            <a:pPr marL="0" marR="0" lvl="0" indent="0" algn="l" rtl="0">
              <a:spcBef>
                <a:spcPts val="0"/>
              </a:spcBef>
              <a:spcAft>
                <a:spcPts val="0"/>
              </a:spcAft>
              <a:buNone/>
            </a:pPr>
            <a:endParaRPr dirty="0">
              <a:solidFill>
                <a:schemeClr val="dk2"/>
              </a:solidFill>
              <a:latin typeface="Montserrat Light"/>
              <a:ea typeface="Montserrat Light"/>
              <a:cs typeface="Montserrat Light"/>
              <a:sym typeface="Montserrat Light"/>
            </a:endParaRPr>
          </a:p>
        </p:txBody>
      </p:sp>
      <p:sp>
        <p:nvSpPr>
          <p:cNvPr id="686" name="Google Shape;686;p7"/>
          <p:cNvSpPr/>
          <p:nvPr/>
        </p:nvSpPr>
        <p:spPr>
          <a:xfrm>
            <a:off x="759025" y="2353075"/>
            <a:ext cx="11208300" cy="2246729"/>
          </a:xfrm>
          <a:prstGeom prst="rect">
            <a:avLst/>
          </a:prstGeom>
          <a:noFill/>
          <a:ln>
            <a:noFill/>
          </a:ln>
        </p:spPr>
        <p:txBody>
          <a:bodyPr spcFirstLastPara="1" wrap="square" lIns="91425" tIns="45700" rIns="91425" bIns="45700" anchor="t" anchorCtr="0">
            <a:spAutoFit/>
          </a:bodyPr>
          <a:lstStyle/>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have we learned from our previous experiences or attempts?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effective has our current approach been in achieving our goals?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feedback have we received from stakeholders, and how can we use it to improve?</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any unexpected challenges or obstacles that we need to address?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adjustments can we make to our strategy or tactics based on new information or changing circumstances?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leverage our strengths and resources to overcome barriers and capitalize on opportunities?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Are there alternative approaches or solutions that we haven't explored yet?</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Can we break down our goals into smaller, more manageable tasks to facilitate incremental progress?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What metrics or indicators can we use to track our progress and measure the impact of our adaptations?</a:t>
            </a:r>
          </a:p>
          <a:p>
            <a:pPr marL="228594" marR="0" lvl="0" indent="-215894" algn="l" rtl="0">
              <a:spcBef>
                <a:spcPts val="0"/>
              </a:spcBef>
              <a:spcAft>
                <a:spcPts val="0"/>
              </a:spcAft>
              <a:buClr>
                <a:schemeClr val="dk2"/>
              </a:buClr>
              <a:buSzPts val="1400"/>
              <a:buFont typeface="Arial"/>
              <a:buChar char="•"/>
            </a:pPr>
            <a:r>
              <a:rPr lang="en-GB" dirty="0">
                <a:solidFill>
                  <a:schemeClr val="dk2"/>
                </a:solidFill>
                <a:latin typeface="Montserrat Light"/>
                <a:ea typeface="Montserrat Light"/>
                <a:cs typeface="Montserrat Light"/>
                <a:sym typeface="Montserrat Light"/>
              </a:rPr>
              <a:t>How can we foster a culture of continuous learning, experimentation, and adaptation within our team or organization?</a:t>
            </a:r>
            <a:endParaRPr dirty="0">
              <a:solidFill>
                <a:schemeClr val="dk2"/>
              </a:solidFill>
              <a:latin typeface="Montserrat Light"/>
              <a:ea typeface="Montserrat Light"/>
              <a:cs typeface="Montserrat Light"/>
              <a:sym typeface="Montserrat Light"/>
            </a:endParaRPr>
          </a:p>
        </p:txBody>
      </p:sp>
      <p:sp>
        <p:nvSpPr>
          <p:cNvPr id="2" name="TextBox 1">
            <a:extLst>
              <a:ext uri="{FF2B5EF4-FFF2-40B4-BE49-F238E27FC236}">
                <a16:creationId xmlns:a16="http://schemas.microsoft.com/office/drawing/2014/main" id="{9A93617F-5F6F-AEBD-2CE3-E198E26BE688}"/>
              </a:ext>
            </a:extLst>
          </p:cNvPr>
          <p:cNvSpPr txBox="1"/>
          <p:nvPr/>
        </p:nvSpPr>
        <p:spPr>
          <a:xfrm>
            <a:off x="231915" y="206706"/>
            <a:ext cx="2570920" cy="369332"/>
          </a:xfrm>
          <a:prstGeom prst="rect">
            <a:avLst/>
          </a:prstGeom>
          <a:noFill/>
        </p:spPr>
        <p:txBody>
          <a:bodyPr wrap="square" rtlCol="0">
            <a:spAutoFit/>
          </a:bodyPr>
          <a:lstStyle/>
          <a:p>
            <a:r>
              <a:rPr lang="en-GB" sz="1800" b="1" dirty="0">
                <a:solidFill>
                  <a:schemeClr val="bg2"/>
                </a:solidFill>
                <a:latin typeface="Montserrat SemiBold" panose="00000700000000000000" pitchFamily="2" charset="0"/>
              </a:rPr>
              <a:t>STEP 7</a:t>
            </a:r>
          </a:p>
        </p:txBody>
      </p:sp>
    </p:spTree>
    <p:extLst>
      <p:ext uri="{BB962C8B-B14F-4D97-AF65-F5344CB8AC3E}">
        <p14:creationId xmlns:p14="http://schemas.microsoft.com/office/powerpoint/2010/main" val="99471242"/>
      </p:ext>
    </p:extLst>
  </p:cSld>
  <p:clrMapOvr>
    <a:masterClrMapping/>
  </p:clrMapOvr>
</p:sld>
</file>

<file path=ppt/theme/theme1.xml><?xml version="1.0" encoding="utf-8"?>
<a:theme xmlns:a="http://schemas.openxmlformats.org/drawingml/2006/main"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2000</Words>
  <Application>Microsoft Office PowerPoint</Application>
  <PresentationFormat>Widescreen</PresentationFormat>
  <Paragraphs>150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Montserrat</vt:lpstr>
      <vt:lpstr>Montserrat Medium</vt:lpstr>
      <vt:lpstr>Calibri</vt:lpstr>
      <vt:lpstr>Montserrat SemiBold</vt:lpstr>
      <vt:lpstr>Montserrat Light</vt:lpstr>
      <vt:lpstr>Arial</vt:lpstr>
      <vt:lpstr>Office Theme</vt:lpstr>
      <vt:lpstr>Both/And Thinking</vt:lpstr>
      <vt:lpstr>A model that helps you deal with tensions.</vt:lpstr>
      <vt:lpstr>Recognise dichotomies.</vt:lpstr>
      <vt:lpstr>Challenge assumptions.</vt:lpstr>
      <vt:lpstr>Seek common ground.</vt:lpstr>
      <vt:lpstr>Embrace ambiguity.</vt:lpstr>
      <vt:lpstr>Foster collaboration.</vt:lpstr>
      <vt:lpstr>Explore creative solutions.</vt:lpstr>
      <vt:lpstr>Iterate and adapt.</vt:lpstr>
      <vt:lpstr>Communicate effectively.</vt:lpstr>
      <vt:lpstr>Things to think about.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Mintzberg’s 5Ps for Strategy</dc:title>
  <dc:creator>Jayne Sanders</dc:creator>
  <cp:lastModifiedBy>Paul Hague</cp:lastModifiedBy>
  <cp:revision>4</cp:revision>
  <dcterms:created xsi:type="dcterms:W3CDTF">2023-10-26T17:10:16Z</dcterms:created>
  <dcterms:modified xsi:type="dcterms:W3CDTF">2024-03-21T15:25:31Z</dcterms:modified>
</cp:coreProperties>
</file>