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zQbXmsF8lE9pLfCKQI5uEZj8J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A7E78B-CC62-4A75-B166-AC7184A041EF}">
  <a:tblStyle styleId="{E6A7E78B-CC62-4A75-B166-AC7184A041EF}"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ab2c252c3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g2ab2c252c3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5" name="Google Shape;24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6" name="Google Shape;246;p19"/>
          <p:cNvGrpSpPr/>
          <p:nvPr/>
        </p:nvGrpSpPr>
        <p:grpSpPr>
          <a:xfrm>
            <a:off x="11436251" y="129884"/>
            <a:ext cx="661669" cy="1214119"/>
            <a:chOff x="11436251" y="129884"/>
            <a:chExt cx="661669" cy="1214119"/>
          </a:xfrm>
        </p:grpSpPr>
        <p:sp>
          <p:nvSpPr>
            <p:cNvPr id="247" name="Google Shape;24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5" name="Google Shape;275;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6" name="Google Shape;276;p19"/>
          <p:cNvGrpSpPr/>
          <p:nvPr/>
        </p:nvGrpSpPr>
        <p:grpSpPr>
          <a:xfrm>
            <a:off x="0" y="1318491"/>
            <a:ext cx="1397787" cy="57996"/>
            <a:chOff x="0" y="1077191"/>
            <a:chExt cx="1397787" cy="57996"/>
          </a:xfrm>
        </p:grpSpPr>
        <p:sp>
          <p:nvSpPr>
            <p:cNvPr id="277" name="Google Shape;277;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9" name="Google Shape;279;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80" name="Google Shape;280;p19"/>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6" name="Google Shape;28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87" name="Google Shape;287;p20"/>
          <p:cNvGrpSpPr/>
          <p:nvPr/>
        </p:nvGrpSpPr>
        <p:grpSpPr>
          <a:xfrm>
            <a:off x="11436251" y="129884"/>
            <a:ext cx="661669" cy="1214119"/>
            <a:chOff x="11436251" y="129884"/>
            <a:chExt cx="661669" cy="1214119"/>
          </a:xfrm>
        </p:grpSpPr>
        <p:sp>
          <p:nvSpPr>
            <p:cNvPr id="288" name="Google Shape;28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6" name="Google Shape;316;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317" name="Google Shape;317;p20"/>
          <p:cNvGrpSpPr/>
          <p:nvPr/>
        </p:nvGrpSpPr>
        <p:grpSpPr>
          <a:xfrm>
            <a:off x="0" y="1318491"/>
            <a:ext cx="1397787" cy="57996"/>
            <a:chOff x="0" y="1077191"/>
            <a:chExt cx="1397787" cy="57996"/>
          </a:xfrm>
        </p:grpSpPr>
        <p:sp>
          <p:nvSpPr>
            <p:cNvPr id="318" name="Google Shape;318;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0" name="Google Shape;320;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321" name="Google Shape;321;p20"/>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7" name="Google Shape;327;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28" name="Google Shape;328;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29" name="Google Shape;329;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0" name="Google Shape;330;p21"/>
          <p:cNvGrpSpPr/>
          <p:nvPr/>
        </p:nvGrpSpPr>
        <p:grpSpPr>
          <a:xfrm>
            <a:off x="11626751" y="129884"/>
            <a:ext cx="661669" cy="1214119"/>
            <a:chOff x="11436251" y="129884"/>
            <a:chExt cx="661669" cy="1214119"/>
          </a:xfrm>
        </p:grpSpPr>
        <p:sp>
          <p:nvSpPr>
            <p:cNvPr id="331" name="Google Shape;33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59" name="Google Shape;359;p21"/>
          <p:cNvGrpSpPr/>
          <p:nvPr/>
        </p:nvGrpSpPr>
        <p:grpSpPr>
          <a:xfrm>
            <a:off x="0" y="1318491"/>
            <a:ext cx="1397787" cy="57996"/>
            <a:chOff x="0" y="1077191"/>
            <a:chExt cx="1397787" cy="57996"/>
          </a:xfrm>
        </p:grpSpPr>
        <p:sp>
          <p:nvSpPr>
            <p:cNvPr id="360" name="Google Shape;360;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2" name="Google Shape;362;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3" name="Google Shape;363;p21"/>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64" name="Shape 364"/>
        <p:cNvGrpSpPr/>
        <p:nvPr/>
      </p:nvGrpSpPr>
      <p:grpSpPr>
        <a:xfrm>
          <a:off x="0" y="0"/>
          <a:ext cx="0" cy="0"/>
          <a:chOff x="0" y="0"/>
          <a:chExt cx="0" cy="0"/>
        </a:xfrm>
      </p:grpSpPr>
      <p:pic>
        <p:nvPicPr>
          <p:cNvPr descr="A yellow circle on a black background&#10;&#10;Description automatically generated" id="365" name="Google Shape;36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6" name="Google Shape;36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9" name="Google Shape;36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0" name="Google Shape;370;p22"/>
          <p:cNvGrpSpPr/>
          <p:nvPr/>
        </p:nvGrpSpPr>
        <p:grpSpPr>
          <a:xfrm>
            <a:off x="11436251" y="129884"/>
            <a:ext cx="661669" cy="1214119"/>
            <a:chOff x="11436251" y="129884"/>
            <a:chExt cx="661669" cy="1214119"/>
          </a:xfrm>
        </p:grpSpPr>
        <p:sp>
          <p:nvSpPr>
            <p:cNvPr id="371" name="Google Shape;371;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99" name="Google Shape;399;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0" name="Google Shape;400;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401" name="Google Shape;401;p22"/>
          <p:cNvGrpSpPr/>
          <p:nvPr/>
        </p:nvGrpSpPr>
        <p:grpSpPr>
          <a:xfrm>
            <a:off x="0" y="1318491"/>
            <a:ext cx="1397787" cy="57996"/>
            <a:chOff x="0" y="1077191"/>
            <a:chExt cx="1397787" cy="57996"/>
          </a:xfrm>
        </p:grpSpPr>
        <p:sp>
          <p:nvSpPr>
            <p:cNvPr id="402" name="Google Shape;402;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4" name="Google Shape;404;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405" name="Google Shape;405;p22"/>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06" name="Shape 406"/>
        <p:cNvGrpSpPr/>
        <p:nvPr/>
      </p:nvGrpSpPr>
      <p:grpSpPr>
        <a:xfrm>
          <a:off x="0" y="0"/>
          <a:ext cx="0" cy="0"/>
          <a:chOff x="0" y="0"/>
          <a:chExt cx="0" cy="0"/>
        </a:xfrm>
      </p:grpSpPr>
      <p:pic>
        <p:nvPicPr>
          <p:cNvPr descr="A yellow circle on a black background&#10;&#10;Description automatically generated" id="407" name="Google Shape;40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8" name="Google Shape;40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1" name="Google Shape;41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2" name="Google Shape;412;p23"/>
          <p:cNvGrpSpPr/>
          <p:nvPr/>
        </p:nvGrpSpPr>
        <p:grpSpPr>
          <a:xfrm>
            <a:off x="0" y="1318491"/>
            <a:ext cx="1397812" cy="58002"/>
            <a:chOff x="0" y="1077191"/>
            <a:chExt cx="1397812" cy="58002"/>
          </a:xfrm>
        </p:grpSpPr>
        <p:sp>
          <p:nvSpPr>
            <p:cNvPr id="413" name="Google Shape;41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5" name="Google Shape;41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16" name="Google Shape;41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7" name="Google Shape;417;p23"/>
          <p:cNvGrpSpPr/>
          <p:nvPr/>
        </p:nvGrpSpPr>
        <p:grpSpPr>
          <a:xfrm>
            <a:off x="11614051" y="129884"/>
            <a:ext cx="661669" cy="1214119"/>
            <a:chOff x="11436251" y="129884"/>
            <a:chExt cx="661669" cy="1214119"/>
          </a:xfrm>
        </p:grpSpPr>
        <p:sp>
          <p:nvSpPr>
            <p:cNvPr id="418" name="Google Shape;41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46" name="Google Shape;44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47" name="Shape 447"/>
        <p:cNvGrpSpPr/>
        <p:nvPr/>
      </p:nvGrpSpPr>
      <p:grpSpPr>
        <a:xfrm>
          <a:off x="0" y="0"/>
          <a:ext cx="0" cy="0"/>
          <a:chOff x="0" y="0"/>
          <a:chExt cx="0" cy="0"/>
        </a:xfrm>
      </p:grpSpPr>
      <p:pic>
        <p:nvPicPr>
          <p:cNvPr descr="A yellow circle on a black background&#10;&#10;Description automatically generated" id="448" name="Google Shape;44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9" name="Google Shape;44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2" name="Google Shape;45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3" name="Google Shape;453;p24"/>
          <p:cNvGrpSpPr/>
          <p:nvPr/>
        </p:nvGrpSpPr>
        <p:grpSpPr>
          <a:xfrm>
            <a:off x="0" y="1318491"/>
            <a:ext cx="1397812" cy="58002"/>
            <a:chOff x="0" y="1077191"/>
            <a:chExt cx="1397812" cy="58002"/>
          </a:xfrm>
        </p:grpSpPr>
        <p:sp>
          <p:nvSpPr>
            <p:cNvPr id="454" name="Google Shape;45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6" name="Google Shape;45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57" name="Google Shape;45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8" name="Google Shape;458;p24"/>
          <p:cNvGrpSpPr/>
          <p:nvPr/>
        </p:nvGrpSpPr>
        <p:grpSpPr>
          <a:xfrm>
            <a:off x="11436251" y="129884"/>
            <a:ext cx="661669" cy="1214119"/>
            <a:chOff x="11436251" y="129884"/>
            <a:chExt cx="661669" cy="1214119"/>
          </a:xfrm>
        </p:grpSpPr>
        <p:sp>
          <p:nvSpPr>
            <p:cNvPr id="459" name="Google Shape;45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87" name="Google Shape;487;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88" name="Shape 488"/>
        <p:cNvGrpSpPr/>
        <p:nvPr/>
      </p:nvGrpSpPr>
      <p:grpSpPr>
        <a:xfrm>
          <a:off x="0" y="0"/>
          <a:ext cx="0" cy="0"/>
          <a:chOff x="0" y="0"/>
          <a:chExt cx="0" cy="0"/>
        </a:xfrm>
      </p:grpSpPr>
      <p:pic>
        <p:nvPicPr>
          <p:cNvPr descr="A yellow circle on a black background&#10;&#10;Description automatically generated" id="489" name="Google Shape;48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0" name="Google Shape;49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3" name="Google Shape;49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4" name="Google Shape;494;p25"/>
          <p:cNvGrpSpPr/>
          <p:nvPr/>
        </p:nvGrpSpPr>
        <p:grpSpPr>
          <a:xfrm>
            <a:off x="0" y="1318491"/>
            <a:ext cx="1397812" cy="58002"/>
            <a:chOff x="0" y="1077191"/>
            <a:chExt cx="1397812" cy="58002"/>
          </a:xfrm>
        </p:grpSpPr>
        <p:sp>
          <p:nvSpPr>
            <p:cNvPr id="495" name="Google Shape;49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7" name="Google Shape;49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98" name="Google Shape;49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9" name="Google Shape;499;p25"/>
          <p:cNvGrpSpPr/>
          <p:nvPr/>
        </p:nvGrpSpPr>
        <p:grpSpPr>
          <a:xfrm>
            <a:off x="11436251" y="129884"/>
            <a:ext cx="661669" cy="1214119"/>
            <a:chOff x="11436251" y="129884"/>
            <a:chExt cx="661669" cy="1214119"/>
          </a:xfrm>
        </p:grpSpPr>
        <p:sp>
          <p:nvSpPr>
            <p:cNvPr id="500" name="Google Shape;50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8" name="Google Shape;528;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29" name="Shape 529"/>
        <p:cNvGrpSpPr/>
        <p:nvPr/>
      </p:nvGrpSpPr>
      <p:grpSpPr>
        <a:xfrm>
          <a:off x="0" y="0"/>
          <a:ext cx="0" cy="0"/>
          <a:chOff x="0" y="0"/>
          <a:chExt cx="0" cy="0"/>
        </a:xfrm>
      </p:grpSpPr>
      <p:pic>
        <p:nvPicPr>
          <p:cNvPr descr="A yellow circle on a black background&#10;&#10;Description automatically generated" id="530" name="Google Shape;53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1" name="Google Shape;53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4" name="Google Shape;53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5" name="Google Shape;535;p26"/>
          <p:cNvGrpSpPr/>
          <p:nvPr/>
        </p:nvGrpSpPr>
        <p:grpSpPr>
          <a:xfrm>
            <a:off x="0" y="1318491"/>
            <a:ext cx="1397812" cy="58002"/>
            <a:chOff x="0" y="1077191"/>
            <a:chExt cx="1397812" cy="58002"/>
          </a:xfrm>
        </p:grpSpPr>
        <p:sp>
          <p:nvSpPr>
            <p:cNvPr id="536" name="Google Shape;53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8" name="Google Shape;53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39" name="Google Shape;53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0" name="Google Shape;540;p26"/>
          <p:cNvGrpSpPr/>
          <p:nvPr/>
        </p:nvGrpSpPr>
        <p:grpSpPr>
          <a:xfrm>
            <a:off x="11436251" y="129884"/>
            <a:ext cx="661669" cy="1214119"/>
            <a:chOff x="11436251" y="129884"/>
            <a:chExt cx="661669" cy="1214119"/>
          </a:xfrm>
        </p:grpSpPr>
        <p:sp>
          <p:nvSpPr>
            <p:cNvPr id="541" name="Google Shape;54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69" name="Google Shape;569;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0" name="Google Shape;570;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1" name="Shape 571"/>
        <p:cNvGrpSpPr/>
        <p:nvPr/>
      </p:nvGrpSpPr>
      <p:grpSpPr>
        <a:xfrm>
          <a:off x="0" y="0"/>
          <a:ext cx="0" cy="0"/>
          <a:chOff x="0" y="0"/>
          <a:chExt cx="0" cy="0"/>
        </a:xfrm>
      </p:grpSpPr>
      <p:pic>
        <p:nvPicPr>
          <p:cNvPr descr="A yellow circle on a black background&#10;&#10;Description automatically generated" id="572" name="Google Shape;57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3" name="Google Shape;57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6" name="Google Shape;57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77" name="Google Shape;577;p27"/>
          <p:cNvGrpSpPr/>
          <p:nvPr/>
        </p:nvGrpSpPr>
        <p:grpSpPr>
          <a:xfrm>
            <a:off x="0" y="1318491"/>
            <a:ext cx="1397812" cy="58002"/>
            <a:chOff x="0" y="1077191"/>
            <a:chExt cx="1397812" cy="58002"/>
          </a:xfrm>
        </p:grpSpPr>
        <p:sp>
          <p:nvSpPr>
            <p:cNvPr id="578" name="Google Shape;57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0" name="Google Shape;58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1" name="Google Shape;58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2" name="Google Shape;582;p27"/>
          <p:cNvGrpSpPr/>
          <p:nvPr/>
        </p:nvGrpSpPr>
        <p:grpSpPr>
          <a:xfrm>
            <a:off x="11614051" y="129884"/>
            <a:ext cx="661669" cy="1214119"/>
            <a:chOff x="11436251" y="129884"/>
            <a:chExt cx="661669" cy="1214119"/>
          </a:xfrm>
        </p:grpSpPr>
        <p:sp>
          <p:nvSpPr>
            <p:cNvPr id="583" name="Google Shape;58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1" name="Google Shape;611;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2" name="Shape 612"/>
        <p:cNvGrpSpPr/>
        <p:nvPr/>
      </p:nvGrpSpPr>
      <p:grpSpPr>
        <a:xfrm>
          <a:off x="0" y="0"/>
          <a:ext cx="0" cy="0"/>
          <a:chOff x="0" y="0"/>
          <a:chExt cx="0" cy="0"/>
        </a:xfrm>
      </p:grpSpPr>
      <p:pic>
        <p:nvPicPr>
          <p:cNvPr descr="A yellow circle on a black background&#10;&#10;Description automatically generated" id="613" name="Google Shape;61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4" name="Google Shape;61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17" name="Google Shape;61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18" name="Shape 618"/>
        <p:cNvGrpSpPr/>
        <p:nvPr/>
      </p:nvGrpSpPr>
      <p:grpSpPr>
        <a:xfrm>
          <a:off x="0" y="0"/>
          <a:ext cx="0" cy="0"/>
          <a:chOff x="0" y="0"/>
          <a:chExt cx="0" cy="0"/>
        </a:xfrm>
      </p:grpSpPr>
      <p:pic>
        <p:nvPicPr>
          <p:cNvPr id="619" name="Google Shape;61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0" name="Google Shape;620;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1" name="Google Shape;621;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4" name="Shape 624"/>
        <p:cNvGrpSpPr/>
        <p:nvPr/>
      </p:nvGrpSpPr>
      <p:grpSpPr>
        <a:xfrm>
          <a:off x="0" y="0"/>
          <a:ext cx="0" cy="0"/>
          <a:chOff x="0" y="0"/>
          <a:chExt cx="0" cy="0"/>
        </a:xfrm>
      </p:grpSpPr>
      <p:sp>
        <p:nvSpPr>
          <p:cNvPr id="625" name="Google Shape;62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6" name="Google Shape;62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27" name="Google Shape;62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8" name="Shape 628"/>
        <p:cNvGrpSpPr/>
        <p:nvPr/>
      </p:nvGrpSpPr>
      <p:grpSpPr>
        <a:xfrm>
          <a:off x="0" y="0"/>
          <a:ext cx="0" cy="0"/>
          <a:chOff x="0" y="0"/>
          <a:chExt cx="0" cy="0"/>
        </a:xfrm>
      </p:grpSpPr>
      <p:sp>
        <p:nvSpPr>
          <p:cNvPr id="629" name="Google Shape;62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2" name="Google Shape;63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3" name="Shape 633"/>
        <p:cNvGrpSpPr/>
        <p:nvPr/>
      </p:nvGrpSpPr>
      <p:grpSpPr>
        <a:xfrm>
          <a:off x="0" y="0"/>
          <a:ext cx="0" cy="0"/>
          <a:chOff x="0" y="0"/>
          <a:chExt cx="0" cy="0"/>
        </a:xfrm>
      </p:grpSpPr>
      <p:sp>
        <p:nvSpPr>
          <p:cNvPr id="634" name="Google Shape;634;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5" name="Google Shape;63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6" name="Google Shape;63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8" name="Google Shape;63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9" name="Google Shape;63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0" name="Shape 640"/>
        <p:cNvGrpSpPr/>
        <p:nvPr/>
      </p:nvGrpSpPr>
      <p:grpSpPr>
        <a:xfrm>
          <a:off x="0" y="0"/>
          <a:ext cx="0" cy="0"/>
          <a:chOff x="0" y="0"/>
          <a:chExt cx="0" cy="0"/>
        </a:xfrm>
      </p:grpSpPr>
      <p:sp>
        <p:nvSpPr>
          <p:cNvPr id="641" name="Google Shape;641;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2" name="Google Shape;642;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3" name="Shape 643"/>
        <p:cNvGrpSpPr/>
        <p:nvPr/>
      </p:nvGrpSpPr>
      <p:grpSpPr>
        <a:xfrm>
          <a:off x="0" y="0"/>
          <a:ext cx="0" cy="0"/>
          <a:chOff x="0" y="0"/>
          <a:chExt cx="0" cy="0"/>
        </a:xfrm>
      </p:grpSpPr>
      <p:sp>
        <p:nvSpPr>
          <p:cNvPr id="644" name="Google Shape;64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5" name="Google Shape;64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7" name="Shape 647"/>
        <p:cNvGrpSpPr/>
        <p:nvPr/>
      </p:nvGrpSpPr>
      <p:grpSpPr>
        <a:xfrm>
          <a:off x="0" y="0"/>
          <a:ext cx="0" cy="0"/>
          <a:chOff x="0" y="0"/>
          <a:chExt cx="0" cy="0"/>
        </a:xfrm>
      </p:grpSpPr>
      <p:sp>
        <p:nvSpPr>
          <p:cNvPr id="648" name="Google Shape;64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9" name="Google Shape;64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0" name="Google Shape;65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1" name="Google Shape;65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2" name="Google Shape;6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4" name="Shape 654"/>
        <p:cNvGrpSpPr/>
        <p:nvPr/>
      </p:nvGrpSpPr>
      <p:grpSpPr>
        <a:xfrm>
          <a:off x="0" y="0"/>
          <a:ext cx="0" cy="0"/>
          <a:chOff x="0" y="0"/>
          <a:chExt cx="0" cy="0"/>
        </a:xfrm>
      </p:grpSpPr>
      <p:sp>
        <p:nvSpPr>
          <p:cNvPr id="655" name="Google Shape;65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56" name="Google Shape;656;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8" name="Google Shape;658;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59" name="Shape 659"/>
        <p:cNvGrpSpPr/>
        <p:nvPr/>
      </p:nvGrpSpPr>
      <p:grpSpPr>
        <a:xfrm>
          <a:off x="0" y="0"/>
          <a:ext cx="0" cy="0"/>
          <a:chOff x="0" y="0"/>
          <a:chExt cx="0" cy="0"/>
        </a:xfrm>
      </p:grpSpPr>
      <p:sp>
        <p:nvSpPr>
          <p:cNvPr id="660" name="Google Shape;66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1" name="Google Shape;661;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1">
  <p:cSld name="Text White bkg 1_1">
    <p:bg>
      <p:bgPr>
        <a:solidFill>
          <a:schemeClr val="dk2"/>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g2aa5f64f4a5_0_4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g2aa5f64f4a5_0_40"/>
          <p:cNvSpPr/>
          <p:nvPr/>
        </p:nvSpPr>
        <p:spPr>
          <a:xfrm flipH="1">
            <a:off x="71532" y="6260464"/>
            <a:ext cx="471000" cy="471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g2aa5f64f4a5_0_4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g2aa5f64f4a5_0_4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chemeClr val="dk2"/>
                </a:solidFill>
                <a:latin typeface="Montserrat"/>
                <a:ea typeface="Montserrat"/>
                <a:cs typeface="Montserrat"/>
                <a:sym typeface="Montserrat"/>
              </a:defRPr>
            </a:lvl1pPr>
            <a:lvl2pPr indent="0" lvl="1" marL="0" rtl="0" algn="l">
              <a:spcBef>
                <a:spcPts val="0"/>
              </a:spcBef>
              <a:buNone/>
              <a:defRPr b="0" i="0" sz="1000" u="none" cap="none" strike="noStrike">
                <a:solidFill>
                  <a:schemeClr val="dk2"/>
                </a:solidFill>
                <a:latin typeface="Montserrat"/>
                <a:ea typeface="Montserrat"/>
                <a:cs typeface="Montserrat"/>
                <a:sym typeface="Montserrat"/>
              </a:defRPr>
            </a:lvl2pPr>
            <a:lvl3pPr indent="0" lvl="2" marL="0" rtl="0" algn="l">
              <a:spcBef>
                <a:spcPts val="0"/>
              </a:spcBef>
              <a:buNone/>
              <a:defRPr b="0" i="0" sz="1000" u="none" cap="none" strike="noStrike">
                <a:solidFill>
                  <a:schemeClr val="dk2"/>
                </a:solidFill>
                <a:latin typeface="Montserrat"/>
                <a:ea typeface="Montserrat"/>
                <a:cs typeface="Montserrat"/>
                <a:sym typeface="Montserrat"/>
              </a:defRPr>
            </a:lvl3pPr>
            <a:lvl4pPr indent="0" lvl="3" marL="0" rtl="0" algn="l">
              <a:spcBef>
                <a:spcPts val="0"/>
              </a:spcBef>
              <a:buNone/>
              <a:defRPr b="0" i="0" sz="1000" u="none" cap="none" strike="noStrike">
                <a:solidFill>
                  <a:schemeClr val="dk2"/>
                </a:solidFill>
                <a:latin typeface="Montserrat"/>
                <a:ea typeface="Montserrat"/>
                <a:cs typeface="Montserrat"/>
                <a:sym typeface="Montserrat"/>
              </a:defRPr>
            </a:lvl4pPr>
            <a:lvl5pPr indent="0" lvl="4" marL="0" rtl="0" algn="l">
              <a:spcBef>
                <a:spcPts val="0"/>
              </a:spcBef>
              <a:buNone/>
              <a:defRPr b="0" i="0" sz="1000" u="none" cap="none" strike="noStrike">
                <a:solidFill>
                  <a:schemeClr val="dk2"/>
                </a:solidFill>
                <a:latin typeface="Montserrat"/>
                <a:ea typeface="Montserrat"/>
                <a:cs typeface="Montserrat"/>
                <a:sym typeface="Montserrat"/>
              </a:defRPr>
            </a:lvl5pPr>
            <a:lvl6pPr indent="0" lvl="5" marL="0" rtl="0" algn="l">
              <a:spcBef>
                <a:spcPts val="0"/>
              </a:spcBef>
              <a:buNone/>
              <a:defRPr b="0" i="0" sz="1000" u="none" cap="none" strike="noStrike">
                <a:solidFill>
                  <a:schemeClr val="dk2"/>
                </a:solidFill>
                <a:latin typeface="Montserrat"/>
                <a:ea typeface="Montserrat"/>
                <a:cs typeface="Montserrat"/>
                <a:sym typeface="Montserrat"/>
              </a:defRPr>
            </a:lvl6pPr>
            <a:lvl7pPr indent="0" lvl="6" marL="0" rtl="0" algn="l">
              <a:spcBef>
                <a:spcPts val="0"/>
              </a:spcBef>
              <a:buNone/>
              <a:defRPr b="0" i="0" sz="1000" u="none" cap="none" strike="noStrike">
                <a:solidFill>
                  <a:schemeClr val="dk2"/>
                </a:solidFill>
                <a:latin typeface="Montserrat"/>
                <a:ea typeface="Montserrat"/>
                <a:cs typeface="Montserrat"/>
                <a:sym typeface="Montserrat"/>
              </a:defRPr>
            </a:lvl7pPr>
            <a:lvl8pPr indent="0" lvl="7" marL="0" rtl="0" algn="l">
              <a:spcBef>
                <a:spcPts val="0"/>
              </a:spcBef>
              <a:buNone/>
              <a:defRPr b="0" i="0" sz="1000" u="none" cap="none" strike="noStrike">
                <a:solidFill>
                  <a:schemeClr val="dk2"/>
                </a:solidFill>
                <a:latin typeface="Montserrat"/>
                <a:ea typeface="Montserrat"/>
                <a:cs typeface="Montserrat"/>
                <a:sym typeface="Montserrat"/>
              </a:defRPr>
            </a:lvl8pPr>
            <a:lvl9pPr indent="0" lvl="8" marL="0" rt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g2aa5f64f4a5_0_4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g2aa5f64f4a5_0_4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 name="Google Shape;87;g2aa5f64f4a5_0_40"/>
          <p:cNvPicPr preferRelativeResize="0"/>
          <p:nvPr/>
        </p:nvPicPr>
        <p:blipFill rotWithShape="1">
          <a:blip r:embed="rId3">
            <a:alphaModFix/>
          </a:blip>
          <a:srcRect b="0" l="0" r="0" t="0"/>
          <a:stretch/>
        </p:blipFill>
        <p:spPr>
          <a:xfrm>
            <a:off x="10089605" y="6341879"/>
            <a:ext cx="1807528" cy="426924"/>
          </a:xfrm>
          <a:prstGeom prst="rect">
            <a:avLst/>
          </a:prstGeom>
          <a:noFill/>
          <a:ln>
            <a:noFill/>
          </a:ln>
        </p:spPr>
      </p:pic>
      <p:sp>
        <p:nvSpPr>
          <p:cNvPr id="88" name="Google Shape;88;g2aa5f64f4a5_0_4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89" name="Google Shape;89;g2aa5f64f4a5_0_40"/>
          <p:cNvGrpSpPr/>
          <p:nvPr/>
        </p:nvGrpSpPr>
        <p:grpSpPr>
          <a:xfrm>
            <a:off x="11436251" y="129884"/>
            <a:ext cx="661550" cy="1214000"/>
            <a:chOff x="11436251" y="129884"/>
            <a:chExt cx="661550" cy="1214000"/>
          </a:xfrm>
        </p:grpSpPr>
        <p:sp>
          <p:nvSpPr>
            <p:cNvPr id="90" name="Google Shape;90;g2aa5f64f4a5_0_40"/>
            <p:cNvSpPr/>
            <p:nvPr/>
          </p:nvSpPr>
          <p:spPr>
            <a:xfrm>
              <a:off x="114362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g2aa5f64f4a5_0_40"/>
            <p:cNvSpPr/>
            <p:nvPr/>
          </p:nvSpPr>
          <p:spPr>
            <a:xfrm>
              <a:off x="118426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g2aa5f64f4a5_0_40"/>
            <p:cNvSpPr/>
            <p:nvPr/>
          </p:nvSpPr>
          <p:spPr>
            <a:xfrm>
              <a:off x="114362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g2aa5f64f4a5_0_40"/>
            <p:cNvSpPr/>
            <p:nvPr/>
          </p:nvSpPr>
          <p:spPr>
            <a:xfrm>
              <a:off x="118426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g2aa5f64f4a5_0_40"/>
            <p:cNvSpPr/>
            <p:nvPr/>
          </p:nvSpPr>
          <p:spPr>
            <a:xfrm>
              <a:off x="114362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g2aa5f64f4a5_0_40"/>
            <p:cNvSpPr/>
            <p:nvPr/>
          </p:nvSpPr>
          <p:spPr>
            <a:xfrm>
              <a:off x="118426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g2aa5f64f4a5_0_40"/>
            <p:cNvSpPr/>
            <p:nvPr/>
          </p:nvSpPr>
          <p:spPr>
            <a:xfrm>
              <a:off x="116394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g2aa5f64f4a5_0_40"/>
            <p:cNvSpPr/>
            <p:nvPr/>
          </p:nvSpPr>
          <p:spPr>
            <a:xfrm>
              <a:off x="116394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g2aa5f64f4a5_0_40"/>
            <p:cNvSpPr/>
            <p:nvPr/>
          </p:nvSpPr>
          <p:spPr>
            <a:xfrm>
              <a:off x="116394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g2aa5f64f4a5_0_40"/>
            <p:cNvSpPr/>
            <p:nvPr/>
          </p:nvSpPr>
          <p:spPr>
            <a:xfrm>
              <a:off x="120458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g2aa5f64f4a5_0_40"/>
            <p:cNvSpPr/>
            <p:nvPr/>
          </p:nvSpPr>
          <p:spPr>
            <a:xfrm>
              <a:off x="120458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g2aa5f64f4a5_0_40"/>
            <p:cNvSpPr/>
            <p:nvPr/>
          </p:nvSpPr>
          <p:spPr>
            <a:xfrm>
              <a:off x="120458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g2aa5f64f4a5_0_40"/>
            <p:cNvSpPr/>
            <p:nvPr/>
          </p:nvSpPr>
          <p:spPr>
            <a:xfrm>
              <a:off x="114394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g2aa5f64f4a5_0_40"/>
            <p:cNvSpPr/>
            <p:nvPr/>
          </p:nvSpPr>
          <p:spPr>
            <a:xfrm>
              <a:off x="118458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g2aa5f64f4a5_0_40"/>
            <p:cNvSpPr/>
            <p:nvPr/>
          </p:nvSpPr>
          <p:spPr>
            <a:xfrm>
              <a:off x="114394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g2aa5f64f4a5_0_40"/>
            <p:cNvSpPr/>
            <p:nvPr/>
          </p:nvSpPr>
          <p:spPr>
            <a:xfrm>
              <a:off x="118458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g2aa5f64f4a5_0_40"/>
            <p:cNvSpPr/>
            <p:nvPr/>
          </p:nvSpPr>
          <p:spPr>
            <a:xfrm>
              <a:off x="114394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g2aa5f64f4a5_0_40"/>
            <p:cNvSpPr/>
            <p:nvPr/>
          </p:nvSpPr>
          <p:spPr>
            <a:xfrm>
              <a:off x="118458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g2aa5f64f4a5_0_40"/>
            <p:cNvSpPr/>
            <p:nvPr/>
          </p:nvSpPr>
          <p:spPr>
            <a:xfrm>
              <a:off x="116426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g2aa5f64f4a5_0_40"/>
            <p:cNvSpPr/>
            <p:nvPr/>
          </p:nvSpPr>
          <p:spPr>
            <a:xfrm>
              <a:off x="116426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g2aa5f64f4a5_0_40"/>
            <p:cNvSpPr/>
            <p:nvPr/>
          </p:nvSpPr>
          <p:spPr>
            <a:xfrm>
              <a:off x="116426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g2aa5f64f4a5_0_40"/>
            <p:cNvSpPr/>
            <p:nvPr/>
          </p:nvSpPr>
          <p:spPr>
            <a:xfrm>
              <a:off x="120490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g2aa5f64f4a5_0_40"/>
            <p:cNvSpPr/>
            <p:nvPr/>
          </p:nvSpPr>
          <p:spPr>
            <a:xfrm>
              <a:off x="120490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g2aa5f64f4a5_0_40"/>
            <p:cNvSpPr/>
            <p:nvPr/>
          </p:nvSpPr>
          <p:spPr>
            <a:xfrm>
              <a:off x="120490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g2aa5f64f4a5_0_40"/>
            <p:cNvSpPr/>
            <p:nvPr/>
          </p:nvSpPr>
          <p:spPr>
            <a:xfrm>
              <a:off x="114426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g2aa5f64f4a5_0_40"/>
            <p:cNvSpPr/>
            <p:nvPr/>
          </p:nvSpPr>
          <p:spPr>
            <a:xfrm>
              <a:off x="118490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g2aa5f64f4a5_0_40"/>
            <p:cNvSpPr/>
            <p:nvPr/>
          </p:nvSpPr>
          <p:spPr>
            <a:xfrm>
              <a:off x="116458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g2aa5f64f4a5_0_40"/>
            <p:cNvSpPr/>
            <p:nvPr/>
          </p:nvSpPr>
          <p:spPr>
            <a:xfrm>
              <a:off x="120522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8" name="Google Shape;118;g2aa5f64f4a5_0_40"/>
          <p:cNvSpPr/>
          <p:nvPr/>
        </p:nvSpPr>
        <p:spPr>
          <a:xfrm rot="7201764">
            <a:off x="11962327" y="79252"/>
            <a:ext cx="179840" cy="1798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g2aa5f64f4a5_0_40"/>
          <p:cNvSpPr/>
          <p:nvPr/>
        </p:nvSpPr>
        <p:spPr>
          <a:xfrm rot="7201764">
            <a:off x="11756389" y="285914"/>
            <a:ext cx="179840" cy="1798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0" name="Shape 120"/>
        <p:cNvGrpSpPr/>
        <p:nvPr/>
      </p:nvGrpSpPr>
      <p:grpSpPr>
        <a:xfrm>
          <a:off x="0" y="0"/>
          <a:ext cx="0" cy="0"/>
          <a:chOff x="0" y="0"/>
          <a:chExt cx="0" cy="0"/>
        </a:xfrm>
      </p:grpSpPr>
      <p:pic>
        <p:nvPicPr>
          <p:cNvPr descr="A yellow circle on a black background&#10;&#10;Description automatically generated" id="121" name="Google Shape;12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2" name="Google Shape;12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5" name="Google Shape;12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6" name="Google Shape;12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9" name="Google Shape;129;p16"/>
          <p:cNvGrpSpPr/>
          <p:nvPr/>
        </p:nvGrpSpPr>
        <p:grpSpPr>
          <a:xfrm>
            <a:off x="11436251" y="129884"/>
            <a:ext cx="661669" cy="1214119"/>
            <a:chOff x="11436251" y="129884"/>
            <a:chExt cx="661669" cy="1214119"/>
          </a:xfrm>
        </p:grpSpPr>
        <p:sp>
          <p:nvSpPr>
            <p:cNvPr id="130" name="Google Shape;13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8" name="Google Shape;15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59" name="Shape 159"/>
        <p:cNvGrpSpPr/>
        <p:nvPr/>
      </p:nvGrpSpPr>
      <p:grpSpPr>
        <a:xfrm>
          <a:off x="0" y="0"/>
          <a:ext cx="0" cy="0"/>
          <a:chOff x="0" y="0"/>
          <a:chExt cx="0" cy="0"/>
        </a:xfrm>
      </p:grpSpPr>
      <p:pic>
        <p:nvPicPr>
          <p:cNvPr descr="A yellow circle on a black background&#10;&#10;Description automatically generated" id="160" name="Google Shape;16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1" name="Google Shape;16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64" name="Google Shape;16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67" name="Google Shape;16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8" name="Google Shape;168;p17"/>
          <p:cNvGrpSpPr/>
          <p:nvPr/>
        </p:nvGrpSpPr>
        <p:grpSpPr>
          <a:xfrm>
            <a:off x="11436251" y="129884"/>
            <a:ext cx="661669" cy="1214119"/>
            <a:chOff x="11436251" y="129884"/>
            <a:chExt cx="661669" cy="1214119"/>
          </a:xfrm>
        </p:grpSpPr>
        <p:sp>
          <p:nvSpPr>
            <p:cNvPr id="169" name="Google Shape;16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97" name="Google Shape;19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98" name="Shape 198"/>
        <p:cNvGrpSpPr/>
        <p:nvPr/>
      </p:nvGrpSpPr>
      <p:grpSpPr>
        <a:xfrm>
          <a:off x="0" y="0"/>
          <a:ext cx="0" cy="0"/>
          <a:chOff x="0" y="0"/>
          <a:chExt cx="0" cy="0"/>
        </a:xfrm>
      </p:grpSpPr>
      <p:pic>
        <p:nvPicPr>
          <p:cNvPr descr="A yellow circle on a black background&#10;&#10;Description automatically generated" id="199" name="Google Shape;19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0" name="Google Shape;20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3" name="Google Shape;20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4" name="Google Shape;204;p18"/>
          <p:cNvGrpSpPr/>
          <p:nvPr/>
        </p:nvGrpSpPr>
        <p:grpSpPr>
          <a:xfrm>
            <a:off x="11436251" y="129884"/>
            <a:ext cx="661669" cy="1214119"/>
            <a:chOff x="11436251" y="129884"/>
            <a:chExt cx="661669" cy="1214119"/>
          </a:xfrm>
        </p:grpSpPr>
        <p:sp>
          <p:nvSpPr>
            <p:cNvPr id="205" name="Google Shape;20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33" name="Google Shape;233;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34" name="Google Shape;234;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235" name="Google Shape;235;p18"/>
          <p:cNvGrpSpPr/>
          <p:nvPr/>
        </p:nvGrpSpPr>
        <p:grpSpPr>
          <a:xfrm>
            <a:off x="0" y="1318491"/>
            <a:ext cx="1397787" cy="57996"/>
            <a:chOff x="0" y="1077191"/>
            <a:chExt cx="1397787" cy="57996"/>
          </a:xfrm>
        </p:grpSpPr>
        <p:sp>
          <p:nvSpPr>
            <p:cNvPr id="236" name="Google Shape;236;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39" name="Google Shape;239;p18"/>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efqm.org/" TargetMode="Externa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
          <p:cNvSpPr txBox="1"/>
          <p:nvPr>
            <p:ph type="title"/>
          </p:nvPr>
        </p:nvSpPr>
        <p:spPr>
          <a:xfrm>
            <a:off x="645029" y="895032"/>
            <a:ext cx="98769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EFQM</a:t>
            </a:r>
            <a:endParaRPr/>
          </a:p>
        </p:txBody>
      </p:sp>
      <p:pic>
        <p:nvPicPr>
          <p:cNvPr id="669" name="Google Shape;669;p1"/>
          <p:cNvPicPr preferRelativeResize="0"/>
          <p:nvPr/>
        </p:nvPicPr>
        <p:blipFill rotWithShape="1">
          <a:blip r:embed="rId3">
            <a:alphaModFix/>
          </a:blip>
          <a:srcRect b="0" l="0" r="0" t="0"/>
          <a:stretch/>
        </p:blipFill>
        <p:spPr>
          <a:xfrm>
            <a:off x="6691098" y="2586903"/>
            <a:ext cx="1249575" cy="1108023"/>
          </a:xfrm>
          <a:prstGeom prst="rect">
            <a:avLst/>
          </a:prstGeom>
          <a:noFill/>
          <a:ln>
            <a:noFill/>
          </a:ln>
        </p:spPr>
      </p:pic>
      <p:pic>
        <p:nvPicPr>
          <p:cNvPr id="670" name="Google Shape;670;p1"/>
          <p:cNvPicPr preferRelativeResize="0"/>
          <p:nvPr/>
        </p:nvPicPr>
        <p:blipFill rotWithShape="1">
          <a:blip r:embed="rId3">
            <a:alphaModFix/>
          </a:blip>
          <a:srcRect b="0" l="0" r="0" t="0"/>
          <a:stretch/>
        </p:blipFill>
        <p:spPr>
          <a:xfrm>
            <a:off x="3911199" y="3694924"/>
            <a:ext cx="966299" cy="856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
          <p:cNvSpPr txBox="1"/>
          <p:nvPr>
            <p:ph type="title"/>
          </p:nvPr>
        </p:nvSpPr>
        <p:spPr>
          <a:xfrm>
            <a:off x="333515" y="472411"/>
            <a:ext cx="10365908"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Improve an organisation’s quality and performance</a:t>
            </a:r>
            <a:r>
              <a:rPr lang="en-GB">
                <a:solidFill>
                  <a:schemeClr val="accent1"/>
                </a:solidFill>
              </a:rPr>
              <a:t>.</a:t>
            </a:r>
            <a:endParaRPr>
              <a:solidFill>
                <a:schemeClr val="accent1"/>
              </a:solidFill>
            </a:endParaRPr>
          </a:p>
        </p:txBody>
      </p:sp>
      <p:sp>
        <p:nvSpPr>
          <p:cNvPr id="676" name="Google Shape;676;p2"/>
          <p:cNvSpPr/>
          <p:nvPr/>
        </p:nvSpPr>
        <p:spPr>
          <a:xfrm>
            <a:off x="404937" y="1313540"/>
            <a:ext cx="6657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build a more efficient company.</a:t>
            </a:r>
            <a:endParaRPr/>
          </a:p>
        </p:txBody>
      </p:sp>
      <p:sp>
        <p:nvSpPr>
          <p:cNvPr id="677" name="Google Shape;677;p2"/>
          <p:cNvSpPr txBox="1"/>
          <p:nvPr/>
        </p:nvSpPr>
        <p:spPr>
          <a:xfrm>
            <a:off x="546863" y="1953996"/>
            <a:ext cx="48009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European Foundation For Quality Management (EFQM) model looks at the cause and effect between what an organisation does and what it achieves. The premise is that if an organisation wants to achieve a different result, it has to change something within the organisation.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There are three integrated components of the model: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304792" lvl="0" marL="304792" marR="0" rtl="0" algn="l">
              <a:spcBef>
                <a:spcPts val="0"/>
              </a:spcBef>
              <a:spcAft>
                <a:spcPts val="0"/>
              </a:spcAft>
              <a:buClr>
                <a:schemeClr val="lt1"/>
              </a:buClr>
              <a:buSzPts val="1400"/>
              <a:buFont typeface="Montserrat SemiBold"/>
              <a:buAutoNum type="arabicPeriod"/>
            </a:pPr>
            <a:r>
              <a:rPr b="1" lang="en-GB" sz="1400">
                <a:solidFill>
                  <a:schemeClr val="dk1"/>
                </a:solidFill>
                <a:latin typeface="Montserrat Light"/>
                <a:ea typeface="Montserrat Light"/>
                <a:cs typeface="Montserrat Light"/>
                <a:sym typeface="Montserrat Light"/>
              </a:rPr>
              <a:t>The fundamental concepts </a:t>
            </a:r>
            <a:r>
              <a:rPr lang="en-GB" sz="1400">
                <a:solidFill>
                  <a:schemeClr val="dk1"/>
                </a:solidFill>
                <a:latin typeface="Montserrat Light"/>
                <a:ea typeface="Montserrat Light"/>
                <a:cs typeface="Montserrat Light"/>
                <a:sym typeface="Montserrat Light"/>
              </a:rPr>
              <a:t>– these are the pillars of a company that are required if excellence is to be achieved</a:t>
            </a:r>
            <a:br>
              <a:rPr lang="en-GB">
                <a:solidFill>
                  <a:schemeClr val="dk1"/>
                </a:solidFill>
                <a:latin typeface="Montserrat Light"/>
                <a:ea typeface="Montserrat Light"/>
                <a:cs typeface="Montserrat Light"/>
                <a:sym typeface="Montserrat Light"/>
              </a:rPr>
            </a:br>
            <a:endParaRPr/>
          </a:p>
          <a:p>
            <a:pPr indent="-304792" lvl="0" marL="304792" marR="0" rtl="0" algn="l">
              <a:spcBef>
                <a:spcPts val="0"/>
              </a:spcBef>
              <a:spcAft>
                <a:spcPts val="0"/>
              </a:spcAft>
              <a:buClr>
                <a:schemeClr val="lt1"/>
              </a:buClr>
              <a:buSzPts val="1400"/>
              <a:buFont typeface="Montserrat SemiBold"/>
              <a:buAutoNum type="arabicPeriod"/>
            </a:pPr>
            <a:r>
              <a:rPr b="1" lang="en-GB" sz="1400">
                <a:solidFill>
                  <a:schemeClr val="dk1"/>
                </a:solidFill>
                <a:latin typeface="Montserrat Light"/>
                <a:ea typeface="Montserrat Light"/>
                <a:cs typeface="Montserrat Light"/>
                <a:sym typeface="Montserrat Light"/>
              </a:rPr>
              <a:t>The criteria </a:t>
            </a:r>
            <a:r>
              <a:rPr lang="en-GB" sz="1400">
                <a:solidFill>
                  <a:schemeClr val="dk1"/>
                </a:solidFill>
                <a:latin typeface="Montserrat Light"/>
                <a:ea typeface="Montserrat Light"/>
                <a:cs typeface="Montserrat Light"/>
                <a:sym typeface="Montserrat Light"/>
              </a:rPr>
              <a:t>– the ingredients of the excellence recipe and the results they deliver</a:t>
            </a:r>
            <a:br>
              <a:rPr lang="en-GB" sz="1400">
                <a:solidFill>
                  <a:schemeClr val="dk1"/>
                </a:solidFill>
                <a:latin typeface="Montserrat Light"/>
                <a:ea typeface="Montserrat Light"/>
                <a:cs typeface="Montserrat Light"/>
                <a:sym typeface="Montserrat Light"/>
              </a:rPr>
            </a:br>
            <a:endParaRPr/>
          </a:p>
          <a:p>
            <a:pPr indent="-304792" lvl="0" marL="304792" marR="0" rtl="0" algn="l">
              <a:spcBef>
                <a:spcPts val="0"/>
              </a:spcBef>
              <a:spcAft>
                <a:spcPts val="0"/>
              </a:spcAft>
              <a:buClr>
                <a:schemeClr val="lt1"/>
              </a:buClr>
              <a:buSzPts val="1400"/>
              <a:buFont typeface="Montserrat SemiBold"/>
              <a:buAutoNum type="arabicPeriod"/>
            </a:pPr>
            <a:r>
              <a:rPr b="1" lang="en-GB" sz="1400">
                <a:solidFill>
                  <a:schemeClr val="dk1"/>
                </a:solidFill>
                <a:latin typeface="Montserrat Light"/>
                <a:ea typeface="Montserrat Light"/>
                <a:cs typeface="Montserrat Light"/>
                <a:sym typeface="Montserrat Light"/>
              </a:rPr>
              <a:t>RADAR</a:t>
            </a:r>
            <a:r>
              <a:rPr lang="en-GB" sz="1400">
                <a:solidFill>
                  <a:schemeClr val="dk1"/>
                </a:solidFill>
                <a:latin typeface="Montserrat Light"/>
                <a:ea typeface="Montserrat Light"/>
                <a:cs typeface="Montserrat Light"/>
                <a:sym typeface="Montserrat Light"/>
              </a:rPr>
              <a:t> – the control and monitoring process for ensuring excellence.</a:t>
            </a:r>
            <a:endParaRPr/>
          </a:p>
        </p:txBody>
      </p:sp>
      <p:sp>
        <p:nvSpPr>
          <p:cNvPr id="678" name="Google Shape;67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79" name="Google Shape;679;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80" name="Google Shape;680;p2"/>
          <p:cNvPicPr preferRelativeResize="0"/>
          <p:nvPr/>
        </p:nvPicPr>
        <p:blipFill>
          <a:blip r:embed="rId3">
            <a:alphaModFix/>
          </a:blip>
          <a:stretch>
            <a:fillRect/>
          </a:stretch>
        </p:blipFill>
        <p:spPr>
          <a:xfrm>
            <a:off x="6314487" y="1381989"/>
            <a:ext cx="4824362" cy="48287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Your ratings on fundamental concepts</a:t>
            </a:r>
            <a:r>
              <a:rPr lang="en-GB">
                <a:solidFill>
                  <a:schemeClr val="lt1"/>
                </a:solidFill>
              </a:rPr>
              <a:t>.</a:t>
            </a:r>
            <a:endParaRPr>
              <a:solidFill>
                <a:schemeClr val="lt1"/>
              </a:solidFill>
            </a:endParaRPr>
          </a:p>
        </p:txBody>
      </p:sp>
      <p:sp>
        <p:nvSpPr>
          <p:cNvPr id="686" name="Google Shape;686;p3"/>
          <p:cNvSpPr txBox="1"/>
          <p:nvPr/>
        </p:nvSpPr>
        <p:spPr>
          <a:xfrm>
            <a:off x="376110" y="1688638"/>
            <a:ext cx="10369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EFQM model proposes seven fundamental concepts of excellence. These are considered hygiene factors. Rate your organisation on these seven factors. </a:t>
            </a:r>
            <a:endParaRPr sz="1200"/>
          </a:p>
        </p:txBody>
      </p:sp>
      <p:graphicFrame>
        <p:nvGraphicFramePr>
          <p:cNvPr id="687" name="Google Shape;687;p3"/>
          <p:cNvGraphicFramePr/>
          <p:nvPr/>
        </p:nvGraphicFramePr>
        <p:xfrm>
          <a:off x="672389" y="2485662"/>
          <a:ext cx="3000000" cy="3000000"/>
        </p:xfrm>
        <a:graphic>
          <a:graphicData uri="http://schemas.openxmlformats.org/drawingml/2006/table">
            <a:tbl>
              <a:tblPr>
                <a:noFill/>
                <a:tableStyleId>{E6A7E78B-CC62-4A75-B166-AC7184A041EF}</a:tableStyleId>
              </a:tblPr>
              <a:tblGrid>
                <a:gridCol w="5331475"/>
                <a:gridCol w="1256700"/>
                <a:gridCol w="4340300"/>
              </a:tblGrid>
              <a:tr h="403025">
                <a:tc>
                  <a:txBody>
                    <a:bodyPr/>
                    <a:lstStyle/>
                    <a:p>
                      <a:pPr indent="0" lvl="0" marL="0" marR="0" rtl="0" algn="l">
                        <a:spcBef>
                          <a:spcPts val="0"/>
                        </a:spcBef>
                        <a:spcAft>
                          <a:spcPts val="0"/>
                        </a:spcAft>
                        <a:buNone/>
                      </a:pPr>
                      <a:r>
                        <a:rPr lang="en-GB" sz="1500" u="none" cap="none" strike="noStrike">
                          <a:solidFill>
                            <a:schemeClr val="dk2"/>
                          </a:solidFill>
                          <a:latin typeface="Montserrat Light"/>
                          <a:ea typeface="Montserrat Light"/>
                          <a:cs typeface="Montserrat Light"/>
                          <a:sym typeface="Montserrat Light"/>
                        </a:rPr>
                        <a:t> </a:t>
                      </a:r>
                      <a:endParaRPr b="0" i="0" sz="15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Light"/>
                          <a:ea typeface="Montserrat Light"/>
                          <a:cs typeface="Montserrat Light"/>
                          <a:sym typeface="Montserrat Light"/>
                        </a:rPr>
                        <a:t>Score out of 10</a:t>
                      </a:r>
                      <a:endParaRPr b="0" i="0" sz="15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Light"/>
                          <a:ea typeface="Montserrat Light"/>
                          <a:cs typeface="Montserrat Light"/>
                          <a:sym typeface="Montserrat Light"/>
                        </a:rPr>
                        <a:t>Suggested course correction</a:t>
                      </a:r>
                      <a:endParaRPr b="0" i="0" sz="15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Adding value to customers</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Being environmentally friendly and sustainable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Responding to change</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Being innovative and constantly improving</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Having the right ethics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Being agile and quick in what you do</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Having a culture of empowerment and nurturing talented people</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88" name="Google Shape;68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9" name="Google Shape;68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4"/>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Your ratings on the enablers group</a:t>
            </a:r>
            <a:r>
              <a:rPr lang="en-GB">
                <a:solidFill>
                  <a:schemeClr val="accent2"/>
                </a:solidFill>
              </a:rPr>
              <a:t>.</a:t>
            </a:r>
            <a:endParaRPr>
              <a:solidFill>
                <a:schemeClr val="accent2"/>
              </a:solidFill>
            </a:endParaRPr>
          </a:p>
        </p:txBody>
      </p:sp>
      <p:sp>
        <p:nvSpPr>
          <p:cNvPr id="695" name="Google Shape;695;p4"/>
          <p:cNvSpPr txBox="1"/>
          <p:nvPr/>
        </p:nvSpPr>
        <p:spPr>
          <a:xfrm>
            <a:off x="338400" y="1525550"/>
            <a:ext cx="11060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Now rate your organisation on the five criteria that make up “the enablers group”. Each of these enablers has a weight of importance as determined by EFQM. Wherever you have a weakness in your score out of 10, suggest a course of correction.</a:t>
            </a:r>
            <a:endParaRPr sz="1200"/>
          </a:p>
        </p:txBody>
      </p:sp>
      <p:graphicFrame>
        <p:nvGraphicFramePr>
          <p:cNvPr id="696" name="Google Shape;696;p4"/>
          <p:cNvGraphicFramePr/>
          <p:nvPr/>
        </p:nvGraphicFramePr>
        <p:xfrm>
          <a:off x="672389" y="2409461"/>
          <a:ext cx="3000000" cy="3000000"/>
        </p:xfrm>
        <a:graphic>
          <a:graphicData uri="http://schemas.openxmlformats.org/drawingml/2006/table">
            <a:tbl>
              <a:tblPr>
                <a:noFill/>
                <a:tableStyleId>{E6A7E78B-CC62-4A75-B166-AC7184A041EF}</a:tableStyleId>
              </a:tblPr>
              <a:tblGrid>
                <a:gridCol w="4781625"/>
                <a:gridCol w="1127100"/>
                <a:gridCol w="1127100"/>
                <a:gridCol w="3892650"/>
              </a:tblGrid>
              <a:tr h="459750">
                <a:tc>
                  <a:txBody>
                    <a:bodyPr/>
                    <a:lstStyle/>
                    <a:p>
                      <a:pPr indent="0" lvl="0" marL="0" marR="0" rtl="0" algn="l">
                        <a:spcBef>
                          <a:spcPts val="0"/>
                        </a:spcBef>
                        <a:spcAft>
                          <a:spcPts val="0"/>
                        </a:spcAft>
                        <a:buNone/>
                      </a:pPr>
                      <a:r>
                        <a:rPr lang="en-GB" sz="1500" u="none" cap="none" strike="noStrike">
                          <a:solidFill>
                            <a:schemeClr val="dk2"/>
                          </a:solidFill>
                          <a:latin typeface="Montserrat Light"/>
                          <a:ea typeface="Montserrat Light"/>
                          <a:cs typeface="Montserrat Light"/>
                          <a:sym typeface="Montserrat Light"/>
                        </a:rPr>
                        <a:t> </a:t>
                      </a:r>
                      <a:endParaRPr b="0" i="0" sz="15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Light"/>
                          <a:ea typeface="Montserrat Light"/>
                          <a:cs typeface="Montserrat Light"/>
                          <a:sym typeface="Montserrat Light"/>
                        </a:rPr>
                        <a:t>Weight of importance</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Score out of 10</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Suggested course correction</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r>
              <a:tr h="6832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Leadership</a:t>
                      </a:r>
                      <a:r>
                        <a:rPr lang="en-GB" sz="1400" u="none" cap="none" strike="noStrike">
                          <a:latin typeface="Montserrat Light"/>
                          <a:ea typeface="Montserrat Light"/>
                          <a:cs typeface="Montserrat Light"/>
                          <a:sym typeface="Montserrat Light"/>
                        </a:rPr>
                        <a:t> – it all begins here. These are the people who shape the organisation, set its values, and inspire people to perform</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500" u="none" cap="none" strike="noStrike">
                          <a:solidFill>
                            <a:srgbClr val="000000"/>
                          </a:solidFill>
                          <a:latin typeface="Montserrat Medium"/>
                          <a:ea typeface="Montserrat Medium"/>
                          <a:cs typeface="Montserrat Medium"/>
                          <a:sym typeface="Montserrat Medium"/>
                        </a:rPr>
                        <a:t>100</a:t>
                      </a:r>
                      <a:endParaRPr i="0" sz="15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Strategy</a:t>
                      </a:r>
                      <a:r>
                        <a:rPr lang="en-GB" sz="1400" u="none" cap="none" strike="noStrike">
                          <a:latin typeface="Montserrat Light"/>
                          <a:ea typeface="Montserrat Light"/>
                          <a:cs typeface="Montserrat Light"/>
                          <a:sym typeface="Montserrat Light"/>
                        </a:rPr>
                        <a:t> – this is the way that an organisation achieves its goals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500" u="none" cap="none" strike="noStrike">
                          <a:solidFill>
                            <a:srgbClr val="000000"/>
                          </a:solidFill>
                          <a:latin typeface="Montserrat Medium"/>
                          <a:ea typeface="Montserrat Medium"/>
                          <a:cs typeface="Montserrat Medium"/>
                          <a:sym typeface="Montserrat Medium"/>
                        </a:rPr>
                        <a:t>80</a:t>
                      </a:r>
                      <a:endParaRPr i="0" sz="15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6832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People</a:t>
                      </a:r>
                      <a:r>
                        <a:rPr lang="en-GB" sz="1400" u="none" cap="none" strike="noStrike">
                          <a:latin typeface="Montserrat Light"/>
                          <a:ea typeface="Montserrat Light"/>
                          <a:cs typeface="Montserrat Light"/>
                          <a:sym typeface="Montserrat Light"/>
                        </a:rPr>
                        <a:t> – excellence in any company must have people who can deliver it. They must have the capabilities and inspiration to perform</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500" u="none" cap="none" strike="noStrike">
                          <a:solidFill>
                            <a:srgbClr val="000000"/>
                          </a:solidFill>
                          <a:latin typeface="Montserrat Medium"/>
                          <a:ea typeface="Montserrat Medium"/>
                          <a:cs typeface="Montserrat Medium"/>
                          <a:sym typeface="Montserrat Medium"/>
                        </a:rPr>
                        <a:t>90</a:t>
                      </a:r>
                      <a:endParaRPr i="0" sz="15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906775">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Partnership and resources </a:t>
                      </a:r>
                      <a:r>
                        <a:rPr lang="en-GB" sz="1400" u="none" cap="none" strike="noStrike">
                          <a:latin typeface="Montserrat Light"/>
                          <a:ea typeface="Montserrat Light"/>
                          <a:cs typeface="Montserrat Light"/>
                          <a:sym typeface="Montserrat Light"/>
                        </a:rPr>
                        <a:t>– excellence requires an organisation to have the right factories, offices or physical assets and the right suppliers and partners who can support the operation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500" u="none" cap="none" strike="noStrike">
                          <a:solidFill>
                            <a:srgbClr val="000000"/>
                          </a:solidFill>
                          <a:latin typeface="Montserrat Medium"/>
                          <a:ea typeface="Montserrat Medium"/>
                          <a:cs typeface="Montserrat Medium"/>
                          <a:sym typeface="Montserrat Medium"/>
                        </a:rPr>
                        <a:t>90</a:t>
                      </a:r>
                      <a:endParaRPr i="0" sz="15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Process, products and services </a:t>
                      </a:r>
                      <a:r>
                        <a:rPr lang="en-GB" sz="1400" u="none" cap="none" strike="noStrike">
                          <a:latin typeface="Montserrat Light"/>
                          <a:ea typeface="Montserrat Light"/>
                          <a:cs typeface="Montserrat Light"/>
                          <a:sym typeface="Montserrat Light"/>
                        </a:rPr>
                        <a:t>– a smooth manufacturing or production process is essential in any excellent organisation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500" u="none" cap="none" strike="noStrike">
                          <a:solidFill>
                            <a:srgbClr val="000000"/>
                          </a:solidFill>
                          <a:latin typeface="Montserrat Medium"/>
                          <a:ea typeface="Montserrat Medium"/>
                          <a:cs typeface="Montserrat Medium"/>
                          <a:sym typeface="Montserrat Medium"/>
                        </a:rPr>
                        <a:t>140</a:t>
                      </a:r>
                      <a:endParaRPr i="0" sz="15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97" name="Google Shape;69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8" name="Google Shape;69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Your ratings on the results group</a:t>
            </a:r>
            <a:r>
              <a:rPr lang="en-GB">
                <a:solidFill>
                  <a:schemeClr val="lt1"/>
                </a:solidFill>
              </a:rPr>
              <a:t>.</a:t>
            </a:r>
            <a:endParaRPr>
              <a:solidFill>
                <a:schemeClr val="lt1"/>
              </a:solidFill>
            </a:endParaRPr>
          </a:p>
        </p:txBody>
      </p:sp>
      <p:sp>
        <p:nvSpPr>
          <p:cNvPr id="704" name="Google Shape;704;p5"/>
          <p:cNvSpPr txBox="1"/>
          <p:nvPr/>
        </p:nvSpPr>
        <p:spPr>
          <a:xfrm>
            <a:off x="421375" y="1531850"/>
            <a:ext cx="10657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Now rate your organisation on the four criteria that make up “the results group”.  Each of these results has a weight of importance as determined by EFQM. Wherever you have a weakness in your score out of 10, suggest a course of correction.</a:t>
            </a:r>
            <a:endParaRPr sz="1200"/>
          </a:p>
        </p:txBody>
      </p:sp>
      <p:graphicFrame>
        <p:nvGraphicFramePr>
          <p:cNvPr id="705" name="Google Shape;705;p5"/>
          <p:cNvGraphicFramePr/>
          <p:nvPr/>
        </p:nvGraphicFramePr>
        <p:xfrm>
          <a:off x="662962" y="2491947"/>
          <a:ext cx="3000000" cy="3000000"/>
        </p:xfrm>
        <a:graphic>
          <a:graphicData uri="http://schemas.openxmlformats.org/drawingml/2006/table">
            <a:tbl>
              <a:tblPr>
                <a:noFill/>
                <a:tableStyleId>{E6A7E78B-CC62-4A75-B166-AC7184A041EF}</a:tableStyleId>
              </a:tblPr>
              <a:tblGrid>
                <a:gridCol w="4781625"/>
                <a:gridCol w="1127100"/>
                <a:gridCol w="1127100"/>
                <a:gridCol w="3892650"/>
              </a:tblGrid>
              <a:tr h="459750">
                <a:tc>
                  <a:txBody>
                    <a:bodyPr/>
                    <a:lstStyle/>
                    <a:p>
                      <a:pPr indent="0" lvl="0" marL="0" marR="0" rtl="0" algn="l">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 </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Light"/>
                          <a:ea typeface="Montserrat Light"/>
                          <a:cs typeface="Montserrat Light"/>
                          <a:sym typeface="Montserrat Light"/>
                        </a:rPr>
                        <a:t>Weight of importance</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Score out of 10</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Suggested course correction</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Customer results</a:t>
                      </a:r>
                      <a:r>
                        <a:rPr b="0" lang="en-GB" sz="1400" u="none" cap="none" strike="noStrike">
                          <a:latin typeface="Montserrat Light"/>
                          <a:ea typeface="Montserrat Light"/>
                          <a:cs typeface="Montserrat Light"/>
                          <a:sym typeface="Montserrat Light"/>
                        </a:rPr>
                        <a:t> – these are based on the satisfaction and loyalty scores that arise from customer surveys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solidFill>
                            <a:srgbClr val="000000"/>
                          </a:solidFill>
                          <a:latin typeface="Montserrat Medium"/>
                          <a:ea typeface="Montserrat Medium"/>
                          <a:cs typeface="Montserrat Medium"/>
                          <a:sym typeface="Montserrat Medium"/>
                        </a:rPr>
                        <a:t>200</a:t>
                      </a:r>
                      <a:endParaRPr i="0" sz="14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People results </a:t>
                      </a:r>
                      <a:r>
                        <a:rPr b="0" lang="en-GB" sz="1400" u="none" cap="none" strike="noStrike">
                          <a:latin typeface="Montserrat Light"/>
                          <a:ea typeface="Montserrat Light"/>
                          <a:cs typeface="Montserrat Light"/>
                          <a:sym typeface="Montserrat Light"/>
                        </a:rPr>
                        <a:t>– these are based on the scores from employee perception surveys.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solidFill>
                            <a:srgbClr val="000000"/>
                          </a:solidFill>
                          <a:latin typeface="Montserrat Medium"/>
                          <a:ea typeface="Montserrat Medium"/>
                          <a:cs typeface="Montserrat Medium"/>
                          <a:sym typeface="Montserrat Medium"/>
                        </a:rPr>
                        <a:t>90</a:t>
                      </a:r>
                      <a:endParaRPr i="0" sz="14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Society results </a:t>
                      </a:r>
                      <a:r>
                        <a:rPr b="0" lang="en-GB" sz="1400" u="none" cap="none" strike="noStrike">
                          <a:latin typeface="Montserrat Light"/>
                          <a:ea typeface="Montserrat Light"/>
                          <a:cs typeface="Montserrat Light"/>
                          <a:sym typeface="Montserrat Light"/>
                        </a:rPr>
                        <a:t>– these are the scores that accompany achieves from its sustainability programs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solidFill>
                            <a:srgbClr val="000000"/>
                          </a:solidFill>
                          <a:latin typeface="Montserrat Medium"/>
                          <a:ea typeface="Montserrat Medium"/>
                          <a:cs typeface="Montserrat Medium"/>
                          <a:sym typeface="Montserrat Medium"/>
                        </a:rPr>
                        <a:t>60</a:t>
                      </a:r>
                      <a:endParaRPr i="0" sz="14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Key performance results</a:t>
                      </a:r>
                      <a:r>
                        <a:rPr b="0" lang="en-GB" sz="1400" u="none" cap="none" strike="noStrike">
                          <a:latin typeface="Montserrat Light"/>
                          <a:ea typeface="Montserrat Light"/>
                          <a:cs typeface="Montserrat Light"/>
                          <a:sym typeface="Montserrat Light"/>
                        </a:rPr>
                        <a:t> – these are the financial results on sales and profitability achieved by the organisation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solidFill>
                            <a:srgbClr val="000000"/>
                          </a:solidFill>
                          <a:latin typeface="Montserrat Medium"/>
                          <a:ea typeface="Montserrat Medium"/>
                          <a:cs typeface="Montserrat Medium"/>
                          <a:sym typeface="Montserrat Medium"/>
                        </a:rPr>
                        <a:t>150</a:t>
                      </a:r>
                      <a:endParaRPr i="0" sz="1400" u="none" cap="none" strike="noStrike">
                        <a:solidFill>
                          <a:srgbClr val="000000"/>
                        </a:solidFill>
                        <a:latin typeface="Montserrat Medium"/>
                        <a:ea typeface="Montserrat Medium"/>
                        <a:cs typeface="Montserrat Medium"/>
                        <a:sym typeface="Montserrat Medium"/>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06" name="Google Shape;70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07" name="Google Shape;70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Your ratings on radar</a:t>
            </a:r>
            <a:r>
              <a:rPr lang="en-GB">
                <a:solidFill>
                  <a:schemeClr val="accent3"/>
                </a:solidFill>
              </a:rPr>
              <a:t>.</a:t>
            </a:r>
            <a:endParaRPr>
              <a:solidFill>
                <a:schemeClr val="accent3"/>
              </a:solidFill>
            </a:endParaRPr>
          </a:p>
        </p:txBody>
      </p:sp>
      <p:sp>
        <p:nvSpPr>
          <p:cNvPr id="713" name="Google Shape;713;p6"/>
          <p:cNvSpPr txBox="1"/>
          <p:nvPr/>
        </p:nvSpPr>
        <p:spPr>
          <a:xfrm>
            <a:off x="445503" y="1561655"/>
            <a:ext cx="10369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RADAR is an acronym for various measures that determine the progress of the quality model. Rate your organisation on these monitoring devices.</a:t>
            </a:r>
            <a:endParaRPr sz="1200"/>
          </a:p>
        </p:txBody>
      </p:sp>
      <p:graphicFrame>
        <p:nvGraphicFramePr>
          <p:cNvPr id="714" name="Google Shape;714;p6"/>
          <p:cNvGraphicFramePr/>
          <p:nvPr/>
        </p:nvGraphicFramePr>
        <p:xfrm>
          <a:off x="936214" y="2543451"/>
          <a:ext cx="3000000" cy="3000000"/>
        </p:xfrm>
        <a:graphic>
          <a:graphicData uri="http://schemas.openxmlformats.org/drawingml/2006/table">
            <a:tbl>
              <a:tblPr>
                <a:noFill/>
                <a:tableStyleId>{E6A7E78B-CC62-4A75-B166-AC7184A041EF}</a:tableStyleId>
              </a:tblPr>
              <a:tblGrid>
                <a:gridCol w="4781625"/>
                <a:gridCol w="1127100"/>
                <a:gridCol w="3892650"/>
              </a:tblGrid>
              <a:tr h="459750">
                <a:tc>
                  <a:txBody>
                    <a:bodyPr/>
                    <a:lstStyle/>
                    <a:p>
                      <a:pPr indent="0" lvl="0" marL="0" marR="0" rtl="0" algn="l">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 </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Score out of 10</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Suggested course correction</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r>
              <a:tr h="403025">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Results </a:t>
                      </a:r>
                      <a:r>
                        <a:rPr lang="en-GB" sz="1400" u="none" cap="none" strike="noStrike">
                          <a:latin typeface="Montserrat Light"/>
                          <a:ea typeface="Montserrat Light"/>
                          <a:cs typeface="Montserrat Light"/>
                          <a:sym typeface="Montserrat Light"/>
                        </a:rPr>
                        <a:t>– is the strategy delivering the right results?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59750">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Approaches </a:t>
                      </a:r>
                      <a:r>
                        <a:rPr lang="en-GB" sz="1400" u="none" cap="none" strike="noStrike">
                          <a:latin typeface="Montserrat Light"/>
                          <a:ea typeface="Montserrat Light"/>
                          <a:cs typeface="Montserrat Light"/>
                          <a:sym typeface="Montserrat Light"/>
                        </a:rPr>
                        <a:t>– do you have the right plan to deliver improved performance?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Deploy </a:t>
                      </a:r>
                      <a:r>
                        <a:rPr lang="en-GB" sz="1400" u="none" cap="none" strike="noStrike">
                          <a:latin typeface="Montserrat Light"/>
                          <a:ea typeface="Montserrat Light"/>
                          <a:cs typeface="Montserrat Light"/>
                          <a:sym typeface="Montserrat Light"/>
                        </a:rPr>
                        <a:t>– is everything being used in the right way?</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403025">
                <a:tc>
                  <a:txBody>
                    <a:bodyPr/>
                    <a:lstStyle/>
                    <a:p>
                      <a:pPr indent="0" lvl="0" marL="72000" marR="0" rtl="0" algn="l">
                        <a:spcBef>
                          <a:spcPts val="0"/>
                        </a:spcBef>
                        <a:spcAft>
                          <a:spcPts val="0"/>
                        </a:spcAft>
                        <a:buNone/>
                      </a:pPr>
                      <a:r>
                        <a:rPr b="1" lang="en-GB" sz="1400" u="none" cap="none" strike="noStrike">
                          <a:latin typeface="Montserrat Light"/>
                          <a:ea typeface="Montserrat Light"/>
                          <a:cs typeface="Montserrat Light"/>
                          <a:sym typeface="Montserrat Light"/>
                        </a:rPr>
                        <a:t>Assess and refine </a:t>
                      </a:r>
                      <a:r>
                        <a:rPr lang="en-GB" sz="1400" u="none" cap="none" strike="noStrike">
                          <a:latin typeface="Montserrat Light"/>
                          <a:ea typeface="Montserrat Light"/>
                          <a:cs typeface="Montserrat Light"/>
                          <a:sym typeface="Montserrat Light"/>
                        </a:rPr>
                        <a:t>– what changes need to be made?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15" name="Google Shape;71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16" name="Google Shape;71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
          <p:cNvSpPr txBox="1"/>
          <p:nvPr>
            <p:ph type="title"/>
          </p:nvPr>
        </p:nvSpPr>
        <p:spPr>
          <a:xfrm>
            <a:off x="298674" y="750475"/>
            <a:ext cx="778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Bringing it all together</a:t>
            </a:r>
            <a:r>
              <a:rPr lang="en-GB">
                <a:solidFill>
                  <a:schemeClr val="accent1"/>
                </a:solidFill>
              </a:rPr>
              <a:t>.</a:t>
            </a:r>
            <a:endParaRPr>
              <a:solidFill>
                <a:schemeClr val="accent1"/>
              </a:solidFill>
            </a:endParaRPr>
          </a:p>
        </p:txBody>
      </p:sp>
      <p:sp>
        <p:nvSpPr>
          <p:cNvPr id="722" name="Google Shape;722;p7"/>
          <p:cNvSpPr txBox="1"/>
          <p:nvPr/>
        </p:nvSpPr>
        <p:spPr>
          <a:xfrm>
            <a:off x="394121" y="1622465"/>
            <a:ext cx="10369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EFQM model is built on an integration of the enablers and the results and uses the RADAR to monitor performance. The model is data driven requiring a business plan, feedback surveys from customers, employee perception surveys, sustainability policies etc. It is worthwhile contacting EFQM for training on the use of the model and for benchmarking against other high performing companies.  Visit </a:t>
            </a:r>
            <a:r>
              <a:rPr lang="en-GB" u="sng">
                <a:solidFill>
                  <a:schemeClr val="dk1"/>
                </a:solidFill>
                <a:latin typeface="Montserrat Light"/>
                <a:ea typeface="Montserrat Light"/>
                <a:cs typeface="Montserrat Light"/>
                <a:sym typeface="Montserrat Light"/>
                <a:hlinkClick r:id="rId3">
                  <a:extLst>
                    <a:ext uri="{A12FA001-AC4F-418D-AE19-62706E023703}">
                      <ahyp:hlinkClr val="tx"/>
                    </a:ext>
                  </a:extLst>
                </a:hlinkClick>
              </a:rPr>
              <a:t>http://www.efqm.org/</a:t>
            </a:r>
            <a:r>
              <a:rPr lang="en-GB">
                <a:solidFill>
                  <a:schemeClr val="dk1"/>
                </a:solidFill>
                <a:latin typeface="Montserrat Light"/>
                <a:ea typeface="Montserrat Light"/>
                <a:cs typeface="Montserrat Light"/>
                <a:sym typeface="Montserrat Light"/>
              </a:rPr>
              <a:t> </a:t>
            </a:r>
            <a:endParaRPr sz="1200"/>
          </a:p>
        </p:txBody>
      </p:sp>
      <p:sp>
        <p:nvSpPr>
          <p:cNvPr id="723" name="Google Shape;723;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24" name="Google Shape;724;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725" name="Google Shape;725;p7"/>
          <p:cNvPicPr preferRelativeResize="0"/>
          <p:nvPr/>
        </p:nvPicPr>
        <p:blipFill>
          <a:blip r:embed="rId4">
            <a:alphaModFix/>
          </a:blip>
          <a:stretch>
            <a:fillRect/>
          </a:stretch>
        </p:blipFill>
        <p:spPr>
          <a:xfrm>
            <a:off x="2664725" y="2688215"/>
            <a:ext cx="6651833" cy="35344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8"/>
          <p:cNvPicPr preferRelativeResize="0"/>
          <p:nvPr/>
        </p:nvPicPr>
        <p:blipFill>
          <a:blip r:embed="rId3">
            <a:alphaModFix/>
          </a:blip>
          <a:stretch>
            <a:fillRect/>
          </a:stretch>
        </p:blipFill>
        <p:spPr>
          <a:xfrm>
            <a:off x="4873001" y="990600"/>
            <a:ext cx="7242798" cy="5030600"/>
          </a:xfrm>
          <a:prstGeom prst="rect">
            <a:avLst/>
          </a:prstGeom>
          <a:noFill/>
          <a:ln>
            <a:noFill/>
          </a:ln>
        </p:spPr>
      </p:pic>
      <p:sp>
        <p:nvSpPr>
          <p:cNvPr id="731" name="Google Shape;731;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732" name="Google Shape;732;p8"/>
          <p:cNvSpPr txBox="1"/>
          <p:nvPr/>
        </p:nvSpPr>
        <p:spPr>
          <a:xfrm>
            <a:off x="469675" y="1382950"/>
            <a:ext cx="4816800" cy="4833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Consider joining EFQM. It offers training in the tool and shares experiences amongst members.</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Do you have the right approach? Do you have the right plan?</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Are you deploying things correctly? Is everything being used in the right way?</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Are you assessing and refining your approach? What changes need to be made?</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Are you responding to the results? Is the strategy giving you the right results?</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Central to the EFQM model are people.  People play a key role as enablers.  People are also an important part of the results (eg customer satisfaction, employees). This has similarities to the </a:t>
            </a:r>
            <a:r>
              <a:rPr i="1" lang="en-GB" sz="1400">
                <a:solidFill>
                  <a:schemeClr val="dk1"/>
                </a:solidFill>
                <a:latin typeface="Montserrat Light"/>
                <a:ea typeface="Montserrat Light"/>
                <a:cs typeface="Montserrat Light"/>
                <a:sym typeface="Montserrat Light"/>
              </a:rPr>
              <a:t>service profit</a:t>
            </a:r>
            <a:r>
              <a:rPr lang="en-GB" sz="1400">
                <a:solidFill>
                  <a:schemeClr val="dk1"/>
                </a:solidFill>
                <a:latin typeface="Montserrat Light"/>
                <a:ea typeface="Montserrat Light"/>
                <a:cs typeface="Montserrat Light"/>
                <a:sym typeface="Montserrat Light"/>
              </a:rPr>
              <a:t> model which posits that profits start with an engaged workforce.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733" name="Google Shape;733;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34" name="Google Shape;734;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2ab2c252c30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0" name="Google Shape;740;g2ab2c252c30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1" name="Google Shape;741;g2ab2c252c30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g2ab2c252c30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g2ab2c252c30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g2ab2c252c30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