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fNMcIOuWEc44jCJk0T90ZLYBf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EC1D51-868D-477E-8F8D-2480AE3FA2C0}">
  <a:tblStyle styleId="{10EC1D51-868D-477E-8F8D-2480AE3FA2C0}"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8e7650df3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g28e7650df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5" name="Shape 205"/>
        <p:cNvGrpSpPr/>
        <p:nvPr/>
      </p:nvGrpSpPr>
      <p:grpSpPr>
        <a:xfrm>
          <a:off x="0" y="0"/>
          <a:ext cx="0" cy="0"/>
          <a:chOff x="0" y="0"/>
          <a:chExt cx="0" cy="0"/>
        </a:xfrm>
      </p:grpSpPr>
      <p:pic>
        <p:nvPicPr>
          <p:cNvPr descr="A yellow circle on a black background&#10;&#10;Description automatically generated" id="206" name="Google Shape;20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7" name="Google Shape;20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10" name="Google Shape;210;p17"/>
          <p:cNvGrpSpPr/>
          <p:nvPr/>
        </p:nvGrpSpPr>
        <p:grpSpPr>
          <a:xfrm>
            <a:off x="0" y="1001612"/>
            <a:ext cx="1397812" cy="58002"/>
            <a:chOff x="0" y="1077191"/>
            <a:chExt cx="1397812" cy="58002"/>
          </a:xfrm>
        </p:grpSpPr>
        <p:sp>
          <p:nvSpPr>
            <p:cNvPr id="211" name="Google Shape;211;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3" name="Google Shape;213;p17"/>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4" name="Google Shape;214;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5" name="Google Shape;215;p17"/>
          <p:cNvGrpSpPr/>
          <p:nvPr/>
        </p:nvGrpSpPr>
        <p:grpSpPr>
          <a:xfrm>
            <a:off x="11436251" y="129884"/>
            <a:ext cx="661669" cy="1214119"/>
            <a:chOff x="11436251" y="129884"/>
            <a:chExt cx="661669" cy="1214119"/>
          </a:xfrm>
        </p:grpSpPr>
        <p:sp>
          <p:nvSpPr>
            <p:cNvPr id="216" name="Google Shape;216;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50" name="Google Shape;250;p18"/>
          <p:cNvGrpSpPr/>
          <p:nvPr/>
        </p:nvGrpSpPr>
        <p:grpSpPr>
          <a:xfrm>
            <a:off x="0" y="962050"/>
            <a:ext cx="1397812" cy="58002"/>
            <a:chOff x="0" y="1077191"/>
            <a:chExt cx="1397812" cy="58002"/>
          </a:xfrm>
        </p:grpSpPr>
        <p:sp>
          <p:nvSpPr>
            <p:cNvPr id="251" name="Google Shape;251;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3" name="Google Shape;253;p18"/>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4" name="Google Shape;25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5" name="Google Shape;255;p18"/>
          <p:cNvGrpSpPr/>
          <p:nvPr/>
        </p:nvGrpSpPr>
        <p:grpSpPr>
          <a:xfrm>
            <a:off x="11436251" y="129884"/>
            <a:ext cx="661669" cy="1214119"/>
            <a:chOff x="11436251" y="129884"/>
            <a:chExt cx="661669" cy="1214119"/>
          </a:xfrm>
        </p:grpSpPr>
        <p:sp>
          <p:nvSpPr>
            <p:cNvPr id="256" name="Google Shape;256;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4" name="Google Shape;284;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5" name="Shape 285"/>
        <p:cNvGrpSpPr/>
        <p:nvPr/>
      </p:nvGrpSpPr>
      <p:grpSpPr>
        <a:xfrm>
          <a:off x="0" y="0"/>
          <a:ext cx="0" cy="0"/>
          <a:chOff x="0" y="0"/>
          <a:chExt cx="0" cy="0"/>
        </a:xfrm>
      </p:grpSpPr>
      <p:pic>
        <p:nvPicPr>
          <p:cNvPr descr="A yellow circle on a black background&#10;&#10;Description automatically generated" id="286" name="Google Shape;286;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7" name="Google Shape;287;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90" name="Google Shape;290;p19"/>
          <p:cNvGrpSpPr/>
          <p:nvPr/>
        </p:nvGrpSpPr>
        <p:grpSpPr>
          <a:xfrm>
            <a:off x="109955" y="1005479"/>
            <a:ext cx="1397812" cy="58002"/>
            <a:chOff x="0" y="1077191"/>
            <a:chExt cx="1397812" cy="58002"/>
          </a:xfrm>
        </p:grpSpPr>
        <p:sp>
          <p:nvSpPr>
            <p:cNvPr id="291" name="Google Shape;291;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133822" y="976478"/>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5" name="Google Shape;335;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6" name="Google Shape;336;p20"/>
          <p:cNvGrpSpPr/>
          <p:nvPr/>
        </p:nvGrpSpPr>
        <p:grpSpPr>
          <a:xfrm>
            <a:off x="11436251" y="129884"/>
            <a:ext cx="661669" cy="1214119"/>
            <a:chOff x="11436251" y="129884"/>
            <a:chExt cx="661669" cy="1214119"/>
          </a:xfrm>
        </p:grpSpPr>
        <p:sp>
          <p:nvSpPr>
            <p:cNvPr id="337" name="Google Shape;337;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5" name="Google Shape;365;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6" name="Google Shape;366;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7" name="Shape 367"/>
        <p:cNvGrpSpPr/>
        <p:nvPr/>
      </p:nvGrpSpPr>
      <p:grpSpPr>
        <a:xfrm>
          <a:off x="0" y="0"/>
          <a:ext cx="0" cy="0"/>
          <a:chOff x="0" y="0"/>
          <a:chExt cx="0" cy="0"/>
        </a:xfrm>
      </p:grpSpPr>
      <p:pic>
        <p:nvPicPr>
          <p:cNvPr descr="A yellow circle on a black background&#10;&#10;Description automatically generated" id="368" name="Google Shape;368;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9" name="Google Shape;369;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2" name="Google Shape;372;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8" name="Google Shape;378;p21"/>
          <p:cNvGrpSpPr/>
          <p:nvPr/>
        </p:nvGrpSpPr>
        <p:grpSpPr>
          <a:xfrm>
            <a:off x="11614051" y="129884"/>
            <a:ext cx="661669" cy="1214119"/>
            <a:chOff x="11436251" y="129884"/>
            <a:chExt cx="661669" cy="1214119"/>
          </a:xfrm>
        </p:grpSpPr>
        <p:sp>
          <p:nvSpPr>
            <p:cNvPr id="379" name="Google Shape;379;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7" name="Google Shape;407;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8" name="Shape 408"/>
        <p:cNvGrpSpPr/>
        <p:nvPr/>
      </p:nvGrpSpPr>
      <p:grpSpPr>
        <a:xfrm>
          <a:off x="0" y="0"/>
          <a:ext cx="0" cy="0"/>
          <a:chOff x="0" y="0"/>
          <a:chExt cx="0" cy="0"/>
        </a:xfrm>
      </p:grpSpPr>
      <p:pic>
        <p:nvPicPr>
          <p:cNvPr descr="A yellow circle on a black background&#10;&#10;Description automatically generated" id="409" name="Google Shape;40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0" name="Google Shape;41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3" name="Google Shape;41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4" name="Google Shape;414;p22"/>
          <p:cNvGrpSpPr/>
          <p:nvPr/>
        </p:nvGrpSpPr>
        <p:grpSpPr>
          <a:xfrm>
            <a:off x="0" y="1318491"/>
            <a:ext cx="1397812" cy="58002"/>
            <a:chOff x="0" y="1077191"/>
            <a:chExt cx="1397812" cy="58002"/>
          </a:xfrm>
        </p:grpSpPr>
        <p:sp>
          <p:nvSpPr>
            <p:cNvPr id="415" name="Google Shape;41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8" name="Google Shape;41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9" name="Google Shape;419;p22"/>
          <p:cNvGrpSpPr/>
          <p:nvPr/>
        </p:nvGrpSpPr>
        <p:grpSpPr>
          <a:xfrm>
            <a:off x="11436251" y="129884"/>
            <a:ext cx="661669" cy="1214119"/>
            <a:chOff x="11436251" y="129884"/>
            <a:chExt cx="661669" cy="1214119"/>
          </a:xfrm>
        </p:grpSpPr>
        <p:sp>
          <p:nvSpPr>
            <p:cNvPr id="420" name="Google Shape;42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8" name="Google Shape;448;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9" name="Shape 449"/>
        <p:cNvGrpSpPr/>
        <p:nvPr/>
      </p:nvGrpSpPr>
      <p:grpSpPr>
        <a:xfrm>
          <a:off x="0" y="0"/>
          <a:ext cx="0" cy="0"/>
          <a:chOff x="0" y="0"/>
          <a:chExt cx="0" cy="0"/>
        </a:xfrm>
      </p:grpSpPr>
      <p:pic>
        <p:nvPicPr>
          <p:cNvPr descr="A yellow circle on a black background&#10;&#10;Description automatically generated" id="450" name="Google Shape;45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1" name="Google Shape;45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4" name="Google Shape;45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5" name="Google Shape;455;p23"/>
          <p:cNvGrpSpPr/>
          <p:nvPr/>
        </p:nvGrpSpPr>
        <p:grpSpPr>
          <a:xfrm>
            <a:off x="0" y="1318491"/>
            <a:ext cx="1397812" cy="58002"/>
            <a:chOff x="0" y="1077191"/>
            <a:chExt cx="1397812" cy="58002"/>
          </a:xfrm>
        </p:grpSpPr>
        <p:sp>
          <p:nvSpPr>
            <p:cNvPr id="456" name="Google Shape;45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8" name="Google Shape;45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9" name="Google Shape;45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0" name="Google Shape;460;p23"/>
          <p:cNvGrpSpPr/>
          <p:nvPr/>
        </p:nvGrpSpPr>
        <p:grpSpPr>
          <a:xfrm>
            <a:off x="11436251" y="129884"/>
            <a:ext cx="661669" cy="1214119"/>
            <a:chOff x="11436251" y="129884"/>
            <a:chExt cx="661669" cy="1214119"/>
          </a:xfrm>
        </p:grpSpPr>
        <p:sp>
          <p:nvSpPr>
            <p:cNvPr id="461" name="Google Shape;46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9" name="Google Shape;489;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0" name="Shape 490"/>
        <p:cNvGrpSpPr/>
        <p:nvPr/>
      </p:nvGrpSpPr>
      <p:grpSpPr>
        <a:xfrm>
          <a:off x="0" y="0"/>
          <a:ext cx="0" cy="0"/>
          <a:chOff x="0" y="0"/>
          <a:chExt cx="0" cy="0"/>
        </a:xfrm>
      </p:grpSpPr>
      <p:pic>
        <p:nvPicPr>
          <p:cNvPr descr="A yellow circle on a black background&#10;&#10;Description automatically generated" id="491" name="Google Shape;49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2" name="Google Shape;49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5" name="Google Shape;49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6" name="Google Shape;496;p24"/>
          <p:cNvGrpSpPr/>
          <p:nvPr/>
        </p:nvGrpSpPr>
        <p:grpSpPr>
          <a:xfrm>
            <a:off x="0" y="1318491"/>
            <a:ext cx="1397812" cy="58002"/>
            <a:chOff x="0" y="1077191"/>
            <a:chExt cx="1397812" cy="58002"/>
          </a:xfrm>
        </p:grpSpPr>
        <p:sp>
          <p:nvSpPr>
            <p:cNvPr id="497" name="Google Shape;49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9" name="Google Shape;49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0" name="Google Shape;50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1" name="Google Shape;501;p24"/>
          <p:cNvGrpSpPr/>
          <p:nvPr/>
        </p:nvGrpSpPr>
        <p:grpSpPr>
          <a:xfrm>
            <a:off x="11436251" y="129884"/>
            <a:ext cx="661669" cy="1214119"/>
            <a:chOff x="11436251" y="129884"/>
            <a:chExt cx="661669" cy="1214119"/>
          </a:xfrm>
        </p:grpSpPr>
        <p:sp>
          <p:nvSpPr>
            <p:cNvPr id="502" name="Google Shape;50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0" name="Google Shape;530;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1" name="Google Shape;531;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2" name="Shape 532"/>
        <p:cNvGrpSpPr/>
        <p:nvPr/>
      </p:nvGrpSpPr>
      <p:grpSpPr>
        <a:xfrm>
          <a:off x="0" y="0"/>
          <a:ext cx="0" cy="0"/>
          <a:chOff x="0" y="0"/>
          <a:chExt cx="0" cy="0"/>
        </a:xfrm>
      </p:grpSpPr>
      <p:pic>
        <p:nvPicPr>
          <p:cNvPr descr="A yellow circle on a black background&#10;&#10;Description automatically generated" id="533" name="Google Shape;53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4" name="Google Shape;53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7" name="Google Shape;53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8" name="Google Shape;538;p25"/>
          <p:cNvGrpSpPr/>
          <p:nvPr/>
        </p:nvGrpSpPr>
        <p:grpSpPr>
          <a:xfrm>
            <a:off x="0" y="1318491"/>
            <a:ext cx="1397812" cy="58002"/>
            <a:chOff x="0" y="1077191"/>
            <a:chExt cx="1397812" cy="58002"/>
          </a:xfrm>
        </p:grpSpPr>
        <p:sp>
          <p:nvSpPr>
            <p:cNvPr id="539" name="Google Shape;53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1" name="Google Shape;54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2" name="Google Shape;54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3" name="Google Shape;543;p25"/>
          <p:cNvGrpSpPr/>
          <p:nvPr/>
        </p:nvGrpSpPr>
        <p:grpSpPr>
          <a:xfrm>
            <a:off x="11614051" y="129884"/>
            <a:ext cx="661669" cy="1214119"/>
            <a:chOff x="11436251" y="129884"/>
            <a:chExt cx="661669" cy="1214119"/>
          </a:xfrm>
        </p:grpSpPr>
        <p:sp>
          <p:nvSpPr>
            <p:cNvPr id="544" name="Google Shape;54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2" name="Google Shape;572;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3" name="Shape 573"/>
        <p:cNvGrpSpPr/>
        <p:nvPr/>
      </p:nvGrpSpPr>
      <p:grpSpPr>
        <a:xfrm>
          <a:off x="0" y="0"/>
          <a:ext cx="0" cy="0"/>
          <a:chOff x="0" y="0"/>
          <a:chExt cx="0" cy="0"/>
        </a:xfrm>
      </p:grpSpPr>
      <p:pic>
        <p:nvPicPr>
          <p:cNvPr descr="A yellow circle on a black background&#10;&#10;Description automatically generated" id="574" name="Google Shape;57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5" name="Google Shape;57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8" name="Google Shape;57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1">
  <p:cSld name="Title Slide 3_1">
    <p:bg>
      <p:bgPr>
        <a:solidFill>
          <a:schemeClr val="dk1"/>
        </a:solidFill>
      </p:bgPr>
    </p:bg>
    <p:spTree>
      <p:nvGrpSpPr>
        <p:cNvPr id="17" name="Shape 17"/>
        <p:cNvGrpSpPr/>
        <p:nvPr/>
      </p:nvGrpSpPr>
      <p:grpSpPr>
        <a:xfrm>
          <a:off x="0" y="0"/>
          <a:ext cx="0" cy="0"/>
          <a:chOff x="0" y="0"/>
          <a:chExt cx="0" cy="0"/>
        </a:xfrm>
      </p:grpSpPr>
      <p:pic>
        <p:nvPicPr>
          <p:cNvPr descr="A logo with blue and yellow colors&#10;&#10;Description automatically generated" id="18" name="Google Shape;18;g2abc227b1df_0_7"/>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 name="Google Shape;19;g2abc227b1df_0_7"/>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000"/>
              <a:buFont typeface="Montserrat SemiBold"/>
              <a:buNone/>
              <a:defRPr i="0" sz="4000" u="none" cap="none" strike="noStrike">
                <a:solidFill>
                  <a:schemeClr val="dk2"/>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 name="Google Shape;20;g2abc227b1df_0_7"/>
          <p:cNvSpPr/>
          <p:nvPr/>
        </p:nvSpPr>
        <p:spPr>
          <a:xfrm>
            <a:off x="1226931" y="31726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g2abc227b1df_0_7"/>
          <p:cNvSpPr/>
          <p:nvPr/>
        </p:nvSpPr>
        <p:spPr>
          <a:xfrm>
            <a:off x="0" y="31726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2" name="Google Shape;22;g2abc227b1df_0_7"/>
          <p:cNvPicPr preferRelativeResize="0"/>
          <p:nvPr/>
        </p:nvPicPr>
        <p:blipFill rotWithShape="1">
          <a:blip r:embed="rId3">
            <a:alphaModFix/>
          </a:blip>
          <a:srcRect b="0" l="0" r="0" t="0"/>
          <a:stretch/>
        </p:blipFill>
        <p:spPr>
          <a:xfrm>
            <a:off x="5029200" y="1257300"/>
            <a:ext cx="7162798" cy="56007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9" name="Shape 579"/>
        <p:cNvGrpSpPr/>
        <p:nvPr/>
      </p:nvGrpSpPr>
      <p:grpSpPr>
        <a:xfrm>
          <a:off x="0" y="0"/>
          <a:ext cx="0" cy="0"/>
          <a:chOff x="0" y="0"/>
          <a:chExt cx="0" cy="0"/>
        </a:xfrm>
      </p:grpSpPr>
      <p:pic>
        <p:nvPicPr>
          <p:cNvPr id="580" name="Google Shape;580;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1" name="Google Shape;581;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2" name="Google Shape;582;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5" name="Shape 585"/>
        <p:cNvGrpSpPr/>
        <p:nvPr/>
      </p:nvGrpSpPr>
      <p:grpSpPr>
        <a:xfrm>
          <a:off x="0" y="0"/>
          <a:ext cx="0" cy="0"/>
          <a:chOff x="0" y="0"/>
          <a:chExt cx="0" cy="0"/>
        </a:xfrm>
      </p:grpSpPr>
      <p:sp>
        <p:nvSpPr>
          <p:cNvPr id="586" name="Google Shape;58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8" name="Google Shape;58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9" name="Shape 589"/>
        <p:cNvGrpSpPr/>
        <p:nvPr/>
      </p:nvGrpSpPr>
      <p:grpSpPr>
        <a:xfrm>
          <a:off x="0" y="0"/>
          <a:ext cx="0" cy="0"/>
          <a:chOff x="0" y="0"/>
          <a:chExt cx="0" cy="0"/>
        </a:xfrm>
      </p:grpSpPr>
      <p:sp>
        <p:nvSpPr>
          <p:cNvPr id="590" name="Google Shape;590;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3" name="Google Shape;59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4" name="Shape 594"/>
        <p:cNvGrpSpPr/>
        <p:nvPr/>
      </p:nvGrpSpPr>
      <p:grpSpPr>
        <a:xfrm>
          <a:off x="0" y="0"/>
          <a:ext cx="0" cy="0"/>
          <a:chOff x="0" y="0"/>
          <a:chExt cx="0" cy="0"/>
        </a:xfrm>
      </p:grpSpPr>
      <p:sp>
        <p:nvSpPr>
          <p:cNvPr id="595" name="Google Shape;595;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9" name="Google Shape;59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0" name="Google Shape;60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1" name="Shape 601"/>
        <p:cNvGrpSpPr/>
        <p:nvPr/>
      </p:nvGrpSpPr>
      <p:grpSpPr>
        <a:xfrm>
          <a:off x="0" y="0"/>
          <a:ext cx="0" cy="0"/>
          <a:chOff x="0" y="0"/>
          <a:chExt cx="0" cy="0"/>
        </a:xfrm>
      </p:grpSpPr>
      <p:sp>
        <p:nvSpPr>
          <p:cNvPr id="602" name="Google Shape;602;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3" name="Google Shape;60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4" name="Shape 604"/>
        <p:cNvGrpSpPr/>
        <p:nvPr/>
      </p:nvGrpSpPr>
      <p:grpSpPr>
        <a:xfrm>
          <a:off x="0" y="0"/>
          <a:ext cx="0" cy="0"/>
          <a:chOff x="0" y="0"/>
          <a:chExt cx="0" cy="0"/>
        </a:xfrm>
      </p:grpSpPr>
      <p:sp>
        <p:nvSpPr>
          <p:cNvPr id="605" name="Google Shape;605;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6" name="Google Shape;60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8" name="Shape 608"/>
        <p:cNvGrpSpPr/>
        <p:nvPr/>
      </p:nvGrpSpPr>
      <p:grpSpPr>
        <a:xfrm>
          <a:off x="0" y="0"/>
          <a:ext cx="0" cy="0"/>
          <a:chOff x="0" y="0"/>
          <a:chExt cx="0" cy="0"/>
        </a:xfrm>
      </p:grpSpPr>
      <p:sp>
        <p:nvSpPr>
          <p:cNvPr id="609" name="Google Shape;60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0" name="Google Shape;61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1" name="Google Shape;61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2" name="Google Shape;612;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3" name="Google Shape;6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5" name="Shape 615"/>
        <p:cNvGrpSpPr/>
        <p:nvPr/>
      </p:nvGrpSpPr>
      <p:grpSpPr>
        <a:xfrm>
          <a:off x="0" y="0"/>
          <a:ext cx="0" cy="0"/>
          <a:chOff x="0" y="0"/>
          <a:chExt cx="0" cy="0"/>
        </a:xfrm>
      </p:grpSpPr>
      <p:sp>
        <p:nvSpPr>
          <p:cNvPr id="616" name="Google Shape;616;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7" name="Google Shape;617;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9" name="Google Shape;619;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20" name="Shape 620"/>
        <p:cNvGrpSpPr/>
        <p:nvPr/>
      </p:nvGrpSpPr>
      <p:grpSpPr>
        <a:xfrm>
          <a:off x="0" y="0"/>
          <a:ext cx="0" cy="0"/>
          <a:chOff x="0" y="0"/>
          <a:chExt cx="0" cy="0"/>
        </a:xfrm>
      </p:grpSpPr>
      <p:sp>
        <p:nvSpPr>
          <p:cNvPr id="621" name="Google Shape;621;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2" name="Google Shape;622;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23" name="Shape 23"/>
        <p:cNvGrpSpPr/>
        <p:nvPr/>
      </p:nvGrpSpPr>
      <p:grpSpPr>
        <a:xfrm>
          <a:off x="0" y="0"/>
          <a:ext cx="0" cy="0"/>
          <a:chOff x="0" y="0"/>
          <a:chExt cx="0" cy="0"/>
        </a:xfrm>
      </p:grpSpPr>
      <p:pic>
        <p:nvPicPr>
          <p:cNvPr descr="A yellow circle on a black background&#10;&#10;Description automatically generated" id="24" name="Google Shape;24;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 name="Google Shape;25;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 name="Google Shape;30;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1" name="Google Shape;31;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2" name="Google Shape;32;p10"/>
          <p:cNvGrpSpPr/>
          <p:nvPr/>
        </p:nvGrpSpPr>
        <p:grpSpPr>
          <a:xfrm>
            <a:off x="11436251" y="129884"/>
            <a:ext cx="661669" cy="1214119"/>
            <a:chOff x="11436251" y="129884"/>
            <a:chExt cx="661669" cy="1214119"/>
          </a:xfrm>
        </p:grpSpPr>
        <p:sp>
          <p:nvSpPr>
            <p:cNvPr id="33" name="Google Shape;33;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1" name="Google Shape;61;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63" name="Shape 63"/>
        <p:cNvGrpSpPr/>
        <p:nvPr/>
      </p:nvGrpSpPr>
      <p:grpSpPr>
        <a:xfrm>
          <a:off x="0" y="0"/>
          <a:ext cx="0" cy="0"/>
          <a:chOff x="0" y="0"/>
          <a:chExt cx="0" cy="0"/>
        </a:xfrm>
      </p:grpSpPr>
      <p:pic>
        <p:nvPicPr>
          <p:cNvPr descr="A logo with blue and yellow colors&#10;&#10;Description automatically generated" id="64" name="Google Shape;64;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5" name="Google Shape;65;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6" name="Google Shape;66;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7" name="Google Shape;67;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8" name="Google Shape;68;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9" name="Google Shape;69;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70" name="Google Shape;70;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71" name="Shape 71"/>
        <p:cNvGrpSpPr/>
        <p:nvPr/>
      </p:nvGrpSpPr>
      <p:grpSpPr>
        <a:xfrm>
          <a:off x="0" y="0"/>
          <a:ext cx="0" cy="0"/>
          <a:chOff x="0" y="0"/>
          <a:chExt cx="0" cy="0"/>
        </a:xfrm>
      </p:grpSpPr>
      <p:pic>
        <p:nvPicPr>
          <p:cNvPr descr="A logo with blue and yellow colors&#10;&#10;Description automatically generated" id="72" name="Google Shape;72;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73" name="Google Shape;73;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74" name="Google Shape;74;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5" name="Google Shape;75;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8" name="Shape 78"/>
        <p:cNvGrpSpPr/>
        <p:nvPr/>
      </p:nvGrpSpPr>
      <p:grpSpPr>
        <a:xfrm>
          <a:off x="0" y="0"/>
          <a:ext cx="0" cy="0"/>
          <a:chOff x="0" y="0"/>
          <a:chExt cx="0" cy="0"/>
        </a:xfrm>
      </p:grpSpPr>
      <p:sp>
        <p:nvSpPr>
          <p:cNvPr id="79" name="Google Shape;79;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80" name="Google Shape;80;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81" name="Google Shape;81;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82" name="Google Shape;82;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 name="Google Shape;84;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5" name="Google Shape;85;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6" name="Shape 86"/>
        <p:cNvGrpSpPr/>
        <p:nvPr/>
      </p:nvGrpSpPr>
      <p:grpSpPr>
        <a:xfrm>
          <a:off x="0" y="0"/>
          <a:ext cx="0" cy="0"/>
          <a:chOff x="0" y="0"/>
          <a:chExt cx="0" cy="0"/>
        </a:xfrm>
      </p:grpSpPr>
      <p:pic>
        <p:nvPicPr>
          <p:cNvPr descr="A yellow circle on a black background&#10;&#10;Description automatically generated" id="87" name="Google Shape;87;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8" name="Google Shape;88;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91" name="Google Shape;91;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92" name="Google Shape;92;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5" name="Google Shape;95;p14"/>
          <p:cNvGrpSpPr/>
          <p:nvPr/>
        </p:nvGrpSpPr>
        <p:grpSpPr>
          <a:xfrm>
            <a:off x="11436251" y="129884"/>
            <a:ext cx="661669" cy="1214119"/>
            <a:chOff x="11436251" y="129884"/>
            <a:chExt cx="661669" cy="1214119"/>
          </a:xfrm>
        </p:grpSpPr>
        <p:sp>
          <p:nvSpPr>
            <p:cNvPr id="96" name="Google Shape;96;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4" name="Google Shape;124;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5" name="Shape 125"/>
        <p:cNvGrpSpPr/>
        <p:nvPr/>
      </p:nvGrpSpPr>
      <p:grpSpPr>
        <a:xfrm>
          <a:off x="0" y="0"/>
          <a:ext cx="0" cy="0"/>
          <a:chOff x="0" y="0"/>
          <a:chExt cx="0" cy="0"/>
        </a:xfrm>
      </p:grpSpPr>
      <p:pic>
        <p:nvPicPr>
          <p:cNvPr descr="A yellow circle on a black background&#10;&#10;Description automatically generated" id="126" name="Google Shape;126;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7" name="Google Shape;127;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2" name="Google Shape;132;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33" name="Google Shape;133;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4" name="Google Shape;134;p15"/>
          <p:cNvGrpSpPr/>
          <p:nvPr/>
        </p:nvGrpSpPr>
        <p:grpSpPr>
          <a:xfrm>
            <a:off x="11436251" y="129884"/>
            <a:ext cx="661669" cy="1214119"/>
            <a:chOff x="11436251" y="129884"/>
            <a:chExt cx="661669" cy="1214119"/>
          </a:xfrm>
        </p:grpSpPr>
        <p:sp>
          <p:nvSpPr>
            <p:cNvPr id="135" name="Google Shape;135;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63" name="Google Shape;163;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4" name="Shape 164"/>
        <p:cNvGrpSpPr/>
        <p:nvPr/>
      </p:nvGrpSpPr>
      <p:grpSpPr>
        <a:xfrm>
          <a:off x="0" y="0"/>
          <a:ext cx="0" cy="0"/>
          <a:chOff x="0" y="0"/>
          <a:chExt cx="0" cy="0"/>
        </a:xfrm>
      </p:grpSpPr>
      <p:pic>
        <p:nvPicPr>
          <p:cNvPr descr="A yellow circle on a black background&#10;&#10;Description automatically generated" id="165" name="Google Shape;165;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6" name="Google Shape;166;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9" name="Google Shape;169;p16"/>
          <p:cNvGrpSpPr/>
          <p:nvPr/>
        </p:nvGrpSpPr>
        <p:grpSpPr>
          <a:xfrm>
            <a:off x="141195" y="897389"/>
            <a:ext cx="1397812" cy="58002"/>
            <a:chOff x="0" y="1077191"/>
            <a:chExt cx="1397812" cy="58002"/>
          </a:xfrm>
        </p:grpSpPr>
        <p:sp>
          <p:nvSpPr>
            <p:cNvPr id="170" name="Google Shape;170;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2" name="Google Shape;172;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3" name="Google Shape;17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4" name="Google Shape;174;p16"/>
          <p:cNvGrpSpPr/>
          <p:nvPr/>
        </p:nvGrpSpPr>
        <p:grpSpPr>
          <a:xfrm>
            <a:off x="11436251" y="129884"/>
            <a:ext cx="661669" cy="1214119"/>
            <a:chOff x="11436251" y="129884"/>
            <a:chExt cx="661669" cy="1214119"/>
          </a:xfrm>
        </p:grpSpPr>
        <p:sp>
          <p:nvSpPr>
            <p:cNvPr id="175" name="Google Shape;175;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3" name="Google Shape;203;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4" name="Google Shape;204;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
          <p:cNvSpPr txBox="1"/>
          <p:nvPr>
            <p:ph type="title"/>
          </p:nvPr>
        </p:nvSpPr>
        <p:spPr>
          <a:xfrm>
            <a:off x="492629" y="1809432"/>
            <a:ext cx="98769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1" i="0" lang="en-GB" sz="4200" u="none" cap="none" strike="noStrike">
                <a:solidFill>
                  <a:schemeClr val="dk2"/>
                </a:solidFill>
                <a:latin typeface="Montserrat"/>
                <a:ea typeface="Montserrat"/>
                <a:cs typeface="Montserrat"/>
                <a:sym typeface="Montserrat"/>
              </a:rPr>
              <a:t>Maslow’s</a:t>
            </a:r>
            <a:endParaRPr b="1" sz="4200">
              <a:solidFill>
                <a:schemeClr val="dk2"/>
              </a:solidFill>
              <a:latin typeface="Montserrat"/>
              <a:ea typeface="Montserrat"/>
              <a:cs typeface="Montserrat"/>
              <a:sym typeface="Montserrat"/>
            </a:endParaRPr>
          </a:p>
          <a:p>
            <a:pPr indent="0" lvl="0" marL="0" marR="0" rtl="0" algn="l">
              <a:lnSpc>
                <a:spcPct val="90000"/>
              </a:lnSpc>
              <a:spcBef>
                <a:spcPts val="0"/>
              </a:spcBef>
              <a:spcAft>
                <a:spcPts val="0"/>
              </a:spcAft>
              <a:buClr>
                <a:schemeClr val="dk2"/>
              </a:buClr>
              <a:buSzPts val="4400"/>
              <a:buFont typeface="Montserrat SemiBold"/>
              <a:buNone/>
            </a:pPr>
            <a:r>
              <a:rPr b="1" lang="en-GB" sz="4200">
                <a:solidFill>
                  <a:schemeClr val="dk2"/>
                </a:solidFill>
                <a:latin typeface="Montserrat"/>
                <a:ea typeface="Montserrat"/>
                <a:cs typeface="Montserrat"/>
                <a:sym typeface="Montserrat"/>
              </a:rPr>
              <a:t>H</a:t>
            </a:r>
            <a:r>
              <a:rPr b="1" i="0" lang="en-GB" sz="4200" u="none" cap="none" strike="noStrike">
                <a:solidFill>
                  <a:schemeClr val="dk2"/>
                </a:solidFill>
                <a:latin typeface="Montserrat"/>
                <a:ea typeface="Montserrat"/>
                <a:cs typeface="Montserrat"/>
                <a:sym typeface="Montserrat"/>
              </a:rPr>
              <a:t>ierarchy</a:t>
            </a:r>
            <a:endParaRPr b="1" sz="4200">
              <a:latin typeface="Montserrat"/>
              <a:ea typeface="Montserrat"/>
              <a:cs typeface="Montserrat"/>
              <a:sym typeface="Montserrat"/>
            </a:endParaRPr>
          </a:p>
        </p:txBody>
      </p:sp>
      <p:pic>
        <p:nvPicPr>
          <p:cNvPr id="630" name="Google Shape;630;p1"/>
          <p:cNvPicPr preferRelativeResize="0"/>
          <p:nvPr/>
        </p:nvPicPr>
        <p:blipFill rotWithShape="1">
          <a:blip r:embed="rId3">
            <a:alphaModFix/>
          </a:blip>
          <a:srcRect b="0" l="0" r="0" t="0"/>
          <a:stretch/>
        </p:blipFill>
        <p:spPr>
          <a:xfrm>
            <a:off x="8968800" y="2709825"/>
            <a:ext cx="1770849" cy="1104250"/>
          </a:xfrm>
          <a:prstGeom prst="rect">
            <a:avLst/>
          </a:prstGeom>
          <a:noFill/>
          <a:ln>
            <a:noFill/>
          </a:ln>
        </p:spPr>
      </p:pic>
      <p:pic>
        <p:nvPicPr>
          <p:cNvPr id="631" name="Google Shape;631;p1"/>
          <p:cNvPicPr preferRelativeResize="0"/>
          <p:nvPr/>
        </p:nvPicPr>
        <p:blipFill rotWithShape="1">
          <a:blip r:embed="rId3">
            <a:alphaModFix/>
          </a:blip>
          <a:srcRect b="0" l="0" r="0" t="0"/>
          <a:stretch/>
        </p:blipFill>
        <p:spPr>
          <a:xfrm>
            <a:off x="6406900" y="3961550"/>
            <a:ext cx="1288679" cy="803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2"/>
          <p:cNvSpPr txBox="1"/>
          <p:nvPr>
            <p:ph type="title"/>
          </p:nvPr>
        </p:nvSpPr>
        <p:spPr>
          <a:xfrm>
            <a:off x="333514" y="472411"/>
            <a:ext cx="9423227"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understand customers’ motivations.</a:t>
            </a:r>
            <a:endParaRPr/>
          </a:p>
        </p:txBody>
      </p:sp>
      <p:sp>
        <p:nvSpPr>
          <p:cNvPr id="637" name="Google Shape;637;p2"/>
          <p:cNvSpPr/>
          <p:nvPr/>
        </p:nvSpPr>
        <p:spPr>
          <a:xfrm>
            <a:off x="442450" y="1412775"/>
            <a:ext cx="104820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understand your own company’s market position or to better understand</a:t>
            </a:r>
            <a:br>
              <a:rPr lang="en-GB" sz="1600">
                <a:solidFill>
                  <a:schemeClr val="lt1"/>
                </a:solidFill>
                <a:latin typeface="Montserrat SemiBold"/>
                <a:ea typeface="Montserrat SemiBold"/>
                <a:cs typeface="Montserrat SemiBold"/>
                <a:sym typeface="Montserrat SemiBold"/>
              </a:rPr>
            </a:br>
            <a:r>
              <a:rPr b="0" i="0" lang="en-GB" sz="1600" u="none" cap="none" strike="noStrike">
                <a:solidFill>
                  <a:schemeClr val="lt1"/>
                </a:solidFill>
                <a:latin typeface="Montserrat SemiBold"/>
                <a:ea typeface="Montserrat SemiBold"/>
                <a:cs typeface="Montserrat SemiBold"/>
                <a:sym typeface="Montserrat SemiBold"/>
              </a:rPr>
              <a:t>the motivation of your customers</a:t>
            </a:r>
            <a:endParaRPr/>
          </a:p>
        </p:txBody>
      </p:sp>
      <p:sp>
        <p:nvSpPr>
          <p:cNvPr id="638" name="Google Shape;638;p2"/>
          <p:cNvSpPr txBox="1"/>
          <p:nvPr/>
        </p:nvSpPr>
        <p:spPr>
          <a:xfrm>
            <a:off x="430766" y="2182859"/>
            <a:ext cx="48843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Maslow’s theory of needs is based on five sequential levels. He believes that people have a physiological need for food, sleep and warmth before they can move on and think about the next level of need which is safety. Beyond this people like to belong to groups and then to achieve recognition and esteem until finally, a very small proportion achieve self actualisation. This is where someone has achieved their full potential and, in Maslow’s view, only 2% of the population ever reach this level.</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With some modifications it is possible to see how companies fit this model.</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pic>
        <p:nvPicPr>
          <p:cNvPr id="639" name="Google Shape;639;p2"/>
          <p:cNvPicPr preferRelativeResize="0"/>
          <p:nvPr/>
        </p:nvPicPr>
        <p:blipFill rotWithShape="1">
          <a:blip r:embed="rId3">
            <a:alphaModFix/>
          </a:blip>
          <a:srcRect b="0" l="0" r="0" t="0"/>
          <a:stretch/>
        </p:blipFill>
        <p:spPr>
          <a:xfrm>
            <a:off x="6029559" y="2259059"/>
            <a:ext cx="5675206" cy="3323987"/>
          </a:xfrm>
          <a:prstGeom prst="rect">
            <a:avLst/>
          </a:prstGeom>
          <a:noFill/>
          <a:ln>
            <a:noFill/>
          </a:ln>
        </p:spPr>
      </p:pic>
      <p:sp>
        <p:nvSpPr>
          <p:cNvPr id="640" name="Google Shape;640;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41" name="Google Shape;641;p2"/>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
          <p:cNvSpPr txBox="1"/>
          <p:nvPr>
            <p:ph type="title"/>
          </p:nvPr>
        </p:nvSpPr>
        <p:spPr>
          <a:xfrm>
            <a:off x="333514" y="472411"/>
            <a:ext cx="9790873"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Montserrat SemiBold"/>
              <a:buNone/>
            </a:pPr>
            <a:r>
              <a:rPr lang="en-GB" sz="2380">
                <a:solidFill>
                  <a:schemeClr val="lt1"/>
                </a:solidFill>
              </a:rPr>
              <a:t>STEP 1:</a:t>
            </a:r>
            <a:r>
              <a:rPr lang="en-GB" sz="2680"/>
              <a:t> Positioning your company on the pyramid</a:t>
            </a:r>
            <a:r>
              <a:rPr lang="en-GB" sz="2680">
                <a:solidFill>
                  <a:schemeClr val="lt1"/>
                </a:solidFill>
              </a:rPr>
              <a:t>.</a:t>
            </a:r>
            <a:endParaRPr sz="2680">
              <a:solidFill>
                <a:schemeClr val="lt1"/>
              </a:solidFill>
            </a:endParaRPr>
          </a:p>
        </p:txBody>
      </p:sp>
      <p:graphicFrame>
        <p:nvGraphicFramePr>
          <p:cNvPr id="647" name="Google Shape;647;p3"/>
          <p:cNvGraphicFramePr/>
          <p:nvPr/>
        </p:nvGraphicFramePr>
        <p:xfrm>
          <a:off x="811233" y="1445255"/>
          <a:ext cx="3000000" cy="3000000"/>
        </p:xfrm>
        <a:graphic>
          <a:graphicData uri="http://schemas.openxmlformats.org/drawingml/2006/table">
            <a:tbl>
              <a:tblPr>
                <a:noFill/>
                <a:tableStyleId>{10EC1D51-868D-477E-8F8D-2480AE3FA2C0}</a:tableStyleId>
              </a:tblPr>
              <a:tblGrid>
                <a:gridCol w="4353650"/>
                <a:gridCol w="6783600"/>
              </a:tblGrid>
              <a:tr h="422625">
                <a:tc>
                  <a:txBody>
                    <a:bodyPr/>
                    <a:lstStyle/>
                    <a:p>
                      <a:pPr indent="0" lvl="0" marL="0" marR="0" rtl="0" algn="ctr">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Ask these questions...</a:t>
                      </a:r>
                      <a:endParaRPr i="0" sz="1400" u="none" cap="none" strike="noStrike">
                        <a:solidFill>
                          <a:schemeClr val="dk2"/>
                        </a:solidFill>
                        <a:latin typeface="Montserrat SemiBold"/>
                        <a:ea typeface="Montserrat SemiBold"/>
                        <a:cs typeface="Montserrat SemiBold"/>
                        <a:sym typeface="Montserrat SemiBold"/>
                      </a:endParaRPr>
                    </a:p>
                  </a:txBody>
                  <a:tcPr marT="2925" marB="0" marR="2925" marL="2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To position yourself on the Pyramid</a:t>
                      </a:r>
                      <a:endParaRPr i="0" sz="1400" u="none" cap="none" strike="noStrike">
                        <a:solidFill>
                          <a:schemeClr val="dk2"/>
                        </a:solidFill>
                        <a:latin typeface="Montserrat SemiBold"/>
                        <a:ea typeface="Montserrat SemiBold"/>
                        <a:cs typeface="Montserrat SemiBold"/>
                        <a:sym typeface="Montserrat SemiBold"/>
                      </a:endParaRPr>
                    </a:p>
                  </a:txBody>
                  <a:tcPr marT="2925" marB="0" marR="2925" marL="2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3378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To what extent can you claim that your company makes the world a better place?</a:t>
                      </a:r>
                      <a:endParaRPr i="0" sz="1000" u="none" cap="none" strike="noStrike">
                        <a:solidFill>
                          <a:srgbClr val="3B3B3B"/>
                        </a:solidFill>
                        <a:latin typeface="Montserrat"/>
                        <a:ea typeface="Montserrat"/>
                        <a:cs typeface="Montserrat"/>
                        <a:sym typeface="Montserra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Companies that have goals beyond profit are towards the top of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lnT cap="flat" cmpd="sng" w="12700">
                      <a:solidFill>
                        <a:schemeClr val="dk2"/>
                      </a:solidFill>
                      <a:prstDash val="solid"/>
                      <a:round/>
                      <a:headEnd len="sm" w="sm" type="none"/>
                      <a:tailEnd len="sm" w="sm" type="none"/>
                    </a:lnT>
                  </a:tcPr>
                </a:tc>
              </a:tr>
              <a:tr h="334850">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To what extent can you claim to be thought leaders within you market?</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Thought leaders are higher up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2797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To what extent do your brand values meet customers needs?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Brands that add value to customers are higher up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4850">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What does your brand stand for?</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Companies that develop strong brands are higher up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78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How strongly engaged is your workforce with the aims and purpose of the company?</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Alignment of the company workforce with the purpose of the company moves you up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4850">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How well structured is your company to meet the needs of customers?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A company in the middle of the pyramid can be expected to be well organised and have good structures.</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4850">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What is your understanding of customers and their needs?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Companies in the centre and top half of the pyramid have a deep understanding of customers needs.</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4850">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How strong is your Net Promoter Score?</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A high Net Promoter Score (50 or more) is a sign of a company high up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78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What is your success at launching new products?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A company that has more than a third of its products that are less than five years old will move to the centre of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78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How do you segment the market – on demographics, on behaviour or needs?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Simple segmentation is based on firmographics and this is towards the bottom of the pyramid. Needs based segmentation moves up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4850">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How strong is you customer value proposition?</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A strong CVP will place you towards the centre of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78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What is you principal challenge – obtaining sufficient funds, differentiating our product, solving customers problems?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If the principal challenge is obtaining funds, you are likely to be towards the bottom of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r h="337825">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How far ahead do you look in our business plan – a month, a year, five years?</a:t>
                      </a:r>
                      <a:endParaRPr i="0" sz="1000" u="none" cap="none" strike="noStrike">
                        <a:solidFill>
                          <a:srgbClr val="3B3B3B"/>
                        </a:solidFill>
                        <a:latin typeface="Montserrat"/>
                        <a:ea typeface="Montserrat"/>
                        <a:cs typeface="Montserrat"/>
                        <a:sym typeface="Montserrat"/>
                      </a:endParaRPr>
                    </a:p>
                  </a:txBody>
                  <a:tcPr marT="12700" marB="0" marR="12700" marL="12700" anchor="ctr"/>
                </a:tc>
                <a:tc>
                  <a:txBody>
                    <a:bodyPr/>
                    <a:lstStyle/>
                    <a:p>
                      <a:pPr indent="0" lvl="0" marL="72000" marR="0" rtl="0" algn="l">
                        <a:spcBef>
                          <a:spcPts val="0"/>
                        </a:spcBef>
                        <a:spcAft>
                          <a:spcPts val="0"/>
                        </a:spcAft>
                        <a:buNone/>
                      </a:pPr>
                      <a:r>
                        <a:rPr lang="en-GB" sz="1000" u="none" cap="none" strike="noStrike">
                          <a:solidFill>
                            <a:srgbClr val="3B3B3B"/>
                          </a:solidFill>
                          <a:latin typeface="Montserrat"/>
                          <a:ea typeface="Montserrat"/>
                          <a:cs typeface="Montserrat"/>
                          <a:sym typeface="Montserrat"/>
                        </a:rPr>
                        <a:t>If your horizons are short-term you are likely to be at the bottom of the pyramid.</a:t>
                      </a:r>
                      <a:endParaRPr i="0" sz="1000" u="none" cap="none" strike="noStrike">
                        <a:solidFill>
                          <a:srgbClr val="3B3B3B"/>
                        </a:solidFill>
                        <a:latin typeface="Montserrat"/>
                        <a:ea typeface="Montserrat"/>
                        <a:cs typeface="Montserrat"/>
                        <a:sym typeface="Montserrat"/>
                      </a:endParaRPr>
                    </a:p>
                  </a:txBody>
                  <a:tcPr marT="12700" marB="0" marR="12700" marL="12700" anchor="ctr"/>
                </a:tc>
              </a:tr>
            </a:tbl>
          </a:graphicData>
        </a:graphic>
      </p:graphicFrame>
      <p:sp>
        <p:nvSpPr>
          <p:cNvPr id="648" name="Google Shape;648;p3"/>
          <p:cNvSpPr txBox="1"/>
          <p:nvPr/>
        </p:nvSpPr>
        <p:spPr>
          <a:xfrm>
            <a:off x="-84361" y="5832339"/>
            <a:ext cx="10074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Montserrat Light"/>
                <a:ea typeface="Montserrat Light"/>
                <a:cs typeface="Montserrat Light"/>
                <a:sym typeface="Montserrat Light"/>
              </a:rPr>
              <a:t>Bottom of pyramid</a:t>
            </a:r>
            <a:endParaRPr sz="1100"/>
          </a:p>
        </p:txBody>
      </p:sp>
      <p:sp>
        <p:nvSpPr>
          <p:cNvPr id="649" name="Google Shape;649;p3"/>
          <p:cNvSpPr txBox="1"/>
          <p:nvPr/>
        </p:nvSpPr>
        <p:spPr>
          <a:xfrm>
            <a:off x="-18853" y="1425444"/>
            <a:ext cx="8865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Montserrat Light"/>
                <a:ea typeface="Montserrat Light"/>
                <a:cs typeface="Montserrat Light"/>
                <a:sym typeface="Montserrat Light"/>
              </a:rPr>
              <a:t>Top of pyramid</a:t>
            </a:r>
            <a:endParaRPr sz="1100"/>
          </a:p>
        </p:txBody>
      </p:sp>
      <p:sp>
        <p:nvSpPr>
          <p:cNvPr id="650" name="Google Shape;650;p3"/>
          <p:cNvSpPr/>
          <p:nvPr/>
        </p:nvSpPr>
        <p:spPr>
          <a:xfrm flipH="1" rot="10800000">
            <a:off x="316507" y="1921839"/>
            <a:ext cx="288000" cy="3758100"/>
          </a:xfrm>
          <a:prstGeom prst="downArrow">
            <a:avLst>
              <a:gd fmla="val 50000" name="adj1"/>
              <a:gd fmla="val 50000" name="adj2"/>
            </a:avLst>
          </a:pr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sp>
        <p:nvSpPr>
          <p:cNvPr id="651" name="Google Shape;651;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2" name="Google Shape;652;p3"/>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4"/>
          <p:cNvPicPr preferRelativeResize="0"/>
          <p:nvPr/>
        </p:nvPicPr>
        <p:blipFill>
          <a:blip r:embed="rId3">
            <a:alphaModFix/>
          </a:blip>
          <a:stretch>
            <a:fillRect/>
          </a:stretch>
        </p:blipFill>
        <p:spPr>
          <a:xfrm>
            <a:off x="7513100" y="3153675"/>
            <a:ext cx="4482124" cy="2998350"/>
          </a:xfrm>
          <a:prstGeom prst="rect">
            <a:avLst/>
          </a:prstGeom>
          <a:noFill/>
          <a:ln>
            <a:noFill/>
          </a:ln>
        </p:spPr>
      </p:pic>
      <p:sp>
        <p:nvSpPr>
          <p:cNvPr id="658" name="Google Shape;658;p4"/>
          <p:cNvSpPr txBox="1"/>
          <p:nvPr>
            <p:ph type="title"/>
          </p:nvPr>
        </p:nvSpPr>
        <p:spPr>
          <a:xfrm>
            <a:off x="333515" y="472411"/>
            <a:ext cx="1114833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Montserrat SemiBold"/>
              <a:buNone/>
            </a:pPr>
            <a:r>
              <a:rPr lang="en-GB" sz="2380">
                <a:solidFill>
                  <a:schemeClr val="lt1"/>
                </a:solidFill>
              </a:rPr>
              <a:t>STEP 2:</a:t>
            </a:r>
            <a:r>
              <a:rPr lang="en-GB" sz="2680">
                <a:solidFill>
                  <a:schemeClr val="lt1"/>
                </a:solidFill>
              </a:rPr>
              <a:t> </a:t>
            </a:r>
            <a:r>
              <a:rPr lang="en-GB" sz="2680"/>
              <a:t>Using the hierarchy of needs in communications</a:t>
            </a:r>
            <a:endParaRPr sz="2680"/>
          </a:p>
        </p:txBody>
      </p:sp>
      <p:sp>
        <p:nvSpPr>
          <p:cNvPr id="659" name="Google Shape;659;p4"/>
          <p:cNvSpPr txBox="1"/>
          <p:nvPr/>
        </p:nvSpPr>
        <p:spPr>
          <a:xfrm>
            <a:off x="303401" y="1399900"/>
            <a:ext cx="108843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is easier to recognise needs at the bottom of the pyramid than it is at the top. It is therefore easier to develop communication messages that address needs at the bottom of the pyramid. The earliest and simplest promotions were factual. They showed the product and described it - </a:t>
            </a:r>
            <a:r>
              <a:rPr i="1" lang="en-GB" sz="1400">
                <a:solidFill>
                  <a:schemeClr val="dk1"/>
                </a:solidFill>
                <a:latin typeface="Montserrat Light"/>
                <a:ea typeface="Montserrat Light"/>
                <a:cs typeface="Montserrat Light"/>
                <a:sym typeface="Montserrat Light"/>
              </a:rPr>
              <a:t>“Drink Coca-Cola, delicious and refreshing”.</a:t>
            </a:r>
            <a:r>
              <a:rPr lang="en-GB" sz="1400">
                <a:solidFill>
                  <a:schemeClr val="dk1"/>
                </a:solidFill>
                <a:latin typeface="Montserrat Light"/>
                <a:ea typeface="Montserrat Light"/>
                <a:cs typeface="Montserrat Light"/>
                <a:sym typeface="Montserrat Light"/>
              </a:rPr>
              <a:t> Today promotions are more likely to play upon the emotions and address needs that are higher up the pyramid - </a:t>
            </a:r>
            <a:r>
              <a:rPr i="1" lang="en-GB" sz="1400">
                <a:solidFill>
                  <a:schemeClr val="dk1"/>
                </a:solidFill>
                <a:latin typeface="Montserrat Light"/>
                <a:ea typeface="Montserrat Light"/>
                <a:cs typeface="Montserrat Light"/>
                <a:sym typeface="Montserrat Light"/>
              </a:rPr>
              <a:t>“Taste the feeling”. “Share a Coke with…”. </a:t>
            </a:r>
            <a:r>
              <a:rPr lang="en-GB" sz="1400">
                <a:solidFill>
                  <a:schemeClr val="dk1"/>
                </a:solidFill>
                <a:latin typeface="Montserrat Light"/>
                <a:ea typeface="Montserrat Light"/>
                <a:cs typeface="Montserrat Light"/>
                <a:sym typeface="Montserrat Light"/>
              </a:rPr>
              <a:t>In this more sophisticated role, promotions seek to fit products to lifestyles and aspirations. They have moved on from simply saying </a:t>
            </a:r>
            <a:r>
              <a:rPr i="1" lang="en-GB" sz="1400">
                <a:solidFill>
                  <a:schemeClr val="dk1"/>
                </a:solidFill>
                <a:latin typeface="Montserrat Light"/>
                <a:ea typeface="Montserrat Light"/>
                <a:cs typeface="Montserrat Light"/>
                <a:sym typeface="Montserrat Light"/>
              </a:rPr>
              <a:t>“I am here, buy me!”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60" name="Google Shape;660;p4"/>
          <p:cNvSpPr txBox="1"/>
          <p:nvPr/>
        </p:nvSpPr>
        <p:spPr>
          <a:xfrm>
            <a:off x="4634727" y="3046090"/>
            <a:ext cx="29225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What message would engage people with these needs?</a:t>
            </a:r>
            <a:endParaRPr/>
          </a:p>
        </p:txBody>
      </p:sp>
      <p:cxnSp>
        <p:nvCxnSpPr>
          <p:cNvPr id="661" name="Google Shape;661;p4"/>
          <p:cNvCxnSpPr/>
          <p:nvPr/>
        </p:nvCxnSpPr>
        <p:spPr>
          <a:xfrm flipH="1" rot="10800000">
            <a:off x="1103446" y="3940884"/>
            <a:ext cx="8170200" cy="1800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662" name="Google Shape;662;p4"/>
          <p:cNvCxnSpPr/>
          <p:nvPr/>
        </p:nvCxnSpPr>
        <p:spPr>
          <a:xfrm flipH="1" rot="10800000">
            <a:off x="1103445" y="4483317"/>
            <a:ext cx="7668600" cy="180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663" name="Google Shape;663;p4"/>
          <p:cNvCxnSpPr/>
          <p:nvPr/>
        </p:nvCxnSpPr>
        <p:spPr>
          <a:xfrm>
            <a:off x="1044379" y="4983643"/>
            <a:ext cx="7267200" cy="1140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664" name="Google Shape;664;p4"/>
          <p:cNvCxnSpPr/>
          <p:nvPr/>
        </p:nvCxnSpPr>
        <p:spPr>
          <a:xfrm>
            <a:off x="1007435" y="5504291"/>
            <a:ext cx="7008900" cy="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665" name="Google Shape;665;p4"/>
          <p:cNvCxnSpPr/>
          <p:nvPr/>
        </p:nvCxnSpPr>
        <p:spPr>
          <a:xfrm>
            <a:off x="988971" y="6021288"/>
            <a:ext cx="7008779" cy="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666" name="Google Shape;666;p4"/>
          <p:cNvSpPr txBox="1"/>
          <p:nvPr/>
        </p:nvSpPr>
        <p:spPr>
          <a:xfrm>
            <a:off x="1372286" y="3046090"/>
            <a:ext cx="26882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How does your product meet these needs?</a:t>
            </a:r>
            <a:endParaRPr/>
          </a:p>
        </p:txBody>
      </p:sp>
      <p:cxnSp>
        <p:nvCxnSpPr>
          <p:cNvPr id="667" name="Google Shape;667;p4"/>
          <p:cNvCxnSpPr/>
          <p:nvPr/>
        </p:nvCxnSpPr>
        <p:spPr>
          <a:xfrm>
            <a:off x="4175787" y="3286354"/>
            <a:ext cx="0" cy="2734935"/>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668" name="Google Shape;668;p4"/>
          <p:cNvSpPr txBox="1"/>
          <p:nvPr/>
        </p:nvSpPr>
        <p:spPr>
          <a:xfrm>
            <a:off x="7996398" y="2852925"/>
            <a:ext cx="30627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Montserrat Light"/>
                <a:ea typeface="Montserrat Light"/>
                <a:cs typeface="Montserrat Light"/>
                <a:sym typeface="Montserrat Light"/>
              </a:rPr>
              <a:t>Maslow’s Hierarchy of needs</a:t>
            </a:r>
            <a:endParaRPr/>
          </a:p>
        </p:txBody>
      </p:sp>
      <p:sp>
        <p:nvSpPr>
          <p:cNvPr id="669" name="Google Shape;66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0" name="Google Shape;670;p4"/>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
          <p:cNvSpPr txBox="1"/>
          <p:nvPr>
            <p:ph type="title"/>
          </p:nvPr>
        </p:nvSpPr>
        <p:spPr>
          <a:xfrm>
            <a:off x="333514" y="472411"/>
            <a:ext cx="10274987"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Montserrat SemiBold"/>
              <a:buNone/>
            </a:pPr>
            <a:r>
              <a:rPr lang="en-GB" sz="2380">
                <a:solidFill>
                  <a:schemeClr val="lt1"/>
                </a:solidFill>
              </a:rPr>
              <a:t>STEP 3:</a:t>
            </a:r>
            <a:r>
              <a:rPr lang="en-GB" sz="2680"/>
              <a:t> Use the hierarchy to motivate your workforce</a:t>
            </a:r>
            <a:r>
              <a:rPr lang="en-GB" sz="2680">
                <a:solidFill>
                  <a:schemeClr val="lt1"/>
                </a:solidFill>
              </a:rPr>
              <a:t>.</a:t>
            </a:r>
            <a:endParaRPr sz="2680">
              <a:solidFill>
                <a:schemeClr val="lt1"/>
              </a:solidFill>
            </a:endParaRPr>
          </a:p>
        </p:txBody>
      </p:sp>
      <p:sp>
        <p:nvSpPr>
          <p:cNvPr id="676" name="Google Shape;676;p5"/>
          <p:cNvSpPr txBox="1"/>
          <p:nvPr/>
        </p:nvSpPr>
        <p:spPr>
          <a:xfrm>
            <a:off x="445325" y="1365525"/>
            <a:ext cx="11316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hierarchy of needs can be used as a motivational model and has an application in human resources. Consider the following contributions you can make to your workforce and see to what extent you are fulfilling their needs. Rate your company on a scale from 1 to 10 on the various factors that motivate your workforce.</a:t>
            </a:r>
            <a:endParaRPr sz="1600">
              <a:solidFill>
                <a:schemeClr val="dk1"/>
              </a:solidFill>
              <a:latin typeface="Montserrat Light"/>
              <a:ea typeface="Montserrat Light"/>
              <a:cs typeface="Montserrat Light"/>
              <a:sym typeface="Montserrat Light"/>
            </a:endParaRPr>
          </a:p>
        </p:txBody>
      </p:sp>
      <p:graphicFrame>
        <p:nvGraphicFramePr>
          <p:cNvPr id="677" name="Google Shape;677;p5"/>
          <p:cNvGraphicFramePr/>
          <p:nvPr/>
        </p:nvGraphicFramePr>
        <p:xfrm>
          <a:off x="1583500" y="2422689"/>
          <a:ext cx="3000000" cy="3000000"/>
        </p:xfrm>
        <a:graphic>
          <a:graphicData uri="http://schemas.openxmlformats.org/drawingml/2006/table">
            <a:tbl>
              <a:tblPr>
                <a:noFill/>
                <a:tableStyleId>{10EC1D51-868D-477E-8F8D-2480AE3FA2C0}</a:tableStyleId>
              </a:tblPr>
              <a:tblGrid>
                <a:gridCol w="2727275"/>
                <a:gridCol w="992650"/>
              </a:tblGrid>
              <a:tr h="209125">
                <a:tc>
                  <a:txBody>
                    <a:bodyPr/>
                    <a:lstStyle/>
                    <a:p>
                      <a:pPr indent="0" lvl="0" marL="0" marR="0" rtl="0" algn="l">
                        <a:spcBef>
                          <a:spcPts val="0"/>
                        </a:spcBef>
                        <a:spcAft>
                          <a:spcPts val="0"/>
                        </a:spcAft>
                        <a:buNone/>
                      </a:pPr>
                      <a:r>
                        <a:rPr lang="en-GB" sz="900" u="none" cap="none" strike="noStrike">
                          <a:solidFill>
                            <a:schemeClr val="dk2"/>
                          </a:solidFill>
                          <a:latin typeface="Montserrat SemiBold"/>
                          <a:ea typeface="Montserrat SemiBold"/>
                          <a:cs typeface="Montserrat SemiBold"/>
                          <a:sym typeface="Montserrat SemiBold"/>
                        </a:rPr>
                        <a:t>Motivational factors</a:t>
                      </a:r>
                      <a:endParaRPr i="0" sz="900" u="none" cap="none" strike="noStrike">
                        <a:solidFill>
                          <a:schemeClr val="dk2"/>
                        </a:solidFill>
                        <a:latin typeface="Montserrat SemiBold"/>
                        <a:ea typeface="Montserrat SemiBold"/>
                        <a:cs typeface="Montserrat SemiBold"/>
                        <a:sym typeface="Montserrat SemiBold"/>
                      </a:endParaRPr>
                    </a:p>
                  </a:txBody>
                  <a:tcPr marT="10025" marB="0" marR="10025" marL="10025"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lang="en-GB" sz="900" u="none" cap="none" strike="noStrike">
                          <a:solidFill>
                            <a:schemeClr val="dk2"/>
                          </a:solidFill>
                          <a:latin typeface="Montserrat SemiBold"/>
                          <a:ea typeface="Montserrat SemiBold"/>
                          <a:cs typeface="Montserrat SemiBold"/>
                          <a:sym typeface="Montserrat SemiBold"/>
                        </a:rPr>
                        <a:t>Score out of 10</a:t>
                      </a:r>
                      <a:endParaRPr i="0" sz="900" u="none" cap="none" strike="noStrike">
                        <a:solidFill>
                          <a:schemeClr val="dk2"/>
                        </a:solidFill>
                        <a:latin typeface="Montserrat SemiBold"/>
                        <a:ea typeface="Montserrat SemiBold"/>
                        <a:cs typeface="Montserrat SemiBold"/>
                        <a:sym typeface="Montserrat SemiBold"/>
                      </a:endParaRPr>
                    </a:p>
                  </a:txBody>
                  <a:tcPr marT="10025" marB="0" marR="10025" marL="10025"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Celebrate success</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lnT cap="flat" cmpd="sng" w="12700">
                      <a:solidFill>
                        <a:schemeClr val="dk2"/>
                      </a:solidFill>
                      <a:prstDash val="solid"/>
                      <a:round/>
                      <a:headEnd len="sm" w="sm" type="none"/>
                      <a:tailEnd len="sm" w="sm" type="none"/>
                    </a:lnT>
                  </a:tcPr>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Encourage ideas</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Encourage people to think for themselves</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Give recognition</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Praise people</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Show respect</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Stretch people with new work</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Delegate – giving responsibility</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Get to know people</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Give people a challenge</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Involve people in decision-making</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Keep people informed</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Let people know what is happening</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Make work interesting</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Make it a safe place to work</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Provide training </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Set goals</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Team building </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Treat people as individuals</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Incentives – employee of the month</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Pay people enough</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r h="152275">
                <a:tc>
                  <a:txBody>
                    <a:bodyPr/>
                    <a:lstStyle/>
                    <a:p>
                      <a:pPr indent="0" lvl="0" marL="72000" marR="0" rtl="0" algn="l">
                        <a:spcBef>
                          <a:spcPts val="0"/>
                        </a:spcBef>
                        <a:spcAft>
                          <a:spcPts val="0"/>
                        </a:spcAft>
                        <a:buNone/>
                      </a:pPr>
                      <a:r>
                        <a:rPr lang="en-GB" sz="900" u="none" cap="none" strike="noStrike">
                          <a:latin typeface="Montserrat Light"/>
                          <a:ea typeface="Montserrat Light"/>
                          <a:cs typeface="Montserrat Light"/>
                          <a:sym typeface="Montserrat Light"/>
                        </a:rPr>
                        <a:t>Workplace environment is the right temperature</a:t>
                      </a:r>
                      <a:endParaRPr b="0" i="0" sz="900" u="none" cap="none" strike="noStrike">
                        <a:solidFill>
                          <a:srgbClr val="000000"/>
                        </a:solidFill>
                        <a:latin typeface="Montserrat Light"/>
                        <a:ea typeface="Montserrat Light"/>
                        <a:cs typeface="Montserrat Light"/>
                        <a:sym typeface="Montserrat Light"/>
                      </a:endParaRPr>
                    </a:p>
                  </a:txBody>
                  <a:tcPr marT="10025" marB="0" marR="10025" marL="10025" anchor="ctr"/>
                </a:tc>
                <a:tc>
                  <a:txBody>
                    <a:bodyPr/>
                    <a:lstStyle/>
                    <a:p>
                      <a:pPr indent="0" lvl="0" marL="0" marR="0" rtl="0" algn="l">
                        <a:spcBef>
                          <a:spcPts val="0"/>
                        </a:spcBef>
                        <a:spcAft>
                          <a:spcPts val="0"/>
                        </a:spcAft>
                        <a:buNone/>
                      </a:pPr>
                      <a:r>
                        <a:rPr lang="en-GB" sz="900" u="none" cap="none" strike="noStrike"/>
                        <a:t> </a:t>
                      </a:r>
                      <a:endParaRPr b="0" i="0" sz="900" u="none" cap="none" strike="noStrike">
                        <a:solidFill>
                          <a:srgbClr val="000000"/>
                        </a:solidFill>
                        <a:latin typeface="Calibri"/>
                        <a:ea typeface="Calibri"/>
                        <a:cs typeface="Calibri"/>
                        <a:sym typeface="Calibri"/>
                      </a:endParaRPr>
                    </a:p>
                  </a:txBody>
                  <a:tcPr marT="10025" marB="0" marR="10025" marL="10025" anchor="b"/>
                </a:tc>
              </a:tr>
            </a:tbl>
          </a:graphicData>
        </a:graphic>
      </p:graphicFrame>
      <p:sp>
        <p:nvSpPr>
          <p:cNvPr id="678" name="Google Shape;678;p5"/>
          <p:cNvSpPr/>
          <p:nvPr/>
        </p:nvSpPr>
        <p:spPr>
          <a:xfrm>
            <a:off x="5367016" y="2650935"/>
            <a:ext cx="288032" cy="874076"/>
          </a:xfrm>
          <a:prstGeom prst="leftBrace">
            <a:avLst>
              <a:gd fmla="val 8333" name="adj1"/>
              <a:gd fmla="val 50000" name="adj2"/>
            </a:avLst>
          </a:prstGeom>
          <a:noFill/>
          <a:ln cap="flat" cmpd="sng" w="28575">
            <a:solidFill>
              <a:schemeClr val="accent1"/>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Times New Roman"/>
              <a:ea typeface="Times New Roman"/>
              <a:cs typeface="Times New Roman"/>
              <a:sym typeface="Times New Roman"/>
            </a:endParaRPr>
          </a:p>
        </p:txBody>
      </p:sp>
      <p:sp>
        <p:nvSpPr>
          <p:cNvPr id="679" name="Google Shape;679;p5"/>
          <p:cNvSpPr/>
          <p:nvPr/>
        </p:nvSpPr>
        <p:spPr>
          <a:xfrm>
            <a:off x="5367016" y="3621021"/>
            <a:ext cx="288032" cy="1728192"/>
          </a:xfrm>
          <a:prstGeom prst="leftBrace">
            <a:avLst>
              <a:gd fmla="val 8333" name="adj1"/>
              <a:gd fmla="val 50000" name="adj2"/>
            </a:avLst>
          </a:prstGeom>
          <a:noFill/>
          <a:ln cap="flat" cmpd="sng" w="28575">
            <a:solidFill>
              <a:schemeClr val="accent1"/>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Times New Roman"/>
              <a:ea typeface="Times New Roman"/>
              <a:cs typeface="Times New Roman"/>
              <a:sym typeface="Times New Roman"/>
            </a:endParaRPr>
          </a:p>
        </p:txBody>
      </p:sp>
      <p:sp>
        <p:nvSpPr>
          <p:cNvPr id="680" name="Google Shape;680;p5"/>
          <p:cNvSpPr/>
          <p:nvPr/>
        </p:nvSpPr>
        <p:spPr>
          <a:xfrm>
            <a:off x="5345468" y="5419010"/>
            <a:ext cx="288032" cy="537141"/>
          </a:xfrm>
          <a:prstGeom prst="leftBrace">
            <a:avLst>
              <a:gd fmla="val 8333" name="adj1"/>
              <a:gd fmla="val 50000" name="adj2"/>
            </a:avLst>
          </a:prstGeom>
          <a:noFill/>
          <a:ln cap="flat" cmpd="sng" w="28575">
            <a:solidFill>
              <a:schemeClr val="accent1"/>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Times New Roman"/>
              <a:ea typeface="Times New Roman"/>
              <a:cs typeface="Times New Roman"/>
              <a:sym typeface="Times New Roman"/>
            </a:endParaRPr>
          </a:p>
        </p:txBody>
      </p:sp>
      <p:sp>
        <p:nvSpPr>
          <p:cNvPr id="681" name="Google Shape;681;p5"/>
          <p:cNvSpPr/>
          <p:nvPr/>
        </p:nvSpPr>
        <p:spPr>
          <a:xfrm>
            <a:off x="7248128" y="2592077"/>
            <a:ext cx="4032448" cy="3360375"/>
          </a:xfrm>
          <a:prstGeom prst="triangle">
            <a:avLst>
              <a:gd fmla="val 50000"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cxnSp>
        <p:nvCxnSpPr>
          <p:cNvPr id="682" name="Google Shape;682;p5"/>
          <p:cNvCxnSpPr/>
          <p:nvPr/>
        </p:nvCxnSpPr>
        <p:spPr>
          <a:xfrm>
            <a:off x="8629792" y="3621021"/>
            <a:ext cx="1252800" cy="0"/>
          </a:xfrm>
          <a:prstGeom prst="straightConnector1">
            <a:avLst/>
          </a:prstGeom>
          <a:solidFill>
            <a:schemeClr val="accent1"/>
          </a:solidFill>
          <a:ln cap="flat" cmpd="sng" w="28575">
            <a:solidFill>
              <a:schemeClr val="accent1"/>
            </a:solidFill>
            <a:prstDash val="solid"/>
            <a:round/>
            <a:headEnd len="sm" w="sm" type="none"/>
            <a:tailEnd len="sm" w="sm" type="none"/>
          </a:ln>
        </p:spPr>
      </p:cxnSp>
      <p:cxnSp>
        <p:nvCxnSpPr>
          <p:cNvPr id="683" name="Google Shape;683;p5"/>
          <p:cNvCxnSpPr/>
          <p:nvPr/>
        </p:nvCxnSpPr>
        <p:spPr>
          <a:xfrm>
            <a:off x="7632171" y="5337644"/>
            <a:ext cx="3264363" cy="0"/>
          </a:xfrm>
          <a:prstGeom prst="straightConnector1">
            <a:avLst/>
          </a:prstGeom>
          <a:solidFill>
            <a:schemeClr val="accent1"/>
          </a:solidFill>
          <a:ln cap="flat" cmpd="sng" w="28575">
            <a:solidFill>
              <a:schemeClr val="accent1"/>
            </a:solidFill>
            <a:prstDash val="solid"/>
            <a:round/>
            <a:headEnd len="sm" w="sm" type="none"/>
            <a:tailEnd len="sm" w="sm" type="none"/>
          </a:ln>
        </p:spPr>
      </p:cxnSp>
      <p:sp>
        <p:nvSpPr>
          <p:cNvPr id="684" name="Google Shape;684;p5"/>
          <p:cNvSpPr txBox="1"/>
          <p:nvPr/>
        </p:nvSpPr>
        <p:spPr>
          <a:xfrm>
            <a:off x="5796434" y="2861265"/>
            <a:ext cx="2087895" cy="420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67">
                <a:solidFill>
                  <a:schemeClr val="dk1"/>
                </a:solidFill>
                <a:latin typeface="Montserrat Light"/>
                <a:ea typeface="Montserrat Light"/>
                <a:cs typeface="Montserrat Light"/>
                <a:sym typeface="Montserrat Light"/>
              </a:rPr>
              <a:t>Meets needs of self actualisation and esteem</a:t>
            </a:r>
            <a:endParaRPr/>
          </a:p>
        </p:txBody>
      </p:sp>
      <p:sp>
        <p:nvSpPr>
          <p:cNvPr id="685" name="Google Shape;685;p5"/>
          <p:cNvSpPr txBox="1"/>
          <p:nvPr/>
        </p:nvSpPr>
        <p:spPr>
          <a:xfrm>
            <a:off x="5759963" y="4272263"/>
            <a:ext cx="2087895" cy="420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67">
                <a:solidFill>
                  <a:schemeClr val="dk1"/>
                </a:solidFill>
                <a:latin typeface="Montserrat Light"/>
                <a:ea typeface="Montserrat Light"/>
                <a:cs typeface="Montserrat Light"/>
                <a:sym typeface="Montserrat Light"/>
              </a:rPr>
              <a:t>Meets needs of belonging and safety</a:t>
            </a:r>
            <a:endParaRPr/>
          </a:p>
        </p:txBody>
      </p:sp>
      <p:sp>
        <p:nvSpPr>
          <p:cNvPr id="686" name="Google Shape;686;p5"/>
          <p:cNvSpPr txBox="1"/>
          <p:nvPr/>
        </p:nvSpPr>
        <p:spPr>
          <a:xfrm>
            <a:off x="5751058" y="5477524"/>
            <a:ext cx="1497069" cy="58496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67">
                <a:solidFill>
                  <a:schemeClr val="dk1"/>
                </a:solidFill>
                <a:latin typeface="Montserrat Light"/>
                <a:ea typeface="Montserrat Light"/>
                <a:cs typeface="Montserrat Light"/>
                <a:sym typeface="Montserrat Light"/>
              </a:rPr>
              <a:t>Meets physiological needs</a:t>
            </a:r>
            <a:endParaRPr/>
          </a:p>
        </p:txBody>
      </p:sp>
      <p:sp>
        <p:nvSpPr>
          <p:cNvPr id="687" name="Google Shape;687;p5"/>
          <p:cNvSpPr txBox="1"/>
          <p:nvPr/>
        </p:nvSpPr>
        <p:spPr>
          <a:xfrm>
            <a:off x="8842322" y="3217175"/>
            <a:ext cx="889200" cy="287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67">
                <a:solidFill>
                  <a:schemeClr val="dk2"/>
                </a:solidFill>
                <a:latin typeface="Montserrat Medium"/>
                <a:ea typeface="Montserrat Medium"/>
                <a:cs typeface="Montserrat Medium"/>
                <a:sym typeface="Montserrat Medium"/>
              </a:rPr>
              <a:t>Esteem</a:t>
            </a:r>
            <a:endParaRPr sz="1600">
              <a:latin typeface="Montserrat Medium"/>
              <a:ea typeface="Montserrat Medium"/>
              <a:cs typeface="Montserrat Medium"/>
              <a:sym typeface="Montserrat Medium"/>
            </a:endParaRPr>
          </a:p>
        </p:txBody>
      </p:sp>
      <p:sp>
        <p:nvSpPr>
          <p:cNvPr id="688" name="Google Shape;688;p5"/>
          <p:cNvSpPr txBox="1"/>
          <p:nvPr/>
        </p:nvSpPr>
        <p:spPr>
          <a:xfrm>
            <a:off x="8615050" y="3985250"/>
            <a:ext cx="1222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2"/>
                </a:solidFill>
                <a:latin typeface="Montserrat SemiBold"/>
                <a:ea typeface="Montserrat SemiBold"/>
                <a:cs typeface="Montserrat SemiBold"/>
                <a:sym typeface="Montserrat SemiBold"/>
              </a:rPr>
              <a:t>Belonging</a:t>
            </a:r>
            <a:endParaRPr>
              <a:latin typeface="Montserrat SemiBold"/>
              <a:ea typeface="Montserrat SemiBold"/>
              <a:cs typeface="Montserrat SemiBold"/>
              <a:sym typeface="Montserrat SemiBold"/>
            </a:endParaRPr>
          </a:p>
        </p:txBody>
      </p:sp>
      <p:sp>
        <p:nvSpPr>
          <p:cNvPr id="689" name="Google Shape;689;p5"/>
          <p:cNvSpPr txBox="1"/>
          <p:nvPr/>
        </p:nvSpPr>
        <p:spPr>
          <a:xfrm>
            <a:off x="8775612" y="4574166"/>
            <a:ext cx="977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Safety</a:t>
            </a:r>
            <a:endParaRPr sz="1200">
              <a:latin typeface="Montserrat SemiBold"/>
              <a:ea typeface="Montserrat SemiBold"/>
              <a:cs typeface="Montserrat SemiBold"/>
              <a:sym typeface="Montserrat SemiBold"/>
            </a:endParaRPr>
          </a:p>
        </p:txBody>
      </p:sp>
      <p:sp>
        <p:nvSpPr>
          <p:cNvPr id="690" name="Google Shape;690;p5"/>
          <p:cNvSpPr txBox="1"/>
          <p:nvPr/>
        </p:nvSpPr>
        <p:spPr>
          <a:xfrm>
            <a:off x="8477392" y="5460949"/>
            <a:ext cx="15450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a:solidFill>
                  <a:schemeClr val="dk2"/>
                </a:solidFill>
                <a:latin typeface="Montserrat SemiBold"/>
                <a:ea typeface="Montserrat SemiBold"/>
                <a:cs typeface="Montserrat SemiBold"/>
                <a:sym typeface="Montserrat SemiBold"/>
              </a:rPr>
              <a:t>Physiological</a:t>
            </a:r>
            <a:endParaRPr>
              <a:latin typeface="Montserrat SemiBold"/>
              <a:ea typeface="Montserrat SemiBold"/>
              <a:cs typeface="Montserrat SemiBold"/>
              <a:sym typeface="Montserrat SemiBold"/>
            </a:endParaRPr>
          </a:p>
        </p:txBody>
      </p:sp>
      <p:sp>
        <p:nvSpPr>
          <p:cNvPr id="691" name="Google Shape;691;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2" name="Google Shape;692;p5"/>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693" name="Google Shape;693;p5"/>
          <p:cNvSpPr/>
          <p:nvPr/>
        </p:nvSpPr>
        <p:spPr>
          <a:xfrm>
            <a:off x="8547000" y="2813925"/>
            <a:ext cx="1497000" cy="2718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p5"/>
          <p:cNvSpPr txBox="1"/>
          <p:nvPr/>
        </p:nvSpPr>
        <p:spPr>
          <a:xfrm>
            <a:off x="8465402" y="2828925"/>
            <a:ext cx="1660200" cy="27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67">
                <a:solidFill>
                  <a:schemeClr val="dk2"/>
                </a:solidFill>
                <a:latin typeface="Montserrat SemiBold"/>
                <a:ea typeface="Montserrat SemiBold"/>
                <a:cs typeface="Montserrat SemiBold"/>
                <a:sym typeface="Montserrat SemiBold"/>
              </a:rPr>
              <a:t>Self-actualisation</a:t>
            </a:r>
            <a:endParaRPr sz="1900">
              <a:latin typeface="Montserrat SemiBold"/>
              <a:ea typeface="Montserrat SemiBold"/>
              <a:cs typeface="Montserrat SemiBold"/>
              <a:sym typeface="Montserrat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700"/>
              <a:t>Things to think about</a:t>
            </a:r>
            <a:r>
              <a:rPr lang="en-GB" sz="2700">
                <a:solidFill>
                  <a:schemeClr val="lt1"/>
                </a:solidFill>
              </a:rPr>
              <a:t>.</a:t>
            </a:r>
            <a:endParaRPr sz="2700">
              <a:solidFill>
                <a:schemeClr val="lt1"/>
              </a:solidFill>
            </a:endParaRPr>
          </a:p>
        </p:txBody>
      </p:sp>
      <p:sp>
        <p:nvSpPr>
          <p:cNvPr id="700" name="Google Shape;700;p6"/>
          <p:cNvSpPr txBox="1"/>
          <p:nvPr/>
        </p:nvSpPr>
        <p:spPr>
          <a:xfrm>
            <a:off x="925050" y="1487750"/>
            <a:ext cx="9240900" cy="2610000"/>
          </a:xfrm>
          <a:prstGeom prst="rect">
            <a:avLst/>
          </a:prstGeom>
          <a:noFill/>
          <a:ln>
            <a:noFill/>
          </a:ln>
        </p:spPr>
        <p:txBody>
          <a:bodyPr anchorCtr="0" anchor="t" bIns="45700" lIns="91425" spcFirstLastPara="1" rIns="91425" wrap="square" tIns="45700">
            <a:spAutoFit/>
          </a:bodyPr>
          <a:lstStyle/>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Marketers must get the basics right. They must have the right product, at the right price, in the right place. However, emotions are what distinguish companies and drive demand. The most effective communications and segmentations are based on the top end of Maslow's hierarchy. They address psychological and fulfilment needs.</a:t>
            </a:r>
            <a:br>
              <a:rPr lang="en-GB" sz="1600">
                <a:solidFill>
                  <a:schemeClr val="dk1"/>
                </a:solidFill>
                <a:latin typeface="Montserrat Light"/>
                <a:ea typeface="Montserrat Light"/>
                <a:cs typeface="Montserrat Light"/>
                <a:sym typeface="Montserrat Light"/>
              </a:rPr>
            </a:br>
            <a:endParaRPr/>
          </a:p>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Use focus groups and qualitative research to understand emotions and use quantitative research to measure and quantify how important these emotions are for your customers.</a:t>
            </a:r>
            <a:endParaRPr/>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Calibri"/>
              <a:ea typeface="Calibri"/>
              <a:cs typeface="Calibri"/>
              <a:sym typeface="Calibri"/>
            </a:endParaRPr>
          </a:p>
        </p:txBody>
      </p:sp>
      <p:sp>
        <p:nvSpPr>
          <p:cNvPr id="701" name="Google Shape;701;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2" name="Google Shape;702;p6"/>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28e7650df34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8" name="Google Shape;708;g28e7650df34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28e7650df34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g28e7650df34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g28e7650df34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8e7650df34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