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0"/>
  </p:notesMasterIdLst>
  <p:sldIdLst>
    <p:sldId id="256" r:id="rId2"/>
    <p:sldId id="257" r:id="rId3"/>
    <p:sldId id="263" r:id="rId4"/>
    <p:sldId id="268" r:id="rId5"/>
    <p:sldId id="264" r:id="rId6"/>
    <p:sldId id="265" r:id="rId7"/>
    <p:sldId id="267" r:id="rId8"/>
    <p:sldId id="262" r:id="rId9"/>
  </p:sldIdLst>
  <p:sldSz cx="12192000" cy="6858000"/>
  <p:notesSz cx="6858000" cy="9144000"/>
  <p:embeddedFontLst>
    <p:embeddedFont>
      <p:font typeface="Montserrat" panose="00000500000000000000" pitchFamily="2" charset="0"/>
      <p:regular r:id="rId11"/>
      <p:bold r:id="rId12"/>
      <p:italic r:id="rId13"/>
      <p:boldItalic r:id="rId14"/>
    </p:embeddedFont>
    <p:embeddedFont>
      <p:font typeface="Montserrat Bold" panose="00000800000000000000" charset="0"/>
      <p:bold r:id="rId15"/>
    </p:embeddedFont>
    <p:embeddedFont>
      <p:font typeface="Montserrat Light" panose="00000400000000000000" pitchFamily="2" charset="0"/>
      <p:regular r:id="rId16"/>
      <p:bold r:id="rId17"/>
      <p:italic r:id="rId18"/>
      <p:boldItalic r:id="rId19"/>
    </p:embeddedFont>
    <p:embeddedFont>
      <p:font typeface="Montserrat Medium" panose="00000600000000000000" pitchFamily="2" charset="0"/>
      <p:regular r:id="rId20"/>
      <p:bold r:id="rId21"/>
      <p:italic r:id="rId22"/>
      <p:boldItalic r:id="rId23"/>
    </p:embeddedFont>
    <p:embeddedFont>
      <p:font typeface="Montserrat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3hP0MP+wNEdIzISnhXNXAmdNl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1F386E-311C-4A29-B8A1-E7344C359845}">
  <a:tblStyle styleId="{B11F386E-311C-4A29-B8A1-E7344C359845}" styleName="Table_0">
    <a:wholeTbl>
      <a:tcTxStyle b="off" i="off">
        <a:font>
          <a:latin typeface="Calibri"/>
          <a:ea typeface="Calibri"/>
          <a:cs typeface="Calibri"/>
        </a:font>
        <a:schemeClr val="lt1"/>
      </a:tcTxStyle>
      <a:tcStyle>
        <a:tcBdr>
          <a:left>
            <a:ln w="9525" cap="flat" cmpd="sng">
              <a:solidFill>
                <a:srgbClr val="FFE9BD"/>
              </a:solidFill>
              <a:prstDash val="solid"/>
              <a:round/>
              <a:headEnd type="none" w="sm" len="sm"/>
              <a:tailEnd type="none" w="sm" len="sm"/>
            </a:ln>
          </a:left>
          <a:right>
            <a:ln w="9525" cap="flat" cmpd="sng">
              <a:solidFill>
                <a:srgbClr val="FFE9BD"/>
              </a:solidFill>
              <a:prstDash val="solid"/>
              <a:round/>
              <a:headEnd type="none" w="sm" len="sm"/>
              <a:tailEnd type="none" w="sm" len="sm"/>
            </a:ln>
          </a:right>
          <a:top>
            <a:ln w="9525" cap="flat" cmpd="sng">
              <a:solidFill>
                <a:srgbClr val="FFE9BD"/>
              </a:solidFill>
              <a:prstDash val="solid"/>
              <a:round/>
              <a:headEnd type="none" w="sm" len="sm"/>
              <a:tailEnd type="none" w="sm" len="sm"/>
            </a:ln>
          </a:top>
          <a:bottom>
            <a:ln w="9525" cap="flat" cmpd="sng">
              <a:solidFill>
                <a:srgbClr val="FFE9BD"/>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lt1">
              <a:alpha val="20000"/>
            </a:schemeClr>
          </a:solidFill>
        </a:fill>
      </a:tcStyle>
    </a:band1H>
    <a:band2H>
      <a:tcTxStyle/>
      <a:tcStyle>
        <a:tcBdr/>
      </a:tcStyle>
    </a:band2H>
    <a:band1V>
      <a:tcTxStyle/>
      <a:tcStyle>
        <a:tcBdr/>
        <a:fill>
          <a:solidFill>
            <a:schemeClr val="lt1">
              <a:alpha val="20000"/>
            </a:schemeClr>
          </a:solidFill>
        </a:fill>
      </a:tcStyle>
    </a:band1V>
    <a:band2V>
      <a:tcTxStyle/>
      <a:tcStyle>
        <a:tcBdr/>
      </a:tcStyle>
    </a:band2V>
    <a:lastCol>
      <a:tcTxStyle b="on" i="off"/>
      <a:tcStyle>
        <a:tcBdr>
          <a:left>
            <a:ln w="9525" cap="flat" cmpd="sng">
              <a:solidFill>
                <a:schemeClr val="lt1"/>
              </a:solidFill>
              <a:prstDash val="solid"/>
              <a:round/>
              <a:headEnd type="none" w="sm" len="sm"/>
              <a:tailEnd type="none" w="sm" len="sm"/>
            </a:ln>
          </a:left>
        </a:tcBdr>
      </a:tcStyle>
    </a:lastCol>
    <a:firstCol>
      <a:tcTxStyle b="on" i="off"/>
      <a:tcStyle>
        <a:tcBdr>
          <a:right>
            <a:ln w="9525" cap="flat" cmpd="sng">
              <a:solidFill>
                <a:schemeClr val="lt1"/>
              </a:solidFill>
              <a:prstDash val="solid"/>
              <a:round/>
              <a:headEnd type="none" w="sm" len="sm"/>
              <a:tailEnd type="none" w="sm" len="sm"/>
            </a:ln>
          </a:right>
        </a:tcBdr>
      </a:tcStyle>
    </a:firstCol>
    <a:lastRow>
      <a:tcTxStyle b="on" i="off"/>
      <a:tcStyle>
        <a:tcBdr>
          <a:top>
            <a:ln w="9525" cap="flat" cmpd="sng">
              <a:solidFill>
                <a:schemeClr val="lt1"/>
              </a:solidFill>
              <a:prstDash val="solid"/>
              <a:round/>
              <a:headEnd type="none" w="sm" len="sm"/>
              <a:tailEnd type="none" w="sm" len="sm"/>
            </a:ln>
          </a:top>
        </a:tcBdr>
        <a:fill>
          <a:solidFill>
            <a:srgbClr val="FFFFFF">
              <a:alpha val="0"/>
            </a:srgbClr>
          </a:solidFill>
        </a:fill>
      </a:tcStyle>
    </a:lastRow>
    <a:seCell>
      <a:tcTxStyle/>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chemeClr val="lt1"/>
              </a:solidFill>
              <a:prstDash val="solid"/>
              <a:round/>
              <a:headEnd type="none" w="sm" len="sm"/>
              <a:tailEnd type="none" w="sm" len="sm"/>
            </a:ln>
          </a:bottom>
        </a:tcBdr>
        <a:fill>
          <a:solidFill>
            <a:srgbClr val="FFFFFF">
              <a:alpha val="0"/>
            </a:srgbClr>
          </a:solidFill>
        </a:fill>
      </a:tcStyle>
    </a:firstRow>
    <a:neCell>
      <a:tcTxStyle/>
      <a:tcStyle>
        <a:tcBdr>
          <a:bottom>
            <a:ln w="9525" cap="flat" cmpd="sng">
              <a:solidFill>
                <a:srgbClr val="000000">
                  <a:alpha val="0"/>
                </a:srgbClr>
              </a:solidFill>
              <a:prstDash val="solid"/>
              <a:round/>
              <a:headEnd type="none" w="sm" len="sm"/>
              <a:tailEnd type="none" w="sm" len="sm"/>
            </a:ln>
          </a:bottom>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91AD9-6469-48AB-8912-EEC347D14C3C}"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GB"/>
        </a:p>
      </dgm:t>
    </dgm:pt>
    <dgm:pt modelId="{6E67209E-2042-41B3-81F3-229F302C10BA}">
      <dgm:prSet phldrT="[Text]" custT="1"/>
      <dgm:spPr>
        <a:xfrm>
          <a:off x="1915592" y="1278"/>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rgbClr val="156082">
                  <a:lumMod val="50000"/>
                </a:srgbClr>
              </a:solidFill>
              <a:latin typeface="Montserrat" panose="00000500000000000000" pitchFamily="2" charset="0"/>
              <a:ea typeface="+mn-ea"/>
              <a:cs typeface="+mn-cs"/>
            </a:rPr>
            <a:t>Structure</a:t>
          </a:r>
        </a:p>
      </dgm:t>
    </dgm:pt>
    <dgm:pt modelId="{DC5E60EA-A13F-4FDC-9B5C-E9BBD889A43F}" type="parTrans" cxnId="{2D8BFF5E-D9D1-4EBE-8873-84CBD68658A6}">
      <dgm:prSet/>
      <dgm:spPr/>
      <dgm:t>
        <a:bodyPr/>
        <a:lstStyle/>
        <a:p>
          <a:endParaRPr lang="en-GB" sz="1600">
            <a:latin typeface="Montserrat" panose="00000500000000000000" pitchFamily="2" charset="0"/>
          </a:endParaRPr>
        </a:p>
      </dgm:t>
    </dgm:pt>
    <dgm:pt modelId="{0A5A3298-7EAE-4F01-9EAF-F05523C1562C}" type="sibTrans" cxnId="{2D8BFF5E-D9D1-4EBE-8873-84CBD68658A6}">
      <dgm:prSet/>
      <dgm:spPr>
        <a:xfrm>
          <a:off x="1220049" y="395511"/>
          <a:ext cx="2604109" cy="2604109"/>
        </a:xfrm>
        <a:custGeom>
          <a:avLst/>
          <a:gdLst/>
          <a:ahLst/>
          <a:cxnLst/>
          <a:rect l="0" t="0" r="0" b="0"/>
          <a:pathLst>
            <a:path>
              <a:moveTo>
                <a:pt x="1917295" y="154524"/>
              </a:moveTo>
              <a:arcTo wR="1302054" hR="1302054" stAng="17891861" swAng="2624573"/>
            </a:path>
          </a:pathLst>
        </a:custGeom>
        <a:noFill/>
        <a:ln w="12700" cap="flat" cmpd="sng" algn="ctr">
          <a:solidFill>
            <a:srgbClr val="156082">
              <a:hueOff val="0"/>
              <a:satOff val="0"/>
              <a:lumOff val="0"/>
              <a:alphaOff val="0"/>
            </a:srgbClr>
          </a:solidFill>
          <a:prstDash val="solid"/>
          <a:miter lim="800000"/>
        </a:ln>
        <a:effectLst/>
      </dgm:spPr>
      <dgm:t>
        <a:bodyPr/>
        <a:lstStyle/>
        <a:p>
          <a:endParaRPr lang="en-GB" sz="1600">
            <a:latin typeface="Montserrat" panose="00000500000000000000" pitchFamily="2" charset="0"/>
          </a:endParaRPr>
        </a:p>
      </dgm:t>
    </dgm:pt>
    <dgm:pt modelId="{10D9A934-69A9-49B3-8444-31B1DE90E07F}">
      <dgm:prSet phldrT="[Text]" custT="1"/>
      <dgm:spPr>
        <a:xfrm>
          <a:off x="3217647" y="1303333"/>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rgbClr val="156082">
                  <a:lumMod val="50000"/>
                </a:srgbClr>
              </a:solidFill>
              <a:latin typeface="Montserrat" panose="00000500000000000000" pitchFamily="2" charset="0"/>
              <a:ea typeface="+mn-ea"/>
              <a:cs typeface="+mn-cs"/>
            </a:rPr>
            <a:t>Comms</a:t>
          </a:r>
        </a:p>
      </dgm:t>
    </dgm:pt>
    <dgm:pt modelId="{9749E955-B922-4356-BE7C-D206B0DECE39}" type="parTrans" cxnId="{D52412D9-1157-4F86-9E0A-7036C4E8EE0E}">
      <dgm:prSet/>
      <dgm:spPr/>
      <dgm:t>
        <a:bodyPr/>
        <a:lstStyle/>
        <a:p>
          <a:endParaRPr lang="en-GB" sz="1600">
            <a:latin typeface="Montserrat" panose="00000500000000000000" pitchFamily="2" charset="0"/>
          </a:endParaRPr>
        </a:p>
      </dgm:t>
    </dgm:pt>
    <dgm:pt modelId="{6E94F122-DCF5-473F-A424-BFF38B1F6378}" type="sibTrans" cxnId="{D52412D9-1157-4F86-9E0A-7036C4E8EE0E}">
      <dgm:prSet/>
      <dgm:spPr>
        <a:xfrm>
          <a:off x="1220049" y="395511"/>
          <a:ext cx="2604109" cy="2604109"/>
        </a:xfrm>
        <a:custGeom>
          <a:avLst/>
          <a:gdLst/>
          <a:ahLst/>
          <a:cxnLst/>
          <a:rect l="0" t="0" r="0" b="0"/>
          <a:pathLst>
            <a:path>
              <a:moveTo>
                <a:pt x="2539964" y="1705696"/>
              </a:moveTo>
              <a:arcTo wR="1302054" hR="1302054" stAng="1083566" swAng="2624573"/>
            </a:path>
          </a:pathLst>
        </a:custGeom>
        <a:noFill/>
        <a:ln w="12700" cap="flat" cmpd="sng" algn="ctr">
          <a:solidFill>
            <a:srgbClr val="156082">
              <a:hueOff val="0"/>
              <a:satOff val="0"/>
              <a:lumOff val="0"/>
              <a:alphaOff val="0"/>
            </a:srgbClr>
          </a:solidFill>
          <a:prstDash val="solid"/>
          <a:miter lim="800000"/>
        </a:ln>
        <a:effectLst/>
      </dgm:spPr>
      <dgm:t>
        <a:bodyPr/>
        <a:lstStyle/>
        <a:p>
          <a:endParaRPr lang="en-GB" sz="1600">
            <a:latin typeface="Montserrat" panose="00000500000000000000" pitchFamily="2" charset="0"/>
          </a:endParaRPr>
        </a:p>
      </dgm:t>
    </dgm:pt>
    <dgm:pt modelId="{AD6837D3-160A-4C2E-8B57-EE6AB0F04E3B}">
      <dgm:prSet phldrT="[Text]" custT="1"/>
      <dgm:spPr>
        <a:xfrm>
          <a:off x="1915592" y="2605388"/>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rgbClr val="156082">
                  <a:lumMod val="50000"/>
                </a:srgbClr>
              </a:solidFill>
              <a:latin typeface="Montserrat" panose="00000500000000000000" pitchFamily="2" charset="0"/>
              <a:ea typeface="+mn-ea"/>
              <a:cs typeface="+mn-cs"/>
            </a:rPr>
            <a:t>Processes</a:t>
          </a:r>
        </a:p>
      </dgm:t>
    </dgm:pt>
    <dgm:pt modelId="{DCC550E4-59E3-4DFA-AB4D-77AC78F04190}" type="parTrans" cxnId="{A06A8BA8-8782-4572-8820-259B628CF7A2}">
      <dgm:prSet/>
      <dgm:spPr/>
      <dgm:t>
        <a:bodyPr/>
        <a:lstStyle/>
        <a:p>
          <a:endParaRPr lang="en-GB" sz="1600">
            <a:latin typeface="Montserrat" panose="00000500000000000000" pitchFamily="2" charset="0"/>
          </a:endParaRPr>
        </a:p>
      </dgm:t>
    </dgm:pt>
    <dgm:pt modelId="{83C38F9D-560A-41E4-9966-570909F0EC71}" type="sibTrans" cxnId="{A06A8BA8-8782-4572-8820-259B628CF7A2}">
      <dgm:prSet/>
      <dgm:spPr>
        <a:xfrm>
          <a:off x="1220049" y="395511"/>
          <a:ext cx="2604109" cy="2604109"/>
        </a:xfrm>
        <a:custGeom>
          <a:avLst/>
          <a:gdLst/>
          <a:ahLst/>
          <a:cxnLst/>
          <a:rect l="0" t="0" r="0" b="0"/>
          <a:pathLst>
            <a:path>
              <a:moveTo>
                <a:pt x="686814" y="2449585"/>
              </a:moveTo>
              <a:arcTo wR="1302054" hR="1302054" stAng="7091861" swAng="2624573"/>
            </a:path>
          </a:pathLst>
        </a:custGeom>
        <a:noFill/>
        <a:ln w="12700" cap="flat" cmpd="sng" algn="ctr">
          <a:solidFill>
            <a:srgbClr val="156082">
              <a:hueOff val="0"/>
              <a:satOff val="0"/>
              <a:lumOff val="0"/>
              <a:alphaOff val="0"/>
            </a:srgbClr>
          </a:solidFill>
          <a:prstDash val="solid"/>
          <a:miter lim="800000"/>
        </a:ln>
        <a:effectLst/>
      </dgm:spPr>
      <dgm:t>
        <a:bodyPr/>
        <a:lstStyle/>
        <a:p>
          <a:endParaRPr lang="en-GB" sz="1600">
            <a:latin typeface="Montserrat" panose="00000500000000000000" pitchFamily="2" charset="0"/>
          </a:endParaRPr>
        </a:p>
      </dgm:t>
    </dgm:pt>
    <dgm:pt modelId="{9238E5AA-A9A6-4B43-A72C-A2975B5D6AD0}">
      <dgm:prSet phldrT="[Text]" custT="1"/>
      <dgm:spPr>
        <a:xfrm>
          <a:off x="613537" y="1303333"/>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gm:spPr>
      <dgm:t>
        <a:bodyPr/>
        <a:lstStyle/>
        <a:p>
          <a:pPr>
            <a:buNone/>
          </a:pPr>
          <a:r>
            <a:rPr lang="en-GB" sz="1400" dirty="0">
              <a:solidFill>
                <a:srgbClr val="156082">
                  <a:lumMod val="50000"/>
                </a:srgbClr>
              </a:solidFill>
              <a:latin typeface="Montserrat" panose="00000500000000000000" pitchFamily="2" charset="0"/>
              <a:ea typeface="+mn-ea"/>
              <a:cs typeface="+mn-cs"/>
            </a:rPr>
            <a:t>Leadership</a:t>
          </a:r>
        </a:p>
      </dgm:t>
    </dgm:pt>
    <dgm:pt modelId="{D8EB3A83-0510-4BEC-8E96-FB5C5FF9D26D}" type="parTrans" cxnId="{D0139D6D-5946-43F6-A72D-DCD02EEF7B9A}">
      <dgm:prSet/>
      <dgm:spPr/>
      <dgm:t>
        <a:bodyPr/>
        <a:lstStyle/>
        <a:p>
          <a:endParaRPr lang="en-GB" sz="1600">
            <a:latin typeface="Montserrat" panose="00000500000000000000" pitchFamily="2" charset="0"/>
          </a:endParaRPr>
        </a:p>
      </dgm:t>
    </dgm:pt>
    <dgm:pt modelId="{B8BC6638-3E39-4A73-A450-9A0FB35D1BAE}" type="sibTrans" cxnId="{D0139D6D-5946-43F6-A72D-DCD02EEF7B9A}">
      <dgm:prSet/>
      <dgm:spPr>
        <a:xfrm>
          <a:off x="1220049" y="395511"/>
          <a:ext cx="2604109" cy="2604109"/>
        </a:xfrm>
        <a:custGeom>
          <a:avLst/>
          <a:gdLst/>
          <a:ahLst/>
          <a:cxnLst/>
          <a:rect l="0" t="0" r="0" b="0"/>
          <a:pathLst>
            <a:path>
              <a:moveTo>
                <a:pt x="64145" y="898413"/>
              </a:moveTo>
              <a:arcTo wR="1302054" hR="1302054" stAng="11883566" swAng="2624573"/>
            </a:path>
          </a:pathLst>
        </a:custGeom>
        <a:noFill/>
        <a:ln w="12700" cap="flat" cmpd="sng" algn="ctr">
          <a:solidFill>
            <a:srgbClr val="156082">
              <a:hueOff val="0"/>
              <a:satOff val="0"/>
              <a:lumOff val="0"/>
              <a:alphaOff val="0"/>
            </a:srgbClr>
          </a:solidFill>
          <a:prstDash val="solid"/>
          <a:miter lim="800000"/>
        </a:ln>
        <a:effectLst/>
      </dgm:spPr>
      <dgm:t>
        <a:bodyPr/>
        <a:lstStyle/>
        <a:p>
          <a:endParaRPr lang="en-GB" sz="1600">
            <a:latin typeface="Montserrat" panose="00000500000000000000" pitchFamily="2" charset="0"/>
          </a:endParaRPr>
        </a:p>
      </dgm:t>
    </dgm:pt>
    <dgm:pt modelId="{82754344-B339-4797-B684-5D0DCA8FA80A}" type="pres">
      <dgm:prSet presAssocID="{D9091AD9-6469-48AB-8912-EEC347D14C3C}" presName="cycle" presStyleCnt="0">
        <dgm:presLayoutVars>
          <dgm:dir/>
          <dgm:resizeHandles val="exact"/>
        </dgm:presLayoutVars>
      </dgm:prSet>
      <dgm:spPr/>
    </dgm:pt>
    <dgm:pt modelId="{D0345922-3517-48CC-B02E-D1DAE20A2F25}" type="pres">
      <dgm:prSet presAssocID="{6E67209E-2042-41B3-81F3-229F302C10BA}" presName="node" presStyleLbl="node1" presStyleIdx="0" presStyleCnt="4">
        <dgm:presLayoutVars>
          <dgm:bulletEnabled val="1"/>
        </dgm:presLayoutVars>
      </dgm:prSet>
      <dgm:spPr/>
    </dgm:pt>
    <dgm:pt modelId="{FCE534BC-A58D-4CE7-A840-4BA415FE897D}" type="pres">
      <dgm:prSet presAssocID="{6E67209E-2042-41B3-81F3-229F302C10BA}" presName="spNode" presStyleCnt="0"/>
      <dgm:spPr/>
    </dgm:pt>
    <dgm:pt modelId="{190DBBE3-29AF-45A1-B6E9-A3C969289EB1}" type="pres">
      <dgm:prSet presAssocID="{0A5A3298-7EAE-4F01-9EAF-F05523C1562C}" presName="sibTrans" presStyleLbl="sibTrans1D1" presStyleIdx="0" presStyleCnt="4"/>
      <dgm:spPr/>
    </dgm:pt>
    <dgm:pt modelId="{7019D7B8-DA2F-4F84-8005-A490272418D9}" type="pres">
      <dgm:prSet presAssocID="{10D9A934-69A9-49B3-8444-31B1DE90E07F}" presName="node" presStyleLbl="node1" presStyleIdx="1" presStyleCnt="4">
        <dgm:presLayoutVars>
          <dgm:bulletEnabled val="1"/>
        </dgm:presLayoutVars>
      </dgm:prSet>
      <dgm:spPr/>
    </dgm:pt>
    <dgm:pt modelId="{16D85B4D-DFDF-4D24-9410-E6CC12EF6120}" type="pres">
      <dgm:prSet presAssocID="{10D9A934-69A9-49B3-8444-31B1DE90E07F}" presName="spNode" presStyleCnt="0"/>
      <dgm:spPr/>
    </dgm:pt>
    <dgm:pt modelId="{3498EACA-235A-401A-AC53-D7A87DC0F4B5}" type="pres">
      <dgm:prSet presAssocID="{6E94F122-DCF5-473F-A424-BFF38B1F6378}" presName="sibTrans" presStyleLbl="sibTrans1D1" presStyleIdx="1" presStyleCnt="4"/>
      <dgm:spPr/>
    </dgm:pt>
    <dgm:pt modelId="{9CEAEEF6-4F3A-430D-B4D3-21817C48D59D}" type="pres">
      <dgm:prSet presAssocID="{AD6837D3-160A-4C2E-8B57-EE6AB0F04E3B}" presName="node" presStyleLbl="node1" presStyleIdx="2" presStyleCnt="4">
        <dgm:presLayoutVars>
          <dgm:bulletEnabled val="1"/>
        </dgm:presLayoutVars>
      </dgm:prSet>
      <dgm:spPr/>
    </dgm:pt>
    <dgm:pt modelId="{111C8057-F622-45C4-8986-D9BEA8B8839E}" type="pres">
      <dgm:prSet presAssocID="{AD6837D3-160A-4C2E-8B57-EE6AB0F04E3B}" presName="spNode" presStyleCnt="0"/>
      <dgm:spPr/>
    </dgm:pt>
    <dgm:pt modelId="{1C8C449A-D929-4FED-AFE0-94C215C6DFE9}" type="pres">
      <dgm:prSet presAssocID="{83C38F9D-560A-41E4-9966-570909F0EC71}" presName="sibTrans" presStyleLbl="sibTrans1D1" presStyleIdx="2" presStyleCnt="4"/>
      <dgm:spPr/>
    </dgm:pt>
    <dgm:pt modelId="{2DAAF4F7-1AF0-43AC-906F-80F5DA6EF7D1}" type="pres">
      <dgm:prSet presAssocID="{9238E5AA-A9A6-4B43-A72C-A2975B5D6AD0}" presName="node" presStyleLbl="node1" presStyleIdx="3" presStyleCnt="4">
        <dgm:presLayoutVars>
          <dgm:bulletEnabled val="1"/>
        </dgm:presLayoutVars>
      </dgm:prSet>
      <dgm:spPr/>
    </dgm:pt>
    <dgm:pt modelId="{5596923E-0B06-4751-AED0-C04BD4AEB76A}" type="pres">
      <dgm:prSet presAssocID="{9238E5AA-A9A6-4B43-A72C-A2975B5D6AD0}" presName="spNode" presStyleCnt="0"/>
      <dgm:spPr/>
    </dgm:pt>
    <dgm:pt modelId="{DDFAB15A-E3E3-45AD-9F1D-966F8211659F}" type="pres">
      <dgm:prSet presAssocID="{B8BC6638-3E39-4A73-A450-9A0FB35D1BAE}" presName="sibTrans" presStyleLbl="sibTrans1D1" presStyleIdx="3" presStyleCnt="4"/>
      <dgm:spPr/>
    </dgm:pt>
  </dgm:ptLst>
  <dgm:cxnLst>
    <dgm:cxn modelId="{432C9515-AF46-4061-8FB7-0996C913E1AC}" type="presOf" srcId="{6E94F122-DCF5-473F-A424-BFF38B1F6378}" destId="{3498EACA-235A-401A-AC53-D7A87DC0F4B5}" srcOrd="0" destOrd="0" presId="urn:microsoft.com/office/officeart/2005/8/layout/cycle6"/>
    <dgm:cxn modelId="{85EB1519-EF5B-43B0-B94F-292958268DE2}" type="presOf" srcId="{6E67209E-2042-41B3-81F3-229F302C10BA}" destId="{D0345922-3517-48CC-B02E-D1DAE20A2F25}" srcOrd="0" destOrd="0" presId="urn:microsoft.com/office/officeart/2005/8/layout/cycle6"/>
    <dgm:cxn modelId="{8A12531F-BC17-4EFD-97D6-57A44DC60A2A}" type="presOf" srcId="{AD6837D3-160A-4C2E-8B57-EE6AB0F04E3B}" destId="{9CEAEEF6-4F3A-430D-B4D3-21817C48D59D}" srcOrd="0" destOrd="0" presId="urn:microsoft.com/office/officeart/2005/8/layout/cycle6"/>
    <dgm:cxn modelId="{C479EF2C-C534-4A8E-8BBA-90DBB1C1183B}" type="presOf" srcId="{0A5A3298-7EAE-4F01-9EAF-F05523C1562C}" destId="{190DBBE3-29AF-45A1-B6E9-A3C969289EB1}" srcOrd="0" destOrd="0" presId="urn:microsoft.com/office/officeart/2005/8/layout/cycle6"/>
    <dgm:cxn modelId="{2D8BFF5E-D9D1-4EBE-8873-84CBD68658A6}" srcId="{D9091AD9-6469-48AB-8912-EEC347D14C3C}" destId="{6E67209E-2042-41B3-81F3-229F302C10BA}" srcOrd="0" destOrd="0" parTransId="{DC5E60EA-A13F-4FDC-9B5C-E9BBD889A43F}" sibTransId="{0A5A3298-7EAE-4F01-9EAF-F05523C1562C}"/>
    <dgm:cxn modelId="{B48F5342-AA39-4849-B5DA-788CF715FE15}" type="presOf" srcId="{83C38F9D-560A-41E4-9966-570909F0EC71}" destId="{1C8C449A-D929-4FED-AFE0-94C215C6DFE9}" srcOrd="0" destOrd="0" presId="urn:microsoft.com/office/officeart/2005/8/layout/cycle6"/>
    <dgm:cxn modelId="{D0139D6D-5946-43F6-A72D-DCD02EEF7B9A}" srcId="{D9091AD9-6469-48AB-8912-EEC347D14C3C}" destId="{9238E5AA-A9A6-4B43-A72C-A2975B5D6AD0}" srcOrd="3" destOrd="0" parTransId="{D8EB3A83-0510-4BEC-8E96-FB5C5FF9D26D}" sibTransId="{B8BC6638-3E39-4A73-A450-9A0FB35D1BAE}"/>
    <dgm:cxn modelId="{37D5DC59-2071-4CF4-B5EC-EAC5EC599DAC}" type="presOf" srcId="{D9091AD9-6469-48AB-8912-EEC347D14C3C}" destId="{82754344-B339-4797-B684-5D0DCA8FA80A}" srcOrd="0" destOrd="0" presId="urn:microsoft.com/office/officeart/2005/8/layout/cycle6"/>
    <dgm:cxn modelId="{9B0BABA7-CA08-40CA-9F74-CF06EAE1F5AE}" type="presOf" srcId="{B8BC6638-3E39-4A73-A450-9A0FB35D1BAE}" destId="{DDFAB15A-E3E3-45AD-9F1D-966F8211659F}" srcOrd="0" destOrd="0" presId="urn:microsoft.com/office/officeart/2005/8/layout/cycle6"/>
    <dgm:cxn modelId="{A06A8BA8-8782-4572-8820-259B628CF7A2}" srcId="{D9091AD9-6469-48AB-8912-EEC347D14C3C}" destId="{AD6837D3-160A-4C2E-8B57-EE6AB0F04E3B}" srcOrd="2" destOrd="0" parTransId="{DCC550E4-59E3-4DFA-AB4D-77AC78F04190}" sibTransId="{83C38F9D-560A-41E4-9966-570909F0EC71}"/>
    <dgm:cxn modelId="{F80E1EB2-8BED-4318-91B5-C67F09B1B91D}" type="presOf" srcId="{9238E5AA-A9A6-4B43-A72C-A2975B5D6AD0}" destId="{2DAAF4F7-1AF0-43AC-906F-80F5DA6EF7D1}" srcOrd="0" destOrd="0" presId="urn:microsoft.com/office/officeart/2005/8/layout/cycle6"/>
    <dgm:cxn modelId="{D73D3DBB-EF0F-492B-88C3-6C59B0B9BCB4}" type="presOf" srcId="{10D9A934-69A9-49B3-8444-31B1DE90E07F}" destId="{7019D7B8-DA2F-4F84-8005-A490272418D9}" srcOrd="0" destOrd="0" presId="urn:microsoft.com/office/officeart/2005/8/layout/cycle6"/>
    <dgm:cxn modelId="{D52412D9-1157-4F86-9E0A-7036C4E8EE0E}" srcId="{D9091AD9-6469-48AB-8912-EEC347D14C3C}" destId="{10D9A934-69A9-49B3-8444-31B1DE90E07F}" srcOrd="1" destOrd="0" parTransId="{9749E955-B922-4356-BE7C-D206B0DECE39}" sibTransId="{6E94F122-DCF5-473F-A424-BFF38B1F6378}"/>
    <dgm:cxn modelId="{E848BD30-222C-4D6F-A467-7B74A60B4C6D}" type="presParOf" srcId="{82754344-B339-4797-B684-5D0DCA8FA80A}" destId="{D0345922-3517-48CC-B02E-D1DAE20A2F25}" srcOrd="0" destOrd="0" presId="urn:microsoft.com/office/officeart/2005/8/layout/cycle6"/>
    <dgm:cxn modelId="{078ADBC7-4811-4BDC-A92E-CEFEF228AE04}" type="presParOf" srcId="{82754344-B339-4797-B684-5D0DCA8FA80A}" destId="{FCE534BC-A58D-4CE7-A840-4BA415FE897D}" srcOrd="1" destOrd="0" presId="urn:microsoft.com/office/officeart/2005/8/layout/cycle6"/>
    <dgm:cxn modelId="{3C6B81CE-D74E-4358-BA73-52A15F57F3C4}" type="presParOf" srcId="{82754344-B339-4797-B684-5D0DCA8FA80A}" destId="{190DBBE3-29AF-45A1-B6E9-A3C969289EB1}" srcOrd="2" destOrd="0" presId="urn:microsoft.com/office/officeart/2005/8/layout/cycle6"/>
    <dgm:cxn modelId="{2CCC89C2-E2E9-4F7F-9C43-13FA44689DFD}" type="presParOf" srcId="{82754344-B339-4797-B684-5D0DCA8FA80A}" destId="{7019D7B8-DA2F-4F84-8005-A490272418D9}" srcOrd="3" destOrd="0" presId="urn:microsoft.com/office/officeart/2005/8/layout/cycle6"/>
    <dgm:cxn modelId="{970D2063-2032-42B2-A190-66A1692FDFF8}" type="presParOf" srcId="{82754344-B339-4797-B684-5D0DCA8FA80A}" destId="{16D85B4D-DFDF-4D24-9410-E6CC12EF6120}" srcOrd="4" destOrd="0" presId="urn:microsoft.com/office/officeart/2005/8/layout/cycle6"/>
    <dgm:cxn modelId="{241E7C3F-9B78-4CFE-A194-518573B9B805}" type="presParOf" srcId="{82754344-B339-4797-B684-5D0DCA8FA80A}" destId="{3498EACA-235A-401A-AC53-D7A87DC0F4B5}" srcOrd="5" destOrd="0" presId="urn:microsoft.com/office/officeart/2005/8/layout/cycle6"/>
    <dgm:cxn modelId="{3DF6F168-FFEC-45F4-9B19-A152C556AFB8}" type="presParOf" srcId="{82754344-B339-4797-B684-5D0DCA8FA80A}" destId="{9CEAEEF6-4F3A-430D-B4D3-21817C48D59D}" srcOrd="6" destOrd="0" presId="urn:microsoft.com/office/officeart/2005/8/layout/cycle6"/>
    <dgm:cxn modelId="{98DCA56D-5B64-4339-A3FF-5FC986FB9444}" type="presParOf" srcId="{82754344-B339-4797-B684-5D0DCA8FA80A}" destId="{111C8057-F622-45C4-8986-D9BEA8B8839E}" srcOrd="7" destOrd="0" presId="urn:microsoft.com/office/officeart/2005/8/layout/cycle6"/>
    <dgm:cxn modelId="{A9B3A0E9-F3A4-4F75-9BE6-AA6BEB227289}" type="presParOf" srcId="{82754344-B339-4797-B684-5D0DCA8FA80A}" destId="{1C8C449A-D929-4FED-AFE0-94C215C6DFE9}" srcOrd="8" destOrd="0" presId="urn:microsoft.com/office/officeart/2005/8/layout/cycle6"/>
    <dgm:cxn modelId="{487F33B6-B1E1-4CE2-A6B9-3038729528D8}" type="presParOf" srcId="{82754344-B339-4797-B684-5D0DCA8FA80A}" destId="{2DAAF4F7-1AF0-43AC-906F-80F5DA6EF7D1}" srcOrd="9" destOrd="0" presId="urn:microsoft.com/office/officeart/2005/8/layout/cycle6"/>
    <dgm:cxn modelId="{C50A8D14-5CD3-45B4-AEBC-66E08D8C7180}" type="presParOf" srcId="{82754344-B339-4797-B684-5D0DCA8FA80A}" destId="{5596923E-0B06-4751-AED0-C04BD4AEB76A}" srcOrd="10" destOrd="0" presId="urn:microsoft.com/office/officeart/2005/8/layout/cycle6"/>
    <dgm:cxn modelId="{B80106E6-D880-4F71-9E3A-F73618F8FC83}" type="presParOf" srcId="{82754344-B339-4797-B684-5D0DCA8FA80A}" destId="{DDFAB15A-E3E3-45AD-9F1D-966F8211659F}"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45922-3517-48CC-B02E-D1DAE20A2F25}">
      <dsp:nvSpPr>
        <dsp:cNvPr id="0" name=""/>
        <dsp:cNvSpPr/>
      </dsp:nvSpPr>
      <dsp:spPr>
        <a:xfrm>
          <a:off x="1915592" y="1278"/>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56082">
                  <a:lumMod val="50000"/>
                </a:srgbClr>
              </a:solidFill>
              <a:latin typeface="Montserrat" panose="00000500000000000000" pitchFamily="2" charset="0"/>
              <a:ea typeface="+mn-ea"/>
              <a:cs typeface="+mn-cs"/>
            </a:rPr>
            <a:t>Structure</a:t>
          </a:r>
        </a:p>
      </dsp:txBody>
      <dsp:txXfrm>
        <a:off x="1954082" y="39768"/>
        <a:ext cx="1136043" cy="711485"/>
      </dsp:txXfrm>
    </dsp:sp>
    <dsp:sp modelId="{190DBBE3-29AF-45A1-B6E9-A3C969289EB1}">
      <dsp:nvSpPr>
        <dsp:cNvPr id="0" name=""/>
        <dsp:cNvSpPr/>
      </dsp:nvSpPr>
      <dsp:spPr>
        <a:xfrm>
          <a:off x="1220049" y="395511"/>
          <a:ext cx="2604109" cy="2604109"/>
        </a:xfrm>
        <a:custGeom>
          <a:avLst/>
          <a:gdLst/>
          <a:ahLst/>
          <a:cxnLst/>
          <a:rect l="0" t="0" r="0" b="0"/>
          <a:pathLst>
            <a:path>
              <a:moveTo>
                <a:pt x="1917295" y="154524"/>
              </a:moveTo>
              <a:arcTo wR="1302054" hR="1302054" stAng="17891861" swAng="2624573"/>
            </a:path>
          </a:pathLst>
        </a:custGeom>
        <a:noFill/>
        <a:ln w="12700" cap="flat" cmpd="sng" algn="ctr">
          <a:solidFill>
            <a:srgbClr val="15608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7019D7B8-DA2F-4F84-8005-A490272418D9}">
      <dsp:nvSpPr>
        <dsp:cNvPr id="0" name=""/>
        <dsp:cNvSpPr/>
      </dsp:nvSpPr>
      <dsp:spPr>
        <a:xfrm>
          <a:off x="3217647" y="1303333"/>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56082">
                  <a:lumMod val="50000"/>
                </a:srgbClr>
              </a:solidFill>
              <a:latin typeface="Montserrat" panose="00000500000000000000" pitchFamily="2" charset="0"/>
              <a:ea typeface="+mn-ea"/>
              <a:cs typeface="+mn-cs"/>
            </a:rPr>
            <a:t>Comms</a:t>
          </a:r>
        </a:p>
      </dsp:txBody>
      <dsp:txXfrm>
        <a:off x="3256137" y="1341823"/>
        <a:ext cx="1136043" cy="711485"/>
      </dsp:txXfrm>
    </dsp:sp>
    <dsp:sp modelId="{3498EACA-235A-401A-AC53-D7A87DC0F4B5}">
      <dsp:nvSpPr>
        <dsp:cNvPr id="0" name=""/>
        <dsp:cNvSpPr/>
      </dsp:nvSpPr>
      <dsp:spPr>
        <a:xfrm>
          <a:off x="1220049" y="395511"/>
          <a:ext cx="2604109" cy="2604109"/>
        </a:xfrm>
        <a:custGeom>
          <a:avLst/>
          <a:gdLst/>
          <a:ahLst/>
          <a:cxnLst/>
          <a:rect l="0" t="0" r="0" b="0"/>
          <a:pathLst>
            <a:path>
              <a:moveTo>
                <a:pt x="2539964" y="1705696"/>
              </a:moveTo>
              <a:arcTo wR="1302054" hR="1302054" stAng="1083566" swAng="2624573"/>
            </a:path>
          </a:pathLst>
        </a:custGeom>
        <a:noFill/>
        <a:ln w="12700" cap="flat" cmpd="sng" algn="ctr">
          <a:solidFill>
            <a:srgbClr val="15608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9CEAEEF6-4F3A-430D-B4D3-21817C48D59D}">
      <dsp:nvSpPr>
        <dsp:cNvPr id="0" name=""/>
        <dsp:cNvSpPr/>
      </dsp:nvSpPr>
      <dsp:spPr>
        <a:xfrm>
          <a:off x="1915592" y="2605388"/>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56082">
                  <a:lumMod val="50000"/>
                </a:srgbClr>
              </a:solidFill>
              <a:latin typeface="Montserrat" panose="00000500000000000000" pitchFamily="2" charset="0"/>
              <a:ea typeface="+mn-ea"/>
              <a:cs typeface="+mn-cs"/>
            </a:rPr>
            <a:t>Processes</a:t>
          </a:r>
        </a:p>
      </dsp:txBody>
      <dsp:txXfrm>
        <a:off x="1954082" y="2643878"/>
        <a:ext cx="1136043" cy="711485"/>
      </dsp:txXfrm>
    </dsp:sp>
    <dsp:sp modelId="{1C8C449A-D929-4FED-AFE0-94C215C6DFE9}">
      <dsp:nvSpPr>
        <dsp:cNvPr id="0" name=""/>
        <dsp:cNvSpPr/>
      </dsp:nvSpPr>
      <dsp:spPr>
        <a:xfrm>
          <a:off x="1220049" y="395511"/>
          <a:ext cx="2604109" cy="2604109"/>
        </a:xfrm>
        <a:custGeom>
          <a:avLst/>
          <a:gdLst/>
          <a:ahLst/>
          <a:cxnLst/>
          <a:rect l="0" t="0" r="0" b="0"/>
          <a:pathLst>
            <a:path>
              <a:moveTo>
                <a:pt x="686814" y="2449585"/>
              </a:moveTo>
              <a:arcTo wR="1302054" hR="1302054" stAng="7091861" swAng="2624573"/>
            </a:path>
          </a:pathLst>
        </a:custGeom>
        <a:noFill/>
        <a:ln w="12700" cap="flat" cmpd="sng" algn="ctr">
          <a:solidFill>
            <a:srgbClr val="15608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 modelId="{2DAAF4F7-1AF0-43AC-906F-80F5DA6EF7D1}">
      <dsp:nvSpPr>
        <dsp:cNvPr id="0" name=""/>
        <dsp:cNvSpPr/>
      </dsp:nvSpPr>
      <dsp:spPr>
        <a:xfrm>
          <a:off x="613537" y="1303333"/>
          <a:ext cx="1213023" cy="788465"/>
        </a:xfrm>
        <a:prstGeom prst="roundRect">
          <a:avLst/>
        </a:prstGeom>
        <a:solidFill>
          <a:srgbClr val="FFC000"/>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156082">
                  <a:lumMod val="50000"/>
                </a:srgbClr>
              </a:solidFill>
              <a:latin typeface="Montserrat" panose="00000500000000000000" pitchFamily="2" charset="0"/>
              <a:ea typeface="+mn-ea"/>
              <a:cs typeface="+mn-cs"/>
            </a:rPr>
            <a:t>Leadership</a:t>
          </a:r>
        </a:p>
      </dsp:txBody>
      <dsp:txXfrm>
        <a:off x="652027" y="1341823"/>
        <a:ext cx="1136043" cy="711485"/>
      </dsp:txXfrm>
    </dsp:sp>
    <dsp:sp modelId="{DDFAB15A-E3E3-45AD-9F1D-966F8211659F}">
      <dsp:nvSpPr>
        <dsp:cNvPr id="0" name=""/>
        <dsp:cNvSpPr/>
      </dsp:nvSpPr>
      <dsp:spPr>
        <a:xfrm>
          <a:off x="1220049" y="395511"/>
          <a:ext cx="2604109" cy="2604109"/>
        </a:xfrm>
        <a:custGeom>
          <a:avLst/>
          <a:gdLst/>
          <a:ahLst/>
          <a:cxnLst/>
          <a:rect l="0" t="0" r="0" b="0"/>
          <a:pathLst>
            <a:path>
              <a:moveTo>
                <a:pt x="64145" y="898413"/>
              </a:moveTo>
              <a:arcTo wR="1302054" hR="1302054" stAng="11883566" swAng="2624573"/>
            </a:path>
          </a:pathLst>
        </a:custGeom>
        <a:noFill/>
        <a:ln w="12700" cap="flat" cmpd="sng" algn="ctr">
          <a:solidFill>
            <a:srgbClr val="156082">
              <a:hueOff val="0"/>
              <a:satOff val="0"/>
              <a:lumOff val="0"/>
              <a:alphaOff val="0"/>
            </a:srgb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2ab2a21590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g2ab2a21590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9"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315"/>
        <p:cNvGrpSpPr/>
        <p:nvPr/>
      </p:nvGrpSpPr>
      <p:grpSpPr>
        <a:xfrm>
          <a:off x="0" y="0"/>
          <a:ext cx="0" cy="0"/>
          <a:chOff x="0" y="0"/>
          <a:chExt cx="0" cy="0"/>
        </a:xfrm>
      </p:grpSpPr>
      <p:pic>
        <p:nvPicPr>
          <p:cNvPr id="316" name="Google Shape;316;p2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17" name="Google Shape;317;p20"/>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2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2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320" name="Google Shape;320;p20"/>
          <p:cNvGrpSpPr/>
          <p:nvPr/>
        </p:nvGrpSpPr>
        <p:grpSpPr>
          <a:xfrm>
            <a:off x="0" y="1318491"/>
            <a:ext cx="1397812" cy="58002"/>
            <a:chOff x="0" y="1077191"/>
            <a:chExt cx="1397812" cy="58002"/>
          </a:xfrm>
        </p:grpSpPr>
        <p:sp>
          <p:nvSpPr>
            <p:cNvPr id="321" name="Google Shape;321;p2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2" name="Google Shape;322;p2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23" name="Google Shape;323;p20"/>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24" name="Google Shape;324;p20"/>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325" name="Google Shape;325;p20"/>
          <p:cNvGrpSpPr/>
          <p:nvPr/>
        </p:nvGrpSpPr>
        <p:grpSpPr>
          <a:xfrm>
            <a:off x="11436251" y="129884"/>
            <a:ext cx="661669" cy="1214119"/>
            <a:chOff x="11436251" y="129884"/>
            <a:chExt cx="661669" cy="1214119"/>
          </a:xfrm>
        </p:grpSpPr>
        <p:sp>
          <p:nvSpPr>
            <p:cNvPr id="326" name="Google Shape;326;p2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2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1" name="Google Shape;331;p2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2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2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2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2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2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2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2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54" name="Google Shape;354;p20"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355" name="Google Shape;355;p20"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356"/>
        <p:cNvGrpSpPr/>
        <p:nvPr/>
      </p:nvGrpSpPr>
      <p:grpSpPr>
        <a:xfrm>
          <a:off x="0" y="0"/>
          <a:ext cx="0" cy="0"/>
          <a:chOff x="0" y="0"/>
          <a:chExt cx="0" cy="0"/>
        </a:xfrm>
      </p:grpSpPr>
      <p:pic>
        <p:nvPicPr>
          <p:cNvPr id="357" name="Google Shape;357;p2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58" name="Google Shape;358;p21"/>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2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361" name="Google Shape;361;p21"/>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362" name="Google Shape;362;p21"/>
          <p:cNvGrpSpPr/>
          <p:nvPr/>
        </p:nvGrpSpPr>
        <p:grpSpPr>
          <a:xfrm>
            <a:off x="0" y="1318491"/>
            <a:ext cx="1397812" cy="58002"/>
            <a:chOff x="0" y="1077191"/>
            <a:chExt cx="1397812" cy="58002"/>
          </a:xfrm>
        </p:grpSpPr>
        <p:sp>
          <p:nvSpPr>
            <p:cNvPr id="363" name="Google Shape;363;p2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2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5" name="Google Shape;365;p21"/>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1</a:t>
            </a:r>
            <a:endParaRPr/>
          </a:p>
        </p:txBody>
      </p:sp>
      <p:sp>
        <p:nvSpPr>
          <p:cNvPr id="366" name="Google Shape;366;p2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67" name="Google Shape;367;p21"/>
          <p:cNvGrpSpPr/>
          <p:nvPr/>
        </p:nvGrpSpPr>
        <p:grpSpPr>
          <a:xfrm>
            <a:off x="11614051" y="129884"/>
            <a:ext cx="661669" cy="1214119"/>
            <a:chOff x="11436251" y="129884"/>
            <a:chExt cx="661669" cy="1214119"/>
          </a:xfrm>
        </p:grpSpPr>
        <p:sp>
          <p:nvSpPr>
            <p:cNvPr id="368" name="Google Shape;368;p21"/>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1"/>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21"/>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21"/>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1"/>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21"/>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21"/>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21"/>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1"/>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1"/>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21"/>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1"/>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1"/>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1"/>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1"/>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1"/>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1"/>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1"/>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1"/>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1"/>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1"/>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1"/>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1"/>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1"/>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1"/>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1"/>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1"/>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1"/>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96" name="Google Shape;396;p21"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397"/>
        <p:cNvGrpSpPr/>
        <p:nvPr/>
      </p:nvGrpSpPr>
      <p:grpSpPr>
        <a:xfrm>
          <a:off x="0" y="0"/>
          <a:ext cx="0" cy="0"/>
          <a:chOff x="0" y="0"/>
          <a:chExt cx="0" cy="0"/>
        </a:xfrm>
      </p:grpSpPr>
      <p:pic>
        <p:nvPicPr>
          <p:cNvPr id="398" name="Google Shape;398;p2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99" name="Google Shape;399;p22"/>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2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02" name="Google Shape;402;p22"/>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03" name="Google Shape;403;p22"/>
          <p:cNvGrpSpPr/>
          <p:nvPr/>
        </p:nvGrpSpPr>
        <p:grpSpPr>
          <a:xfrm>
            <a:off x="0" y="1318491"/>
            <a:ext cx="1397812" cy="58002"/>
            <a:chOff x="0" y="1077191"/>
            <a:chExt cx="1397812" cy="58002"/>
          </a:xfrm>
        </p:grpSpPr>
        <p:sp>
          <p:nvSpPr>
            <p:cNvPr id="404" name="Google Shape;404;p2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5" name="Google Shape;405;p2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06" name="Google Shape;406;p22"/>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2</a:t>
            </a:r>
            <a:endParaRPr/>
          </a:p>
        </p:txBody>
      </p:sp>
      <p:sp>
        <p:nvSpPr>
          <p:cNvPr id="407" name="Google Shape;407;p2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08" name="Google Shape;408;p22"/>
          <p:cNvGrpSpPr/>
          <p:nvPr/>
        </p:nvGrpSpPr>
        <p:grpSpPr>
          <a:xfrm>
            <a:off x="11436251" y="129884"/>
            <a:ext cx="661669" cy="1214119"/>
            <a:chOff x="11436251" y="129884"/>
            <a:chExt cx="661669" cy="1214119"/>
          </a:xfrm>
        </p:grpSpPr>
        <p:sp>
          <p:nvSpPr>
            <p:cNvPr id="409" name="Google Shape;409;p22"/>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22"/>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2"/>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2"/>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22"/>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4" name="Google Shape;414;p22"/>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22"/>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6" name="Google Shape;416;p22"/>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2"/>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2"/>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2"/>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2"/>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2"/>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2"/>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2"/>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2"/>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2"/>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2"/>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2"/>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2"/>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2"/>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2"/>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2"/>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2"/>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2"/>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2"/>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2"/>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2"/>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37" name="Google Shape;437;p22"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476"/>
        <p:cNvGrpSpPr/>
        <p:nvPr/>
      </p:nvGrpSpPr>
      <p:grpSpPr>
        <a:xfrm>
          <a:off x="0" y="0"/>
          <a:ext cx="0" cy="0"/>
          <a:chOff x="0" y="0"/>
          <a:chExt cx="0" cy="0"/>
        </a:xfrm>
      </p:grpSpPr>
      <p:pic>
        <p:nvPicPr>
          <p:cNvPr id="477" name="Google Shape;477;p2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78" name="Google Shape;478;p24"/>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0" name="Google Shape;480;p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81" name="Google Shape;481;p24"/>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82" name="Google Shape;482;p24"/>
          <p:cNvGrpSpPr/>
          <p:nvPr/>
        </p:nvGrpSpPr>
        <p:grpSpPr>
          <a:xfrm>
            <a:off x="0" y="1318491"/>
            <a:ext cx="1397812" cy="58002"/>
            <a:chOff x="0" y="1077191"/>
            <a:chExt cx="1397812" cy="58002"/>
          </a:xfrm>
        </p:grpSpPr>
        <p:sp>
          <p:nvSpPr>
            <p:cNvPr id="483" name="Google Shape;483;p2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5" name="Google Shape;485;p2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4</a:t>
            </a:r>
            <a:endParaRPr/>
          </a:p>
        </p:txBody>
      </p:sp>
      <p:sp>
        <p:nvSpPr>
          <p:cNvPr id="486" name="Google Shape;486;p2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87" name="Google Shape;487;p24"/>
          <p:cNvGrpSpPr/>
          <p:nvPr/>
        </p:nvGrpSpPr>
        <p:grpSpPr>
          <a:xfrm>
            <a:off x="11436251" y="129884"/>
            <a:ext cx="661669" cy="1214119"/>
            <a:chOff x="11436251" y="129884"/>
            <a:chExt cx="661669" cy="1214119"/>
          </a:xfrm>
        </p:grpSpPr>
        <p:sp>
          <p:nvSpPr>
            <p:cNvPr id="488" name="Google Shape;488;p24"/>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4"/>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24"/>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24"/>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24"/>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3" name="Google Shape;493;p24"/>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24"/>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5" name="Google Shape;495;p24"/>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6" name="Google Shape;496;p24"/>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24"/>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24"/>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4"/>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4"/>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4"/>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4"/>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4"/>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4"/>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4"/>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4"/>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4"/>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4"/>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4"/>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4"/>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4"/>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4"/>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4"/>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24"/>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4"/>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16" name="Google Shape;516;p24"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517" name="Google Shape;517;p24"/>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518"/>
        <p:cNvGrpSpPr/>
        <p:nvPr/>
      </p:nvGrpSpPr>
      <p:grpSpPr>
        <a:xfrm>
          <a:off x="0" y="0"/>
          <a:ext cx="0" cy="0"/>
          <a:chOff x="0" y="0"/>
          <a:chExt cx="0" cy="0"/>
        </a:xfrm>
      </p:grpSpPr>
      <p:pic>
        <p:nvPicPr>
          <p:cNvPr id="519" name="Google Shape;519;p2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20" name="Google Shape;520;p2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2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23" name="Google Shape;523;p25"/>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524" name="Google Shape;524;p25"/>
          <p:cNvGrpSpPr/>
          <p:nvPr/>
        </p:nvGrpSpPr>
        <p:grpSpPr>
          <a:xfrm>
            <a:off x="0" y="1318491"/>
            <a:ext cx="1397812" cy="58002"/>
            <a:chOff x="0" y="1077191"/>
            <a:chExt cx="1397812" cy="58002"/>
          </a:xfrm>
        </p:grpSpPr>
        <p:sp>
          <p:nvSpPr>
            <p:cNvPr id="525" name="Google Shape;525;p2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2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7" name="Google Shape;527;p25"/>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5</a:t>
            </a:r>
            <a:endParaRPr/>
          </a:p>
        </p:txBody>
      </p:sp>
      <p:sp>
        <p:nvSpPr>
          <p:cNvPr id="528" name="Google Shape;528;p25"/>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529" name="Google Shape;529;p25"/>
          <p:cNvGrpSpPr/>
          <p:nvPr/>
        </p:nvGrpSpPr>
        <p:grpSpPr>
          <a:xfrm>
            <a:off x="11614051" y="129884"/>
            <a:ext cx="661669" cy="1214119"/>
            <a:chOff x="11436251" y="129884"/>
            <a:chExt cx="661669" cy="1214119"/>
          </a:xfrm>
        </p:grpSpPr>
        <p:sp>
          <p:nvSpPr>
            <p:cNvPr id="530" name="Google Shape;530;p25"/>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25"/>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25"/>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3" name="Google Shape;533;p25"/>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4" name="Google Shape;534;p25"/>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25"/>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5"/>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25"/>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25"/>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25"/>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25"/>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5"/>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5"/>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5"/>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5"/>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5"/>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5"/>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5"/>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5"/>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5"/>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5"/>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5"/>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25"/>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25"/>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5"/>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5"/>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5"/>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5"/>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58" name="Google Shape;558;p25"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559"/>
        <p:cNvGrpSpPr/>
        <p:nvPr/>
      </p:nvGrpSpPr>
      <p:grpSpPr>
        <a:xfrm>
          <a:off x="0" y="0"/>
          <a:ext cx="0" cy="0"/>
          <a:chOff x="0" y="0"/>
          <a:chExt cx="0" cy="0"/>
        </a:xfrm>
      </p:grpSpPr>
      <p:pic>
        <p:nvPicPr>
          <p:cNvPr id="560" name="Google Shape;560;p2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61" name="Google Shape;561;p2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2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64" name="Google Shape;564;p26"/>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565"/>
        <p:cNvGrpSpPr/>
        <p:nvPr/>
      </p:nvGrpSpPr>
      <p:grpSpPr>
        <a:xfrm>
          <a:off x="0" y="0"/>
          <a:ext cx="0" cy="0"/>
          <a:chOff x="0" y="0"/>
          <a:chExt cx="0" cy="0"/>
        </a:xfrm>
      </p:grpSpPr>
      <p:pic>
        <p:nvPicPr>
          <p:cNvPr id="566" name="Google Shape;566;p27"/>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567" name="Google Shape;567;p27"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568" name="Google Shape;568;p27"/>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2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2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1"/>
        <p:cNvGrpSpPr/>
        <p:nvPr/>
      </p:nvGrpSpPr>
      <p:grpSpPr>
        <a:xfrm>
          <a:off x="0" y="0"/>
          <a:ext cx="0" cy="0"/>
          <a:chOff x="0" y="0"/>
          <a:chExt cx="0" cy="0"/>
        </a:xfrm>
      </p:grpSpPr>
      <p:sp>
        <p:nvSpPr>
          <p:cNvPr id="572" name="Google Shape;572;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3" name="Google Shape;573;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574" name="Google Shape;574;p28"/>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5"/>
        <p:cNvGrpSpPr/>
        <p:nvPr/>
      </p:nvGrpSpPr>
      <p:grpSpPr>
        <a:xfrm>
          <a:off x="0" y="0"/>
          <a:ext cx="0" cy="0"/>
          <a:chOff x="0" y="0"/>
          <a:chExt cx="0" cy="0"/>
        </a:xfrm>
      </p:grpSpPr>
      <p:sp>
        <p:nvSpPr>
          <p:cNvPr id="576" name="Google Shape;57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7" name="Google Shape;577;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8" name="Google Shape;578;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79" name="Google Shape;579;p29"/>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0"/>
        <p:cNvGrpSpPr/>
        <p:nvPr/>
      </p:nvGrpSpPr>
      <p:grpSpPr>
        <a:xfrm>
          <a:off x="0" y="0"/>
          <a:ext cx="0" cy="0"/>
          <a:chOff x="0" y="0"/>
          <a:chExt cx="0" cy="0"/>
        </a:xfrm>
      </p:grpSpPr>
      <p:sp>
        <p:nvSpPr>
          <p:cNvPr id="581" name="Google Shape;58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2" name="Google Shape;58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3" name="Google Shape;58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4" name="Google Shape;58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85" name="Google Shape;58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6" name="Google Shape;586;p3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17"/>
        <p:cNvGrpSpPr/>
        <p:nvPr/>
      </p:nvGrpSpPr>
      <p:grpSpPr>
        <a:xfrm>
          <a:off x="0" y="0"/>
          <a:ext cx="0" cy="0"/>
          <a:chOff x="0" y="0"/>
          <a:chExt cx="0" cy="0"/>
        </a:xfrm>
      </p:grpSpPr>
      <p:pic>
        <p:nvPicPr>
          <p:cNvPr id="18" name="Google Shape;18;p1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dk2"/>
                </a:solidFill>
                <a:latin typeface="Montserrat"/>
                <a:ea typeface="Montserrat"/>
                <a:cs typeface="Montserrat"/>
                <a:sym typeface="Montserrat"/>
              </a:defRPr>
            </a:lvl1pPr>
            <a:lvl2pPr marL="0" lvl="1" indent="0" algn="l">
              <a:spcBef>
                <a:spcPts val="0"/>
              </a:spcBef>
              <a:buNone/>
              <a:defRPr sz="1000" b="0" i="0" u="none" strike="noStrike" cap="none">
                <a:solidFill>
                  <a:schemeClr val="dk2"/>
                </a:solidFill>
                <a:latin typeface="Montserrat"/>
                <a:ea typeface="Montserrat"/>
                <a:cs typeface="Montserrat"/>
                <a:sym typeface="Montserrat"/>
              </a:defRPr>
            </a:lvl2pPr>
            <a:lvl3pPr marL="0" lvl="2" indent="0" algn="l">
              <a:spcBef>
                <a:spcPts val="0"/>
              </a:spcBef>
              <a:buNone/>
              <a:defRPr sz="1000" b="0" i="0" u="none" strike="noStrike" cap="none">
                <a:solidFill>
                  <a:schemeClr val="dk2"/>
                </a:solidFill>
                <a:latin typeface="Montserrat"/>
                <a:ea typeface="Montserrat"/>
                <a:cs typeface="Montserrat"/>
                <a:sym typeface="Montserrat"/>
              </a:defRPr>
            </a:lvl3pPr>
            <a:lvl4pPr marL="0" lvl="3" indent="0" algn="l">
              <a:spcBef>
                <a:spcPts val="0"/>
              </a:spcBef>
              <a:buNone/>
              <a:defRPr sz="1000" b="0" i="0" u="none" strike="noStrike" cap="none">
                <a:solidFill>
                  <a:schemeClr val="dk2"/>
                </a:solidFill>
                <a:latin typeface="Montserrat"/>
                <a:ea typeface="Montserrat"/>
                <a:cs typeface="Montserrat"/>
                <a:sym typeface="Montserrat"/>
              </a:defRPr>
            </a:lvl4pPr>
            <a:lvl5pPr marL="0" lvl="4" indent="0" algn="l">
              <a:spcBef>
                <a:spcPts val="0"/>
              </a:spcBef>
              <a:buNone/>
              <a:defRPr sz="1000" b="0" i="0" u="none" strike="noStrike" cap="none">
                <a:solidFill>
                  <a:schemeClr val="dk2"/>
                </a:solidFill>
                <a:latin typeface="Montserrat"/>
                <a:ea typeface="Montserrat"/>
                <a:cs typeface="Montserrat"/>
                <a:sym typeface="Montserrat"/>
              </a:defRPr>
            </a:lvl5pPr>
            <a:lvl6pPr marL="0" lvl="5" indent="0" algn="l">
              <a:spcBef>
                <a:spcPts val="0"/>
              </a:spcBef>
              <a:buNone/>
              <a:defRPr sz="1000" b="0" i="0" u="none" strike="noStrike" cap="none">
                <a:solidFill>
                  <a:schemeClr val="dk2"/>
                </a:solidFill>
                <a:latin typeface="Montserrat"/>
                <a:ea typeface="Montserrat"/>
                <a:cs typeface="Montserrat"/>
                <a:sym typeface="Montserrat"/>
              </a:defRPr>
            </a:lvl6pPr>
            <a:lvl7pPr marL="0" lvl="6" indent="0" algn="l">
              <a:spcBef>
                <a:spcPts val="0"/>
              </a:spcBef>
              <a:buNone/>
              <a:defRPr sz="1000" b="0" i="0" u="none" strike="noStrike" cap="none">
                <a:solidFill>
                  <a:schemeClr val="dk2"/>
                </a:solidFill>
                <a:latin typeface="Montserrat"/>
                <a:ea typeface="Montserrat"/>
                <a:cs typeface="Montserrat"/>
                <a:sym typeface="Montserrat"/>
              </a:defRPr>
            </a:lvl7pPr>
            <a:lvl8pPr marL="0" lvl="7" indent="0" algn="l">
              <a:spcBef>
                <a:spcPts val="0"/>
              </a:spcBef>
              <a:buNone/>
              <a:defRPr sz="1000" b="0" i="0" u="none" strike="noStrike" cap="none">
                <a:solidFill>
                  <a:schemeClr val="dk2"/>
                </a:solidFill>
                <a:latin typeface="Montserrat"/>
                <a:ea typeface="Montserrat"/>
                <a:cs typeface="Montserrat"/>
                <a:sym typeface="Montserrat"/>
              </a:defRPr>
            </a:lvl8pPr>
            <a:lvl9pPr marL="0" lvl="8" indent="0" algn="l">
              <a:spcBef>
                <a:spcPts val="0"/>
              </a:spcBef>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5" name="Google Shape;25;p10"/>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7"/>
        <p:cNvGrpSpPr/>
        <p:nvPr/>
      </p:nvGrpSpPr>
      <p:grpSpPr>
        <a:xfrm>
          <a:off x="0" y="0"/>
          <a:ext cx="0" cy="0"/>
          <a:chOff x="0" y="0"/>
          <a:chExt cx="0" cy="0"/>
        </a:xfrm>
      </p:grpSpPr>
      <p:sp>
        <p:nvSpPr>
          <p:cNvPr id="588" name="Google Shape;588;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89" name="Google Shape;589;p31"/>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0"/>
        <p:cNvGrpSpPr/>
        <p:nvPr/>
      </p:nvGrpSpPr>
      <p:grpSpPr>
        <a:xfrm>
          <a:off x="0" y="0"/>
          <a:ext cx="0" cy="0"/>
          <a:chOff x="0" y="0"/>
          <a:chExt cx="0" cy="0"/>
        </a:xfrm>
      </p:grpSpPr>
      <p:sp>
        <p:nvSpPr>
          <p:cNvPr id="591" name="Google Shape;59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2" name="Google Shape;59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3" name="Google Shape;59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4"/>
        <p:cNvGrpSpPr/>
        <p:nvPr/>
      </p:nvGrpSpPr>
      <p:grpSpPr>
        <a:xfrm>
          <a:off x="0" y="0"/>
          <a:ext cx="0" cy="0"/>
          <a:chOff x="0" y="0"/>
          <a:chExt cx="0" cy="0"/>
        </a:xfrm>
      </p:grpSpPr>
      <p:sp>
        <p:nvSpPr>
          <p:cNvPr id="595" name="Google Shape;59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6" name="Google Shape;59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7" name="Google Shape;59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98" name="Google Shape;59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9" name="Google Shape;59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0" name="Google Shape;60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57"/>
        <p:cNvGrpSpPr/>
        <p:nvPr/>
      </p:nvGrpSpPr>
      <p:grpSpPr>
        <a:xfrm>
          <a:off x="0" y="0"/>
          <a:ext cx="0" cy="0"/>
          <a:chOff x="0" y="0"/>
          <a:chExt cx="0" cy="0"/>
        </a:xfrm>
      </p:grpSpPr>
      <p:pic>
        <p:nvPicPr>
          <p:cNvPr id="58" name="Google Shape;58;p1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9" name="Google Shape;59;p1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1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
        <p:nvSpPr>
          <p:cNvPr id="62" name="Google Shape;62;p1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 name="Google Shape;63;p11"/>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64" name="Google Shape;64;p11"/>
          <p:cNvGrpSpPr/>
          <p:nvPr/>
        </p:nvGrpSpPr>
        <p:grpSpPr>
          <a:xfrm>
            <a:off x="11436251" y="129884"/>
            <a:ext cx="661669" cy="1214119"/>
            <a:chOff x="11436251" y="129884"/>
            <a:chExt cx="661669" cy="1214119"/>
          </a:xfrm>
        </p:grpSpPr>
        <p:sp>
          <p:nvSpPr>
            <p:cNvPr id="65" name="Google Shape;65;p1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1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1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1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 name="Google Shape;69;p1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72;p1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1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 name="Google Shape;76;p1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1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 name="Google Shape;80;p1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1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1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1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 name="Google Shape;86;p1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1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1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3" name="Google Shape;93;p11"/>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94"/>
        <p:cNvGrpSpPr/>
        <p:nvPr/>
      </p:nvGrpSpPr>
      <p:grpSpPr>
        <a:xfrm>
          <a:off x="0" y="0"/>
          <a:ext cx="0" cy="0"/>
          <a:chOff x="0" y="0"/>
          <a:chExt cx="0" cy="0"/>
        </a:xfrm>
      </p:grpSpPr>
      <p:pic>
        <p:nvPicPr>
          <p:cNvPr id="95" name="Google Shape;95;p1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96" name="Google Shape;96;p12"/>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
        <p:nvSpPr>
          <p:cNvPr id="99" name="Google Shape;99;p1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00" name="Google Shape;100;p12"/>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01" name="Google Shape;101;p12"/>
          <p:cNvGrpSpPr/>
          <p:nvPr/>
        </p:nvGrpSpPr>
        <p:grpSpPr>
          <a:xfrm>
            <a:off x="11436251" y="129884"/>
            <a:ext cx="661669" cy="1214119"/>
            <a:chOff x="11436251" y="129884"/>
            <a:chExt cx="661669" cy="1214119"/>
          </a:xfrm>
        </p:grpSpPr>
        <p:sp>
          <p:nvSpPr>
            <p:cNvPr id="102" name="Google Shape;102;p1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1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30" name="Google Shape;130;p12"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173"/>
        <p:cNvGrpSpPr/>
        <p:nvPr/>
      </p:nvGrpSpPr>
      <p:grpSpPr>
        <a:xfrm>
          <a:off x="0" y="0"/>
          <a:ext cx="0" cy="0"/>
          <a:chOff x="0" y="0"/>
          <a:chExt cx="0" cy="0"/>
        </a:xfrm>
      </p:grpSpPr>
      <p:pic>
        <p:nvPicPr>
          <p:cNvPr id="174" name="Google Shape;174;p1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75" name="Google Shape;175;p14"/>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178" name="Google Shape;178;p14"/>
          <p:cNvGrpSpPr/>
          <p:nvPr/>
        </p:nvGrpSpPr>
        <p:grpSpPr>
          <a:xfrm>
            <a:off x="0" y="1318491"/>
            <a:ext cx="1397812" cy="58002"/>
            <a:chOff x="0" y="1077191"/>
            <a:chExt cx="1397812" cy="58002"/>
          </a:xfrm>
        </p:grpSpPr>
        <p:sp>
          <p:nvSpPr>
            <p:cNvPr id="179" name="Google Shape;179;p1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1" name="Google Shape;181;p1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82" name="Google Shape;182;p14"/>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183" name="Google Shape;183;p14"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184" name="Google Shape;184;p14"/>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5" name="Google Shape;185;p14"/>
          <p:cNvGrpSpPr/>
          <p:nvPr/>
        </p:nvGrpSpPr>
        <p:grpSpPr>
          <a:xfrm>
            <a:off x="11626751" y="129884"/>
            <a:ext cx="661669" cy="1214119"/>
            <a:chOff x="11436251" y="129884"/>
            <a:chExt cx="661669" cy="1214119"/>
          </a:xfrm>
        </p:grpSpPr>
        <p:sp>
          <p:nvSpPr>
            <p:cNvPr id="186" name="Google Shape;186;p14"/>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4"/>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4"/>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4"/>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4"/>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4"/>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4"/>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4"/>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4"/>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4"/>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4"/>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4"/>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4"/>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4"/>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4"/>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1" name="Google Shape;201;p14"/>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14"/>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4"/>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14"/>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14"/>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4"/>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14"/>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4"/>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4"/>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4"/>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4"/>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4"/>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4"/>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214"/>
        <p:cNvGrpSpPr/>
        <p:nvPr/>
      </p:nvGrpSpPr>
      <p:grpSpPr>
        <a:xfrm>
          <a:off x="0" y="0"/>
          <a:ext cx="0" cy="0"/>
          <a:chOff x="0" y="0"/>
          <a:chExt cx="0" cy="0"/>
        </a:xfrm>
      </p:grpSpPr>
      <p:pic>
        <p:nvPicPr>
          <p:cNvPr id="215" name="Google Shape;215;p15"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216" name="Google Shape;216;p15"/>
          <p:cNvSpPr txBox="1"/>
          <p:nvPr/>
        </p:nvSpPr>
        <p:spPr>
          <a:xfrm>
            <a:off x="502311" y="4331682"/>
            <a:ext cx="4233461" cy="1404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a:solidFill>
                  <a:schemeClr val="dk2"/>
                </a:solidFill>
                <a:latin typeface="Montserrat"/>
                <a:ea typeface="Montserrat"/>
                <a:cs typeface="Montserrat"/>
                <a:sym typeface="Montserrat"/>
              </a:rPr>
              <a:t>To view further frameworks please visit:</a:t>
            </a:r>
            <a:endParaRPr/>
          </a:p>
          <a:p>
            <a:pPr marL="0" marR="0" lvl="0" indent="0" algn="l" rtl="0">
              <a:lnSpc>
                <a:spcPct val="150000"/>
              </a:lnSpc>
              <a:spcBef>
                <a:spcPts val="0"/>
              </a:spcBef>
              <a:spcAft>
                <a:spcPts val="0"/>
              </a:spcAft>
              <a:buNone/>
            </a:pPr>
            <a:r>
              <a:rPr lang="en-GB" sz="1600" b="0" i="0" u="sng">
                <a:solidFill>
                  <a:schemeClr val="accent1"/>
                </a:solidFill>
                <a:latin typeface="Montserrat Medium"/>
                <a:ea typeface="Montserrat Medium"/>
                <a:cs typeface="Montserrat Medium"/>
                <a:sym typeface="Montserrat Medium"/>
              </a:rPr>
              <a:t>www.b2bframeworks.com</a:t>
            </a:r>
            <a:endParaRPr/>
          </a:p>
          <a:p>
            <a:pPr marL="0" marR="0" lvl="0" indent="0" algn="l" rtl="0">
              <a:lnSpc>
                <a:spcPct val="150000"/>
              </a:lnSpc>
              <a:spcBef>
                <a:spcPts val="0"/>
              </a:spcBef>
              <a:spcAft>
                <a:spcPts val="0"/>
              </a:spcAft>
              <a:buNone/>
            </a:pPr>
            <a:endParaRPr sz="1600" b="0" i="0" u="sng">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GB" sz="1600" b="0" i="0">
                <a:solidFill>
                  <a:schemeClr val="dk2"/>
                </a:solidFill>
                <a:latin typeface="Montserrat"/>
                <a:ea typeface="Montserrat"/>
                <a:cs typeface="Montserrat"/>
                <a:sym typeface="Montserrat"/>
              </a:rPr>
              <a:t>Keep In touch:</a:t>
            </a:r>
            <a:endParaRPr/>
          </a:p>
        </p:txBody>
      </p:sp>
      <p:pic>
        <p:nvPicPr>
          <p:cNvPr id="217" name="Google Shape;217;p15" descr="A black letter f in a white circle&#10;&#10;Description automatically generated"/>
          <p:cNvPicPr preferRelativeResize="0"/>
          <p:nvPr/>
        </p:nvPicPr>
        <p:blipFill rotWithShape="1">
          <a:blip r:embed="rId3">
            <a:alphaModFix/>
          </a:blip>
          <a:srcRect/>
          <a:stretch/>
        </p:blipFill>
        <p:spPr>
          <a:xfrm>
            <a:off x="591212" y="6023422"/>
            <a:ext cx="370132" cy="370132"/>
          </a:xfrm>
          <a:prstGeom prst="rect">
            <a:avLst/>
          </a:prstGeom>
          <a:noFill/>
          <a:ln>
            <a:noFill/>
          </a:ln>
        </p:spPr>
      </p:pic>
      <p:pic>
        <p:nvPicPr>
          <p:cNvPr id="218" name="Google Shape;218;p15" descr="A black and white circle with letters in it&#10;&#10;Description automatically generated"/>
          <p:cNvPicPr preferRelativeResize="0"/>
          <p:nvPr/>
        </p:nvPicPr>
        <p:blipFill rotWithShape="1">
          <a:blip r:embed="rId4">
            <a:alphaModFix/>
          </a:blip>
          <a:srcRect/>
          <a:stretch/>
        </p:blipFill>
        <p:spPr>
          <a:xfrm>
            <a:off x="1172044" y="6023422"/>
            <a:ext cx="370132" cy="370132"/>
          </a:xfrm>
          <a:prstGeom prst="rect">
            <a:avLst/>
          </a:prstGeom>
          <a:noFill/>
          <a:ln>
            <a:noFill/>
          </a:ln>
        </p:spPr>
      </p:pic>
      <p:pic>
        <p:nvPicPr>
          <p:cNvPr id="219" name="Google Shape;219;p15" descr="A blue x in a white circle&#10;&#10;Description automatically generated"/>
          <p:cNvPicPr preferRelativeResize="0"/>
          <p:nvPr/>
        </p:nvPicPr>
        <p:blipFill rotWithShape="1">
          <a:blip r:embed="rId5">
            <a:alphaModFix/>
          </a:blip>
          <a:srcRect/>
          <a:stretch/>
        </p:blipFill>
        <p:spPr>
          <a:xfrm>
            <a:off x="1724742" y="5991392"/>
            <a:ext cx="433362" cy="416694"/>
          </a:xfrm>
          <a:prstGeom prst="rect">
            <a:avLst/>
          </a:prstGeom>
          <a:noFill/>
          <a:ln>
            <a:noFill/>
          </a:ln>
        </p:spPr>
      </p:pic>
      <p:pic>
        <p:nvPicPr>
          <p:cNvPr id="220" name="Google Shape;220;p15" descr="A logo of a camera&#10;&#10;Description automatically generated"/>
          <p:cNvPicPr preferRelativeResize="0"/>
          <p:nvPr/>
        </p:nvPicPr>
        <p:blipFill rotWithShape="1">
          <a:blip r:embed="rId6">
            <a:alphaModFix/>
          </a:blip>
          <a:srcRect/>
          <a:stretch/>
        </p:blipFill>
        <p:spPr>
          <a:xfrm>
            <a:off x="2305574" y="5995316"/>
            <a:ext cx="433362" cy="416694"/>
          </a:xfrm>
          <a:prstGeom prst="rect">
            <a:avLst/>
          </a:prstGeom>
          <a:noFill/>
          <a:ln>
            <a:noFill/>
          </a:ln>
        </p:spPr>
      </p:pic>
      <p:sp>
        <p:nvSpPr>
          <p:cNvPr id="221" name="Google Shape;221;p15"/>
          <p:cNvSpPr txBox="1">
            <a:spLocks noGrp="1"/>
          </p:cNvSpPr>
          <p:nvPr>
            <p:ph type="title"/>
          </p:nvPr>
        </p:nvSpPr>
        <p:spPr>
          <a:xfrm>
            <a:off x="380563" y="3534859"/>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222"/>
        <p:cNvGrpSpPr/>
        <p:nvPr/>
      </p:nvGrpSpPr>
      <p:grpSpPr>
        <a:xfrm>
          <a:off x="0" y="0"/>
          <a:ext cx="0" cy="0"/>
          <a:chOff x="0" y="0"/>
          <a:chExt cx="0" cy="0"/>
        </a:xfrm>
      </p:grpSpPr>
      <p:pic>
        <p:nvPicPr>
          <p:cNvPr id="223" name="Google Shape;223;p16"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224" name="Google Shape;224;p16"/>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225" name="Google Shape;225;p16"/>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sp>
        <p:nvSpPr>
          <p:cNvPr id="226" name="Google Shape;226;p16"/>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6"/>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6"/>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229"/>
        <p:cNvGrpSpPr/>
        <p:nvPr/>
      </p:nvGrpSpPr>
      <p:grpSpPr>
        <a:xfrm>
          <a:off x="0" y="0"/>
          <a:ext cx="0" cy="0"/>
          <a:chOff x="0" y="0"/>
          <a:chExt cx="0" cy="0"/>
        </a:xfrm>
      </p:grpSpPr>
      <p:sp>
        <p:nvSpPr>
          <p:cNvPr id="230" name="Google Shape;230;p17"/>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pic>
        <p:nvPicPr>
          <p:cNvPr id="231" name="Google Shape;231;p17"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232" name="Google Shape;232;p17"/>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a:solidFill>
                  <a:schemeClr val="dk1"/>
                </a:solidFill>
                <a:latin typeface="Montserrat"/>
                <a:ea typeface="Montserrat"/>
                <a:cs typeface="Montserrat"/>
                <a:sym typeface="Montserrat"/>
              </a:rPr>
              <a:t>B2B FRAMEWORKS</a:t>
            </a:r>
            <a:endParaRPr sz="2000" b="0" i="0">
              <a:solidFill>
                <a:schemeClr val="dk1"/>
              </a:solidFill>
              <a:latin typeface="Montserrat"/>
              <a:ea typeface="Montserrat"/>
              <a:cs typeface="Montserrat"/>
              <a:sym typeface="Montserrat"/>
            </a:endParaRPr>
          </a:p>
        </p:txBody>
      </p:sp>
      <p:sp>
        <p:nvSpPr>
          <p:cNvPr id="233" name="Google Shape;233;p17"/>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7"/>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5" name="Google Shape;235;p17"/>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236" name="Google Shape;236;p17"/>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276"/>
        <p:cNvGrpSpPr/>
        <p:nvPr/>
      </p:nvGrpSpPr>
      <p:grpSpPr>
        <a:xfrm>
          <a:off x="0" y="0"/>
          <a:ext cx="0" cy="0"/>
          <a:chOff x="0" y="0"/>
          <a:chExt cx="0" cy="0"/>
        </a:xfrm>
      </p:grpSpPr>
      <p:pic>
        <p:nvPicPr>
          <p:cNvPr id="277" name="Google Shape;277;p1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78" name="Google Shape;278;p1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1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a:ea typeface="Montserrat"/>
                <a:cs typeface="Montserrat"/>
                <a:sym typeface="Montserrat"/>
              </a:defRPr>
            </a:lvl1pPr>
            <a:lvl2pPr marL="0" lvl="1" indent="0" algn="l">
              <a:spcBef>
                <a:spcPts val="0"/>
              </a:spcBef>
              <a:buNone/>
              <a:defRPr sz="1000" b="0" i="0">
                <a:solidFill>
                  <a:schemeClr val="dk2"/>
                </a:solidFill>
                <a:latin typeface="Montserrat"/>
                <a:ea typeface="Montserrat"/>
                <a:cs typeface="Montserrat"/>
                <a:sym typeface="Montserrat"/>
              </a:defRPr>
            </a:lvl2pPr>
            <a:lvl3pPr marL="0" lvl="2" indent="0" algn="l">
              <a:spcBef>
                <a:spcPts val="0"/>
              </a:spcBef>
              <a:buNone/>
              <a:defRPr sz="1000" b="0" i="0">
                <a:solidFill>
                  <a:schemeClr val="dk2"/>
                </a:solidFill>
                <a:latin typeface="Montserrat"/>
                <a:ea typeface="Montserrat"/>
                <a:cs typeface="Montserrat"/>
                <a:sym typeface="Montserrat"/>
              </a:defRPr>
            </a:lvl3pPr>
            <a:lvl4pPr marL="0" lvl="3" indent="0" algn="l">
              <a:spcBef>
                <a:spcPts val="0"/>
              </a:spcBef>
              <a:buNone/>
              <a:defRPr sz="1000" b="0" i="0">
                <a:solidFill>
                  <a:schemeClr val="dk2"/>
                </a:solidFill>
                <a:latin typeface="Montserrat"/>
                <a:ea typeface="Montserrat"/>
                <a:cs typeface="Montserrat"/>
                <a:sym typeface="Montserrat"/>
              </a:defRPr>
            </a:lvl4pPr>
            <a:lvl5pPr marL="0" lvl="4" indent="0" algn="l">
              <a:spcBef>
                <a:spcPts val="0"/>
              </a:spcBef>
              <a:buNone/>
              <a:defRPr sz="1000" b="0" i="0">
                <a:solidFill>
                  <a:schemeClr val="dk2"/>
                </a:solidFill>
                <a:latin typeface="Montserrat"/>
                <a:ea typeface="Montserrat"/>
                <a:cs typeface="Montserrat"/>
                <a:sym typeface="Montserrat"/>
              </a:defRPr>
            </a:lvl5pPr>
            <a:lvl6pPr marL="0" lvl="5" indent="0" algn="l">
              <a:spcBef>
                <a:spcPts val="0"/>
              </a:spcBef>
              <a:buNone/>
              <a:defRPr sz="1000" b="0" i="0">
                <a:solidFill>
                  <a:schemeClr val="dk2"/>
                </a:solidFill>
                <a:latin typeface="Montserrat"/>
                <a:ea typeface="Montserrat"/>
                <a:cs typeface="Montserrat"/>
                <a:sym typeface="Montserrat"/>
              </a:defRPr>
            </a:lvl6pPr>
            <a:lvl7pPr marL="0" lvl="6" indent="0" algn="l">
              <a:spcBef>
                <a:spcPts val="0"/>
              </a:spcBef>
              <a:buNone/>
              <a:defRPr sz="1000" b="0" i="0">
                <a:solidFill>
                  <a:schemeClr val="dk2"/>
                </a:solidFill>
                <a:latin typeface="Montserrat"/>
                <a:ea typeface="Montserrat"/>
                <a:cs typeface="Montserrat"/>
                <a:sym typeface="Montserrat"/>
              </a:defRPr>
            </a:lvl7pPr>
            <a:lvl8pPr marL="0" lvl="7" indent="0" algn="l">
              <a:spcBef>
                <a:spcPts val="0"/>
              </a:spcBef>
              <a:buNone/>
              <a:defRPr sz="1000" b="0" i="0">
                <a:solidFill>
                  <a:schemeClr val="dk2"/>
                </a:solidFill>
                <a:latin typeface="Montserrat"/>
                <a:ea typeface="Montserrat"/>
                <a:cs typeface="Montserrat"/>
                <a:sym typeface="Montserrat"/>
              </a:defRPr>
            </a:lvl8pPr>
            <a:lvl9pPr marL="0" lvl="8" indent="0" algn="l">
              <a:spcBef>
                <a:spcPts val="0"/>
              </a:spcBef>
              <a:buNone/>
              <a:defRPr sz="1000" b="0" i="0">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81" name="Google Shape;281;p19"/>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9"/>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9"/>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84" name="Google Shape;284;p19"/>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85" name="Google Shape;285;p19"/>
          <p:cNvGrpSpPr/>
          <p:nvPr/>
        </p:nvGrpSpPr>
        <p:grpSpPr>
          <a:xfrm>
            <a:off x="11436251" y="129884"/>
            <a:ext cx="661669" cy="1214119"/>
            <a:chOff x="11436251" y="129884"/>
            <a:chExt cx="661669" cy="1214119"/>
          </a:xfrm>
        </p:grpSpPr>
        <p:sp>
          <p:nvSpPr>
            <p:cNvPr id="286" name="Google Shape;286;p1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1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1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1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1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1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1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1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1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1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1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1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1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1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14" name="Google Shape;314;p19"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8"/>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b2bframeworks" TargetMode="External"/><Relationship Id="rId7" Type="http://schemas.openxmlformats.org/officeDocument/2006/relationships/hyperlink" Target="https://www.b2bframeworks.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instagram.com/b2bframeworks/" TargetMode="External"/><Relationship Id="rId5" Type="http://schemas.openxmlformats.org/officeDocument/2006/relationships/hyperlink" Target="https://twitter.com/b2bframeworks" TargetMode="External"/><Relationship Id="rId4" Type="http://schemas.openxmlformats.org/officeDocument/2006/relationships/hyperlink" Target="https://www.linkedin.com/in/b2bframewor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1"/>
          <p:cNvSpPr txBox="1">
            <a:spLocks noGrp="1"/>
          </p:cNvSpPr>
          <p:nvPr>
            <p:ph type="title"/>
          </p:nvPr>
        </p:nvSpPr>
        <p:spPr>
          <a:xfrm>
            <a:off x="508779" y="847982"/>
            <a:ext cx="9310630" cy="1325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400"/>
              <a:buFont typeface="Montserrat SemiBold"/>
              <a:buNone/>
            </a:pPr>
            <a:r>
              <a:rPr lang="en-GB" sz="4000" b="0" i="0" u="none" strike="noStrike" cap="none" dirty="0">
                <a:solidFill>
                  <a:schemeClr val="dk2"/>
                </a:solidFill>
                <a:latin typeface="Montserrat SemiBold"/>
                <a:ea typeface="Montserrat SemiBold"/>
                <a:cs typeface="Montserrat SemiBold"/>
                <a:sym typeface="Montserrat SemiBold"/>
              </a:rPr>
              <a:t>Nadler &amp; Tushman Congruence</a:t>
            </a:r>
            <a:endParaRPr sz="1000" dirty="0"/>
          </a:p>
        </p:txBody>
      </p:sp>
      <p:pic>
        <p:nvPicPr>
          <p:cNvPr id="3" name="Picture 2">
            <a:extLst>
              <a:ext uri="{FF2B5EF4-FFF2-40B4-BE49-F238E27FC236}">
                <a16:creationId xmlns:a16="http://schemas.microsoft.com/office/drawing/2014/main" id="{9E18B7A1-54FE-DE1E-3F1D-37BED9E034DC}"/>
              </a:ext>
            </a:extLst>
          </p:cNvPr>
          <p:cNvPicPr>
            <a:picLocks noChangeAspect="1"/>
          </p:cNvPicPr>
          <p:nvPr/>
        </p:nvPicPr>
        <p:blipFill>
          <a:blip r:embed="rId3"/>
          <a:stretch>
            <a:fillRect/>
          </a:stretch>
        </p:blipFill>
        <p:spPr>
          <a:xfrm>
            <a:off x="6265718" y="2576970"/>
            <a:ext cx="2306782" cy="1230461"/>
          </a:xfrm>
          <a:prstGeom prst="rect">
            <a:avLst/>
          </a:prstGeom>
        </p:spPr>
      </p:pic>
      <p:pic>
        <p:nvPicPr>
          <p:cNvPr id="5" name="Picture 4">
            <a:extLst>
              <a:ext uri="{FF2B5EF4-FFF2-40B4-BE49-F238E27FC236}">
                <a16:creationId xmlns:a16="http://schemas.microsoft.com/office/drawing/2014/main" id="{CEDD6CC8-63C0-5987-86FC-CD77EDBA1206}"/>
              </a:ext>
            </a:extLst>
          </p:cNvPr>
          <p:cNvPicPr>
            <a:picLocks noChangeAspect="1"/>
          </p:cNvPicPr>
          <p:nvPr/>
        </p:nvPicPr>
        <p:blipFill>
          <a:blip r:embed="rId3"/>
          <a:stretch>
            <a:fillRect/>
          </a:stretch>
        </p:blipFill>
        <p:spPr>
          <a:xfrm>
            <a:off x="3561773" y="3587361"/>
            <a:ext cx="1675245" cy="8935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5" name="Google Shape;615;p2"/>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Copyright © B2B Frameworks Ltd 2018</a:t>
            </a:r>
            <a:endParaRPr/>
          </a:p>
        </p:txBody>
      </p:sp>
      <p:sp>
        <p:nvSpPr>
          <p:cNvPr id="616" name="Google Shape;616;p2"/>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2</a:t>
            </a:fld>
            <a:endParaRPr dirty="0">
              <a:latin typeface="Montserrat Light"/>
              <a:ea typeface="Montserrat Light"/>
              <a:cs typeface="Montserrat Light"/>
              <a:sym typeface="Montserrat Light"/>
            </a:endParaRPr>
          </a:p>
        </p:txBody>
      </p:sp>
      <p:sp>
        <p:nvSpPr>
          <p:cNvPr id="612" name="Google Shape;612;p2"/>
          <p:cNvSpPr txBox="1">
            <a:spLocks noGrp="1"/>
          </p:cNvSpPr>
          <p:nvPr>
            <p:ph type="title"/>
          </p:nvPr>
        </p:nvSpPr>
        <p:spPr>
          <a:xfrm>
            <a:off x="333515" y="472411"/>
            <a:ext cx="8935176" cy="54677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Montserrat SemiBold"/>
              <a:buNone/>
            </a:pPr>
            <a:r>
              <a:rPr lang="en-GB" sz="3100" dirty="0"/>
              <a:t>A bu</a:t>
            </a:r>
            <a:r>
              <a:rPr lang="en-GB" sz="3000" dirty="0"/>
              <a:t>siness model to improve performance</a:t>
            </a:r>
            <a:r>
              <a:rPr lang="en-GB" sz="3000" dirty="0">
                <a:solidFill>
                  <a:schemeClr val="accent3"/>
                </a:solidFill>
              </a:rPr>
              <a:t>.</a:t>
            </a:r>
            <a:endParaRPr sz="3000" dirty="0">
              <a:solidFill>
                <a:schemeClr val="accent3"/>
              </a:solidFill>
              <a:latin typeface="Montserrat SemiBold"/>
              <a:ea typeface="Montserrat SemiBold"/>
              <a:cs typeface="Montserrat SemiBold"/>
              <a:sym typeface="Montserrat SemiBold"/>
            </a:endParaRPr>
          </a:p>
        </p:txBody>
      </p:sp>
      <p:sp>
        <p:nvSpPr>
          <p:cNvPr id="613" name="Google Shape;613;p2"/>
          <p:cNvSpPr/>
          <p:nvPr/>
        </p:nvSpPr>
        <p:spPr>
          <a:xfrm>
            <a:off x="364274" y="1471525"/>
            <a:ext cx="10728600" cy="66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567" i="0" u="none" strike="noStrike" cap="none">
                <a:solidFill>
                  <a:schemeClr val="dk2"/>
                </a:solidFill>
                <a:latin typeface="Montserrat SemiBold"/>
                <a:ea typeface="Montserrat SemiBold"/>
                <a:cs typeface="Montserrat SemiBold"/>
                <a:sym typeface="Montserrat SemiBold"/>
              </a:rPr>
              <a:t>Use this model to focus on measures and targets that are necessary to achieve a strategy or much improved performance</a:t>
            </a:r>
            <a:endParaRPr sz="1100">
              <a:solidFill>
                <a:schemeClr val="dk2"/>
              </a:solidFill>
              <a:latin typeface="Montserrat SemiBold"/>
              <a:ea typeface="Montserrat SemiBold"/>
              <a:cs typeface="Montserrat SemiBold"/>
              <a:sym typeface="Montserrat SemiBold"/>
            </a:endParaRPr>
          </a:p>
        </p:txBody>
      </p:sp>
      <p:sp>
        <p:nvSpPr>
          <p:cNvPr id="614" name="Google Shape;614;p2"/>
          <p:cNvSpPr txBox="1"/>
          <p:nvPr/>
        </p:nvSpPr>
        <p:spPr>
          <a:xfrm>
            <a:off x="591786" y="2025102"/>
            <a:ext cx="10428148" cy="7283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40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333">
              <a:solidFill>
                <a:schemeClr val="dk1"/>
              </a:solidFill>
              <a:latin typeface="Montserrat Light"/>
              <a:ea typeface="Montserrat Light"/>
              <a:cs typeface="Montserrat Light"/>
              <a:sym typeface="Montserrat Light"/>
            </a:endParaRPr>
          </a:p>
        </p:txBody>
      </p:sp>
      <p:sp>
        <p:nvSpPr>
          <p:cNvPr id="2" name="TextBox 1">
            <a:extLst>
              <a:ext uri="{FF2B5EF4-FFF2-40B4-BE49-F238E27FC236}">
                <a16:creationId xmlns:a16="http://schemas.microsoft.com/office/drawing/2014/main" id="{F183AEDB-A7C0-47EF-7BCD-EFF9F426F429}"/>
              </a:ext>
            </a:extLst>
          </p:cNvPr>
          <p:cNvSpPr txBox="1"/>
          <p:nvPr/>
        </p:nvSpPr>
        <p:spPr>
          <a:xfrm>
            <a:off x="446809" y="1291103"/>
            <a:ext cx="10879282" cy="338554"/>
          </a:xfrm>
          <a:prstGeom prst="rect">
            <a:avLst/>
          </a:prstGeom>
          <a:noFill/>
        </p:spPr>
        <p:txBody>
          <a:bodyPr wrap="square" rtlCol="0">
            <a:spAutoFit/>
          </a:bodyPr>
          <a:lstStyle/>
          <a:p>
            <a:r>
              <a:rPr lang="en-GB" sz="1600" dirty="0">
                <a:solidFill>
                  <a:schemeClr val="bg1"/>
                </a:solidFill>
                <a:latin typeface="Montserrat Bold" panose="00000800000000000000" pitchFamily="2" charset="0"/>
              </a:rPr>
              <a:t>Use this framework to understand how components of a business work efficiently together</a:t>
            </a:r>
          </a:p>
        </p:txBody>
      </p:sp>
      <p:graphicFrame>
        <p:nvGraphicFramePr>
          <p:cNvPr id="19" name="Diagram 18">
            <a:extLst>
              <a:ext uri="{FF2B5EF4-FFF2-40B4-BE49-F238E27FC236}">
                <a16:creationId xmlns:a16="http://schemas.microsoft.com/office/drawing/2014/main" id="{9DC0EC36-D91D-C773-3364-BF109BFF8883}"/>
              </a:ext>
            </a:extLst>
          </p:cNvPr>
          <p:cNvGraphicFramePr/>
          <p:nvPr>
            <p:extLst>
              <p:ext uri="{D42A27DB-BD31-4B8C-83A1-F6EECF244321}">
                <p14:modId xmlns:p14="http://schemas.microsoft.com/office/powerpoint/2010/main" val="1693513438"/>
              </p:ext>
            </p:extLst>
          </p:nvPr>
        </p:nvGraphicFramePr>
        <p:xfrm>
          <a:off x="5409874" y="2205093"/>
          <a:ext cx="5044209" cy="33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Rectangle 19">
            <a:extLst>
              <a:ext uri="{FF2B5EF4-FFF2-40B4-BE49-F238E27FC236}">
                <a16:creationId xmlns:a16="http://schemas.microsoft.com/office/drawing/2014/main" id="{89C458EE-E7B5-99D8-8ED4-EA73A9CE10C9}"/>
              </a:ext>
            </a:extLst>
          </p:cNvPr>
          <p:cNvSpPr/>
          <p:nvPr/>
        </p:nvSpPr>
        <p:spPr>
          <a:xfrm>
            <a:off x="3399809" y="3140277"/>
            <a:ext cx="1579418" cy="685800"/>
          </a:xfrm>
          <a:prstGeom prst="rect">
            <a:avLst/>
          </a:prstGeom>
          <a:solidFill>
            <a:srgbClr val="FFC000"/>
          </a:solidFill>
          <a:ln w="9525" cap="flat" cmpd="sng" algn="ctr">
            <a:solidFill>
              <a:srgbClr val="0E2841">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E2841">
                    <a:lumMod val="90000"/>
                    <a:lumOff val="10000"/>
                  </a:srgbClr>
                </a:solidFill>
                <a:effectLst/>
                <a:uLnTx/>
                <a:uFillTx/>
                <a:latin typeface="Montserrat" panose="00000500000000000000" pitchFamily="2" charset="0"/>
                <a:ea typeface="+mn-ea"/>
                <a:cs typeface="+mn-cs"/>
              </a:rPr>
              <a:t>Environment</a:t>
            </a:r>
          </a:p>
        </p:txBody>
      </p:sp>
      <p:sp>
        <p:nvSpPr>
          <p:cNvPr id="21" name="Rectangle 20">
            <a:extLst>
              <a:ext uri="{FF2B5EF4-FFF2-40B4-BE49-F238E27FC236}">
                <a16:creationId xmlns:a16="http://schemas.microsoft.com/office/drawing/2014/main" id="{86398152-AF04-00BE-95CA-54F1598E62C1}"/>
              </a:ext>
            </a:extLst>
          </p:cNvPr>
          <p:cNvSpPr/>
          <p:nvPr/>
        </p:nvSpPr>
        <p:spPr>
          <a:xfrm>
            <a:off x="3399809" y="3826077"/>
            <a:ext cx="1579418" cy="685800"/>
          </a:xfrm>
          <a:prstGeom prst="rect">
            <a:avLst/>
          </a:prstGeom>
          <a:solidFill>
            <a:srgbClr val="FFC000"/>
          </a:solidFill>
          <a:ln w="9525" cap="flat" cmpd="sng" algn="ctr">
            <a:solidFill>
              <a:srgbClr val="0E2841">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E2841">
                    <a:lumMod val="90000"/>
                    <a:lumOff val="10000"/>
                  </a:srgbClr>
                </a:solidFill>
                <a:effectLst/>
                <a:uLnTx/>
                <a:uFillTx/>
                <a:latin typeface="Montserrat" panose="00000500000000000000" pitchFamily="2" charset="0"/>
                <a:ea typeface="+mn-ea"/>
                <a:cs typeface="+mn-cs"/>
              </a:rPr>
              <a:t>Resources</a:t>
            </a:r>
          </a:p>
        </p:txBody>
      </p:sp>
      <p:sp>
        <p:nvSpPr>
          <p:cNvPr id="22" name="Rectangle 21">
            <a:extLst>
              <a:ext uri="{FF2B5EF4-FFF2-40B4-BE49-F238E27FC236}">
                <a16:creationId xmlns:a16="http://schemas.microsoft.com/office/drawing/2014/main" id="{FDA46EDA-C625-AB45-0E26-A2D90175E720}"/>
              </a:ext>
            </a:extLst>
          </p:cNvPr>
          <p:cNvSpPr/>
          <p:nvPr/>
        </p:nvSpPr>
        <p:spPr>
          <a:xfrm>
            <a:off x="10433301" y="3140277"/>
            <a:ext cx="1579418" cy="685800"/>
          </a:xfrm>
          <a:prstGeom prst="rect">
            <a:avLst/>
          </a:prstGeom>
          <a:solidFill>
            <a:srgbClr val="FFC000"/>
          </a:solidFill>
          <a:ln w="9525" cap="flat" cmpd="sng" algn="ctr">
            <a:solidFill>
              <a:srgbClr val="0E2841">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E2841">
                    <a:lumMod val="90000"/>
                    <a:lumOff val="10000"/>
                  </a:srgbClr>
                </a:solidFill>
                <a:effectLst/>
                <a:uLnTx/>
                <a:uFillTx/>
                <a:latin typeface="Montserrat" panose="00000500000000000000" pitchFamily="2" charset="0"/>
                <a:ea typeface="+mn-ea"/>
                <a:cs typeface="+mn-cs"/>
              </a:rPr>
              <a:t>Information</a:t>
            </a:r>
          </a:p>
        </p:txBody>
      </p:sp>
      <p:sp>
        <p:nvSpPr>
          <p:cNvPr id="23" name="Rectangle 22">
            <a:extLst>
              <a:ext uri="{FF2B5EF4-FFF2-40B4-BE49-F238E27FC236}">
                <a16:creationId xmlns:a16="http://schemas.microsoft.com/office/drawing/2014/main" id="{BD956E02-9309-D049-98D0-49BB61C5BF67}"/>
              </a:ext>
            </a:extLst>
          </p:cNvPr>
          <p:cNvSpPr/>
          <p:nvPr/>
        </p:nvSpPr>
        <p:spPr>
          <a:xfrm>
            <a:off x="10433301" y="3826077"/>
            <a:ext cx="1579418" cy="685800"/>
          </a:xfrm>
          <a:prstGeom prst="rect">
            <a:avLst/>
          </a:prstGeom>
          <a:solidFill>
            <a:srgbClr val="FFC000"/>
          </a:solidFill>
          <a:ln w="9525" cap="flat" cmpd="sng" algn="ctr">
            <a:solidFill>
              <a:srgbClr val="0E2841">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E2841">
                    <a:lumMod val="90000"/>
                    <a:lumOff val="10000"/>
                  </a:srgbClr>
                </a:solidFill>
                <a:effectLst/>
                <a:uLnTx/>
                <a:uFillTx/>
                <a:latin typeface="Montserrat" panose="00000500000000000000" pitchFamily="2" charset="0"/>
                <a:ea typeface="+mn-ea"/>
                <a:cs typeface="+mn-cs"/>
              </a:rPr>
              <a:t>On processes</a:t>
            </a:r>
          </a:p>
        </p:txBody>
      </p:sp>
      <p:cxnSp>
        <p:nvCxnSpPr>
          <p:cNvPr id="24" name="Straight Arrow Connector 23">
            <a:extLst>
              <a:ext uri="{FF2B5EF4-FFF2-40B4-BE49-F238E27FC236}">
                <a16:creationId xmlns:a16="http://schemas.microsoft.com/office/drawing/2014/main" id="{3D2C43B9-0292-9166-06E7-FC3F2A6F8428}"/>
              </a:ext>
            </a:extLst>
          </p:cNvPr>
          <p:cNvCxnSpPr>
            <a:cxnSpLocks/>
          </p:cNvCxnSpPr>
          <p:nvPr/>
        </p:nvCxnSpPr>
        <p:spPr>
          <a:xfrm>
            <a:off x="7319492" y="3919595"/>
            <a:ext cx="1267691" cy="0"/>
          </a:xfrm>
          <a:prstGeom prst="straightConnector1">
            <a:avLst/>
          </a:prstGeom>
          <a:noFill/>
          <a:ln w="19050" cap="flat" cmpd="sng" algn="ctr">
            <a:solidFill>
              <a:srgbClr val="156082"/>
            </a:solidFill>
            <a:prstDash val="solid"/>
            <a:miter lim="800000"/>
            <a:headEnd type="triangle"/>
            <a:tailEnd type="triangle"/>
          </a:ln>
          <a:effectLst/>
        </p:spPr>
      </p:cxnSp>
      <p:cxnSp>
        <p:nvCxnSpPr>
          <p:cNvPr id="25" name="Straight Arrow Connector 24">
            <a:extLst>
              <a:ext uri="{FF2B5EF4-FFF2-40B4-BE49-F238E27FC236}">
                <a16:creationId xmlns:a16="http://schemas.microsoft.com/office/drawing/2014/main" id="{A632C274-2BC7-E27C-27BE-B34A5F2C8807}"/>
              </a:ext>
            </a:extLst>
          </p:cNvPr>
          <p:cNvCxnSpPr>
            <a:cxnSpLocks/>
          </p:cNvCxnSpPr>
          <p:nvPr/>
        </p:nvCxnSpPr>
        <p:spPr>
          <a:xfrm flipV="1">
            <a:off x="7960264" y="3472786"/>
            <a:ext cx="0" cy="959810"/>
          </a:xfrm>
          <a:prstGeom prst="straightConnector1">
            <a:avLst/>
          </a:prstGeom>
          <a:noFill/>
          <a:ln w="19050" cap="flat" cmpd="sng" algn="ctr">
            <a:solidFill>
              <a:srgbClr val="156082"/>
            </a:solidFill>
            <a:prstDash val="solid"/>
            <a:miter lim="800000"/>
            <a:headEnd type="triangle"/>
            <a:tailEnd type="triangle"/>
          </a:ln>
          <a:effectLst/>
        </p:spPr>
      </p:cxnSp>
      <p:sp>
        <p:nvSpPr>
          <p:cNvPr id="26" name="TextBox 25">
            <a:extLst>
              <a:ext uri="{FF2B5EF4-FFF2-40B4-BE49-F238E27FC236}">
                <a16:creationId xmlns:a16="http://schemas.microsoft.com/office/drawing/2014/main" id="{2FA2D326-8A50-83C4-291F-E48AF6E8A62C}"/>
              </a:ext>
            </a:extLst>
          </p:cNvPr>
          <p:cNvSpPr txBox="1"/>
          <p:nvPr/>
        </p:nvSpPr>
        <p:spPr>
          <a:xfrm>
            <a:off x="3720774" y="2679230"/>
            <a:ext cx="1745672" cy="338554"/>
          </a:xfrm>
          <a:prstGeom prst="rect">
            <a:avLst/>
          </a:prstGeom>
          <a:noFill/>
        </p:spPr>
        <p:txBody>
          <a:bodyPr wrap="square" rtlCol="0">
            <a:spAutoFit/>
          </a:bodyPr>
          <a:lstStyle/>
          <a:p>
            <a:pPr>
              <a:buClrTx/>
              <a:buFontTx/>
              <a:buNone/>
            </a:pPr>
            <a:r>
              <a:rPr lang="en-GB" sz="1600" b="1" kern="1200" dirty="0">
                <a:solidFill>
                  <a:srgbClr val="0E2841">
                    <a:lumMod val="90000"/>
                    <a:lumOff val="10000"/>
                  </a:srgbClr>
                </a:solidFill>
                <a:latin typeface="Montserrat" panose="00000500000000000000" pitchFamily="2" charset="0"/>
                <a:ea typeface="+mn-ea"/>
                <a:cs typeface="+mn-cs"/>
              </a:rPr>
              <a:t>Inputs</a:t>
            </a:r>
          </a:p>
        </p:txBody>
      </p:sp>
      <p:sp>
        <p:nvSpPr>
          <p:cNvPr id="27" name="TextBox 26">
            <a:extLst>
              <a:ext uri="{FF2B5EF4-FFF2-40B4-BE49-F238E27FC236}">
                <a16:creationId xmlns:a16="http://schemas.microsoft.com/office/drawing/2014/main" id="{A110B2B3-CDB9-59AE-C0D9-AB2B3F4D564C}"/>
              </a:ext>
            </a:extLst>
          </p:cNvPr>
          <p:cNvSpPr txBox="1"/>
          <p:nvPr/>
        </p:nvSpPr>
        <p:spPr>
          <a:xfrm>
            <a:off x="10722360" y="2770945"/>
            <a:ext cx="1069524" cy="338554"/>
          </a:xfrm>
          <a:prstGeom prst="rect">
            <a:avLst/>
          </a:prstGeom>
          <a:noFill/>
        </p:spPr>
        <p:txBody>
          <a:bodyPr wrap="none" rtlCol="0">
            <a:spAutoFit/>
          </a:bodyPr>
          <a:lstStyle/>
          <a:p>
            <a:pPr>
              <a:buClrTx/>
              <a:buFontTx/>
              <a:buNone/>
            </a:pPr>
            <a:r>
              <a:rPr lang="en-GB" sz="1600" b="1" kern="1200" dirty="0">
                <a:solidFill>
                  <a:srgbClr val="0E2841">
                    <a:lumMod val="90000"/>
                    <a:lumOff val="10000"/>
                  </a:srgbClr>
                </a:solidFill>
                <a:latin typeface="Montserrat" panose="00000500000000000000" pitchFamily="2" charset="0"/>
                <a:ea typeface="+mn-ea"/>
                <a:cs typeface="+mn-cs"/>
              </a:rPr>
              <a:t>Outputs</a:t>
            </a:r>
          </a:p>
        </p:txBody>
      </p:sp>
      <p:sp>
        <p:nvSpPr>
          <p:cNvPr id="28" name="TextBox 27">
            <a:extLst>
              <a:ext uri="{FF2B5EF4-FFF2-40B4-BE49-F238E27FC236}">
                <a16:creationId xmlns:a16="http://schemas.microsoft.com/office/drawing/2014/main" id="{8DACEE50-916A-D2B7-DF38-F2BB0F11043A}"/>
              </a:ext>
            </a:extLst>
          </p:cNvPr>
          <p:cNvSpPr txBox="1"/>
          <p:nvPr/>
        </p:nvSpPr>
        <p:spPr>
          <a:xfrm>
            <a:off x="7116869" y="1751895"/>
            <a:ext cx="2940627" cy="338554"/>
          </a:xfrm>
          <a:prstGeom prst="rect">
            <a:avLst/>
          </a:prstGeom>
          <a:noFill/>
        </p:spPr>
        <p:txBody>
          <a:bodyPr wrap="square" rtlCol="0">
            <a:spAutoFit/>
          </a:bodyPr>
          <a:lstStyle/>
          <a:p>
            <a:pPr>
              <a:buClrTx/>
              <a:buFontTx/>
              <a:buNone/>
            </a:pPr>
            <a:r>
              <a:rPr lang="en-GB" sz="1600" b="1" kern="1200" dirty="0">
                <a:solidFill>
                  <a:srgbClr val="0E2841">
                    <a:lumMod val="90000"/>
                    <a:lumOff val="10000"/>
                  </a:srgbClr>
                </a:solidFill>
                <a:latin typeface="Montserrat" panose="00000500000000000000" pitchFamily="2" charset="0"/>
                <a:ea typeface="+mn-ea"/>
                <a:cs typeface="+mn-cs"/>
              </a:rPr>
              <a:t>Throughputs</a:t>
            </a:r>
          </a:p>
        </p:txBody>
      </p:sp>
      <p:sp>
        <p:nvSpPr>
          <p:cNvPr id="29" name="TextBox 28">
            <a:extLst>
              <a:ext uri="{FF2B5EF4-FFF2-40B4-BE49-F238E27FC236}">
                <a16:creationId xmlns:a16="http://schemas.microsoft.com/office/drawing/2014/main" id="{A19AF0DD-F86E-652D-75AF-CACBB3919E41}"/>
              </a:ext>
            </a:extLst>
          </p:cNvPr>
          <p:cNvSpPr txBox="1"/>
          <p:nvPr/>
        </p:nvSpPr>
        <p:spPr>
          <a:xfrm>
            <a:off x="7442451" y="6047035"/>
            <a:ext cx="2038350" cy="338554"/>
          </a:xfrm>
          <a:prstGeom prst="rect">
            <a:avLst/>
          </a:prstGeom>
          <a:noFill/>
        </p:spPr>
        <p:txBody>
          <a:bodyPr wrap="square" rtlCol="0">
            <a:spAutoFit/>
          </a:bodyPr>
          <a:lstStyle/>
          <a:p>
            <a:pPr>
              <a:buClrTx/>
              <a:buFontTx/>
              <a:buNone/>
            </a:pPr>
            <a:r>
              <a:rPr lang="en-GB" sz="1600" b="1" kern="1200" dirty="0">
                <a:solidFill>
                  <a:srgbClr val="0E2841">
                    <a:lumMod val="90000"/>
                    <a:lumOff val="10000"/>
                  </a:srgbClr>
                </a:solidFill>
                <a:latin typeface="Montserrat" panose="00000500000000000000" pitchFamily="2" charset="0"/>
                <a:ea typeface="+mn-ea"/>
                <a:cs typeface="+mn-cs"/>
              </a:rPr>
              <a:t>Feedback</a:t>
            </a:r>
          </a:p>
        </p:txBody>
      </p:sp>
      <p:cxnSp>
        <p:nvCxnSpPr>
          <p:cNvPr id="30" name="Connector: Elbow 29">
            <a:extLst>
              <a:ext uri="{FF2B5EF4-FFF2-40B4-BE49-F238E27FC236}">
                <a16:creationId xmlns:a16="http://schemas.microsoft.com/office/drawing/2014/main" id="{FC0EB5A3-A880-31F1-C0A4-A31A59F2E306}"/>
              </a:ext>
            </a:extLst>
          </p:cNvPr>
          <p:cNvCxnSpPr>
            <a:cxnSpLocks/>
            <a:stCxn id="21" idx="2"/>
          </p:cNvCxnSpPr>
          <p:nvPr/>
        </p:nvCxnSpPr>
        <p:spPr>
          <a:xfrm rot="16200000" flipH="1">
            <a:off x="7801514" y="899881"/>
            <a:ext cx="12700" cy="7223992"/>
          </a:xfrm>
          <a:prstGeom prst="bentConnector4">
            <a:avLst>
              <a:gd name="adj1" fmla="val 10881819"/>
              <a:gd name="adj2" fmla="val 99625"/>
            </a:avLst>
          </a:prstGeom>
          <a:noFill/>
          <a:ln w="19050" cap="flat" cmpd="sng" algn="ctr">
            <a:solidFill>
              <a:srgbClr val="156082"/>
            </a:solidFill>
            <a:prstDash val="solid"/>
            <a:miter lim="800000"/>
            <a:headEnd type="arrow" w="med" len="med"/>
            <a:tailEnd type="none" w="med" len="med"/>
          </a:ln>
          <a:effectLst/>
        </p:spPr>
      </p:cxnSp>
      <p:cxnSp>
        <p:nvCxnSpPr>
          <p:cNvPr id="31" name="Straight Arrow Connector 30">
            <a:extLst>
              <a:ext uri="{FF2B5EF4-FFF2-40B4-BE49-F238E27FC236}">
                <a16:creationId xmlns:a16="http://schemas.microsoft.com/office/drawing/2014/main" id="{917EA45C-D725-2101-DF70-168551F97470}"/>
              </a:ext>
            </a:extLst>
          </p:cNvPr>
          <p:cNvCxnSpPr/>
          <p:nvPr/>
        </p:nvCxnSpPr>
        <p:spPr>
          <a:xfrm>
            <a:off x="5189356" y="3826077"/>
            <a:ext cx="623454" cy="0"/>
          </a:xfrm>
          <a:prstGeom prst="straightConnector1">
            <a:avLst/>
          </a:prstGeom>
          <a:noFill/>
          <a:ln w="19050" cap="flat" cmpd="sng" algn="ctr">
            <a:solidFill>
              <a:srgbClr val="156082"/>
            </a:solidFill>
            <a:prstDash val="solid"/>
            <a:miter lim="800000"/>
            <a:tailEnd type="triangle"/>
          </a:ln>
          <a:effectLst/>
        </p:spPr>
      </p:cxnSp>
      <p:cxnSp>
        <p:nvCxnSpPr>
          <p:cNvPr id="608" name="Straight Arrow Connector 607">
            <a:extLst>
              <a:ext uri="{FF2B5EF4-FFF2-40B4-BE49-F238E27FC236}">
                <a16:creationId xmlns:a16="http://schemas.microsoft.com/office/drawing/2014/main" id="{26F41CB0-1DF6-FB5C-FF55-B7F7005CE383}"/>
              </a:ext>
            </a:extLst>
          </p:cNvPr>
          <p:cNvCxnSpPr>
            <a:cxnSpLocks/>
          </p:cNvCxnSpPr>
          <p:nvPr/>
        </p:nvCxnSpPr>
        <p:spPr>
          <a:xfrm>
            <a:off x="9963190" y="3937683"/>
            <a:ext cx="397375" cy="0"/>
          </a:xfrm>
          <a:prstGeom prst="straightConnector1">
            <a:avLst/>
          </a:prstGeom>
          <a:noFill/>
          <a:ln w="19050" cap="flat" cmpd="sng" algn="ctr">
            <a:solidFill>
              <a:srgbClr val="156082"/>
            </a:solidFill>
            <a:prstDash val="solid"/>
            <a:miter lim="800000"/>
            <a:tailEnd type="triangle"/>
          </a:ln>
          <a:effectLst/>
        </p:spPr>
      </p:cxnSp>
      <p:sp>
        <p:nvSpPr>
          <p:cNvPr id="609" name="TextBox 608">
            <a:extLst>
              <a:ext uri="{FF2B5EF4-FFF2-40B4-BE49-F238E27FC236}">
                <a16:creationId xmlns:a16="http://schemas.microsoft.com/office/drawing/2014/main" id="{1781A938-FADA-3825-85F3-6D6BE1D38533}"/>
              </a:ext>
            </a:extLst>
          </p:cNvPr>
          <p:cNvSpPr txBox="1"/>
          <p:nvPr/>
        </p:nvSpPr>
        <p:spPr>
          <a:xfrm>
            <a:off x="5043545" y="3419048"/>
            <a:ext cx="947695" cy="307777"/>
          </a:xfrm>
          <a:prstGeom prst="rect">
            <a:avLst/>
          </a:prstGeom>
          <a:noFill/>
        </p:spPr>
        <p:txBody>
          <a:bodyPr wrap="none" rtlCol="0">
            <a:spAutoFit/>
          </a:bodyPr>
          <a:lstStyle/>
          <a:p>
            <a:pPr>
              <a:buClrTx/>
              <a:buFontTx/>
              <a:buNone/>
            </a:pPr>
            <a:r>
              <a:rPr lang="en-GB" kern="1200" dirty="0">
                <a:solidFill>
                  <a:prstClr val="black"/>
                </a:solidFill>
                <a:latin typeface="Montserrat" panose="00000500000000000000" pitchFamily="2" charset="0"/>
                <a:ea typeface="+mn-ea"/>
                <a:cs typeface="+mn-cs"/>
              </a:rPr>
              <a:t>Strategy</a:t>
            </a:r>
          </a:p>
        </p:txBody>
      </p:sp>
      <p:sp>
        <p:nvSpPr>
          <p:cNvPr id="610" name="Rectangle 609">
            <a:extLst>
              <a:ext uri="{FF2B5EF4-FFF2-40B4-BE49-F238E27FC236}">
                <a16:creationId xmlns:a16="http://schemas.microsoft.com/office/drawing/2014/main" id="{8D91E76E-F64E-71CC-1645-74C216DE61DF}"/>
              </a:ext>
            </a:extLst>
          </p:cNvPr>
          <p:cNvSpPr/>
          <p:nvPr/>
        </p:nvSpPr>
        <p:spPr>
          <a:xfrm flipH="1" flipV="1">
            <a:off x="5917875" y="2167901"/>
            <a:ext cx="4011414" cy="3469515"/>
          </a:xfrm>
          <a:prstGeom prst="rect">
            <a:avLst/>
          </a:prstGeom>
          <a:noFill/>
          <a:ln w="9525" cap="flat" cmpd="sng" algn="ctr">
            <a:solidFill>
              <a:srgbClr val="0E2841">
                <a:lumMod val="75000"/>
                <a:lumOff val="2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18" name="TextBox 617">
            <a:extLst>
              <a:ext uri="{FF2B5EF4-FFF2-40B4-BE49-F238E27FC236}">
                <a16:creationId xmlns:a16="http://schemas.microsoft.com/office/drawing/2014/main" id="{69FE5DAC-4A83-755D-D04E-DE64D0E2C847}"/>
              </a:ext>
            </a:extLst>
          </p:cNvPr>
          <p:cNvSpPr txBox="1"/>
          <p:nvPr/>
        </p:nvSpPr>
        <p:spPr>
          <a:xfrm>
            <a:off x="271399" y="2163341"/>
            <a:ext cx="2796353" cy="3539430"/>
          </a:xfrm>
          <a:prstGeom prst="rect">
            <a:avLst/>
          </a:prstGeom>
          <a:noFill/>
        </p:spPr>
        <p:txBody>
          <a:bodyPr wrap="square">
            <a:spAutoFit/>
          </a:bodyPr>
          <a:lstStyle/>
          <a:p>
            <a:r>
              <a:rPr lang="en-GB" dirty="0">
                <a:latin typeface="Montserrat Light" panose="00000400000000000000" pitchFamily="2" charset="0"/>
              </a:rPr>
              <a:t>The Nadler-Tushman Congruence Model is a tool for analysing organisational effectiveness, guiding strategic decision-making, and driving growth and innovation within your organisation. </a:t>
            </a:r>
          </a:p>
          <a:p>
            <a:endParaRPr lang="en-GB" dirty="0">
              <a:latin typeface="Montserrat Light" panose="00000400000000000000" pitchFamily="2" charset="0"/>
            </a:endParaRPr>
          </a:p>
          <a:p>
            <a:r>
              <a:rPr lang="en-GB" dirty="0">
                <a:latin typeface="Montserrat Light" panose="00000400000000000000" pitchFamily="2" charset="0"/>
              </a:rPr>
              <a:t>It provides a structured framework that can help you diagnose problems, identify opportunities, and develop effective strategies for achieving your organisational goals.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62FD93-4193-A46F-B25A-BE71A8F8AAE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3</a:t>
            </a:fld>
            <a:endParaRPr lang="en-GB"/>
          </a:p>
        </p:txBody>
      </p:sp>
      <p:sp>
        <p:nvSpPr>
          <p:cNvPr id="4" name="Title 3">
            <a:extLst>
              <a:ext uri="{FF2B5EF4-FFF2-40B4-BE49-F238E27FC236}">
                <a16:creationId xmlns:a16="http://schemas.microsoft.com/office/drawing/2014/main" id="{1B7FFAAE-92A0-B3DB-2D6F-0D584884D49F}"/>
              </a:ext>
            </a:extLst>
          </p:cNvPr>
          <p:cNvSpPr>
            <a:spLocks noGrp="1"/>
          </p:cNvSpPr>
          <p:nvPr>
            <p:ph type="title"/>
          </p:nvPr>
        </p:nvSpPr>
        <p:spPr>
          <a:xfrm>
            <a:off x="298675" y="750470"/>
            <a:ext cx="9980468" cy="510019"/>
          </a:xfrm>
        </p:spPr>
        <p:txBody>
          <a:bodyPr/>
          <a:lstStyle/>
          <a:p>
            <a:r>
              <a:rPr lang="en-GB" dirty="0"/>
              <a:t>Establish Inputs: Define goals and objectives</a:t>
            </a:r>
          </a:p>
        </p:txBody>
      </p:sp>
      <p:sp>
        <p:nvSpPr>
          <p:cNvPr id="5" name="Google Shape;630;p3">
            <a:extLst>
              <a:ext uri="{FF2B5EF4-FFF2-40B4-BE49-F238E27FC236}">
                <a16:creationId xmlns:a16="http://schemas.microsoft.com/office/drawing/2014/main" id="{AA128206-B54C-22F1-8FF5-7BC28F5BDCDE}"/>
              </a:ext>
            </a:extLst>
          </p:cNvPr>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dirty="0">
                <a:solidFill>
                  <a:schemeClr val="lt1"/>
                </a:solidFill>
                <a:latin typeface="Montserrat SemiBold"/>
                <a:ea typeface="Montserrat SemiBold"/>
                <a:cs typeface="Montserrat SemiBold"/>
                <a:sym typeface="Montserrat SemiBold"/>
              </a:rPr>
              <a:t>STEP </a:t>
            </a:r>
            <a:r>
              <a:rPr lang="en-GB" sz="1800" b="1" dirty="0">
                <a:solidFill>
                  <a:schemeClr val="lt1"/>
                </a:solidFill>
                <a:latin typeface="Montserrat SemiBold"/>
                <a:ea typeface="Montserrat SemiBold"/>
                <a:cs typeface="Montserrat SemiBold"/>
                <a:sym typeface="Montserrat SemiBold"/>
              </a:rPr>
              <a:t>1</a:t>
            </a:r>
            <a:endParaRPr dirty="0"/>
          </a:p>
        </p:txBody>
      </p:sp>
      <p:sp>
        <p:nvSpPr>
          <p:cNvPr id="7" name="TextBox 6">
            <a:extLst>
              <a:ext uri="{FF2B5EF4-FFF2-40B4-BE49-F238E27FC236}">
                <a16:creationId xmlns:a16="http://schemas.microsoft.com/office/drawing/2014/main" id="{84078278-395E-AB94-59C1-072E5F9633EE}"/>
              </a:ext>
            </a:extLst>
          </p:cNvPr>
          <p:cNvSpPr txBox="1"/>
          <p:nvPr/>
        </p:nvSpPr>
        <p:spPr>
          <a:xfrm>
            <a:off x="441614" y="1625723"/>
            <a:ext cx="9980468" cy="523220"/>
          </a:xfrm>
          <a:prstGeom prst="rect">
            <a:avLst/>
          </a:prstGeom>
          <a:noFill/>
        </p:spPr>
        <p:txBody>
          <a:bodyPr wrap="square">
            <a:spAutoFit/>
          </a:bodyPr>
          <a:lstStyle/>
          <a:p>
            <a:r>
              <a:rPr lang="en-GB" dirty="0">
                <a:latin typeface="Montserrat Light" panose="00000400000000000000" pitchFamily="2" charset="0"/>
              </a:rPr>
              <a:t>The starting point is to clearly articulate the goals and objectives of your organisation. These may include financial targets, market share goals, customer satisfaction metrics, etc.</a:t>
            </a:r>
          </a:p>
        </p:txBody>
      </p:sp>
      <p:sp>
        <p:nvSpPr>
          <p:cNvPr id="9" name="TextBox 8">
            <a:extLst>
              <a:ext uri="{FF2B5EF4-FFF2-40B4-BE49-F238E27FC236}">
                <a16:creationId xmlns:a16="http://schemas.microsoft.com/office/drawing/2014/main" id="{E85F3555-BBC6-6E79-3403-3E8667BE2855}"/>
              </a:ext>
            </a:extLst>
          </p:cNvPr>
          <p:cNvSpPr txBox="1"/>
          <p:nvPr/>
        </p:nvSpPr>
        <p:spPr>
          <a:xfrm>
            <a:off x="5431848" y="2530586"/>
            <a:ext cx="6776391" cy="2800767"/>
          </a:xfrm>
          <a:prstGeom prst="rect">
            <a:avLst/>
          </a:prstGeom>
          <a:noFill/>
        </p:spPr>
        <p:txBody>
          <a:bodyPr wrap="square">
            <a:spAutoFit/>
          </a:bodyPr>
          <a:lstStyle/>
          <a:p>
            <a:r>
              <a:rPr lang="en-GB" sz="1100" b="1" dirty="0">
                <a:latin typeface="Montserrat Light" panose="00000400000000000000" pitchFamily="2" charset="0"/>
              </a:rPr>
              <a:t>Operational Excellence</a:t>
            </a:r>
            <a:r>
              <a:rPr lang="en-GB" sz="1100" dirty="0">
                <a:latin typeface="Montserrat Light" panose="00000400000000000000" pitchFamily="2" charset="0"/>
              </a:rPr>
              <a:t>:</a:t>
            </a:r>
          </a:p>
          <a:p>
            <a:r>
              <a:rPr lang="en-GB" sz="1100" dirty="0">
                <a:latin typeface="Montserrat Light" panose="00000400000000000000" pitchFamily="2" charset="0"/>
              </a:rPr>
              <a:t>What operational efficiencies do you aim to achieve?</a:t>
            </a:r>
          </a:p>
          <a:p>
            <a:r>
              <a:rPr lang="en-GB" sz="1100" dirty="0">
                <a:latin typeface="Montserrat Light" panose="00000400000000000000" pitchFamily="2" charset="0"/>
              </a:rPr>
              <a:t>How can you improve processes and workflows?</a:t>
            </a:r>
          </a:p>
          <a:p>
            <a:r>
              <a:rPr lang="en-GB" sz="1100" dirty="0">
                <a:latin typeface="Montserrat Light" panose="00000400000000000000" pitchFamily="2" charset="0"/>
              </a:rPr>
              <a:t>What measures are in place to ensure quality and reliability?</a:t>
            </a:r>
          </a:p>
          <a:p>
            <a:endParaRPr lang="en-GB" sz="1100" dirty="0">
              <a:latin typeface="Montserrat Light" panose="00000400000000000000" pitchFamily="2" charset="0"/>
            </a:endParaRPr>
          </a:p>
          <a:p>
            <a:r>
              <a:rPr lang="en-GB" sz="1100" b="1" dirty="0">
                <a:latin typeface="Montserrat Light" panose="00000400000000000000" pitchFamily="2" charset="0"/>
              </a:rPr>
              <a:t>Employee Engagement and Development:</a:t>
            </a:r>
          </a:p>
          <a:p>
            <a:r>
              <a:rPr lang="en-GB" sz="1100" dirty="0">
                <a:latin typeface="Montserrat Light" panose="00000400000000000000" pitchFamily="2" charset="0"/>
              </a:rPr>
              <a:t>How do you attract and retain top talent?</a:t>
            </a:r>
          </a:p>
          <a:p>
            <a:r>
              <a:rPr lang="en-GB" sz="1100" dirty="0">
                <a:latin typeface="Montserrat Light" panose="00000400000000000000" pitchFamily="2" charset="0"/>
              </a:rPr>
              <a:t>How do you foster a culture of continuous learning and development?</a:t>
            </a:r>
          </a:p>
          <a:p>
            <a:endParaRPr lang="en-GB" sz="1100" dirty="0">
              <a:latin typeface="Montserrat Light" panose="00000400000000000000" pitchFamily="2" charset="0"/>
            </a:endParaRPr>
          </a:p>
          <a:p>
            <a:r>
              <a:rPr lang="en-GB" sz="1100" b="1" dirty="0">
                <a:latin typeface="Montserrat Light" panose="00000400000000000000" pitchFamily="2" charset="0"/>
              </a:rPr>
              <a:t>Social and Environmental Responsibility:</a:t>
            </a:r>
          </a:p>
          <a:p>
            <a:r>
              <a:rPr lang="en-GB" sz="1100" dirty="0">
                <a:latin typeface="Montserrat Light" panose="00000400000000000000" pitchFamily="2" charset="0"/>
              </a:rPr>
              <a:t>What are your commitments to social responsibility and sustainability?</a:t>
            </a:r>
          </a:p>
          <a:p>
            <a:endParaRPr lang="en-GB" sz="1100" dirty="0">
              <a:latin typeface="Montserrat Light" panose="00000400000000000000" pitchFamily="2" charset="0"/>
            </a:endParaRPr>
          </a:p>
          <a:p>
            <a:r>
              <a:rPr lang="en-GB" sz="1100" b="1" dirty="0">
                <a:latin typeface="Montserrat Light" panose="00000400000000000000" pitchFamily="2" charset="0"/>
              </a:rPr>
              <a:t>Market Expansion and Growth:</a:t>
            </a:r>
          </a:p>
          <a:p>
            <a:r>
              <a:rPr lang="en-GB" sz="1100" dirty="0">
                <a:latin typeface="Montserrat Light" panose="00000400000000000000" pitchFamily="2" charset="0"/>
              </a:rPr>
              <a:t>What are your plans for expanding into new markets or segments?</a:t>
            </a:r>
          </a:p>
          <a:p>
            <a:r>
              <a:rPr lang="en-GB" sz="1100" dirty="0">
                <a:latin typeface="Montserrat Light" panose="00000400000000000000" pitchFamily="2" charset="0"/>
              </a:rPr>
              <a:t>How do you plan to grow your customer base?</a:t>
            </a:r>
          </a:p>
          <a:p>
            <a:endParaRPr lang="en-GB" sz="1100" dirty="0">
              <a:latin typeface="Montserrat Light" panose="00000400000000000000" pitchFamily="2" charset="0"/>
            </a:endParaRPr>
          </a:p>
        </p:txBody>
      </p:sp>
      <p:sp>
        <p:nvSpPr>
          <p:cNvPr id="10" name="TextBox 9">
            <a:extLst>
              <a:ext uri="{FF2B5EF4-FFF2-40B4-BE49-F238E27FC236}">
                <a16:creationId xmlns:a16="http://schemas.microsoft.com/office/drawing/2014/main" id="{45AD5775-6D2C-AC15-BC08-2D670750195B}"/>
              </a:ext>
            </a:extLst>
          </p:cNvPr>
          <p:cNvSpPr txBox="1"/>
          <p:nvPr/>
        </p:nvSpPr>
        <p:spPr>
          <a:xfrm>
            <a:off x="696042" y="2530586"/>
            <a:ext cx="4719567" cy="3308598"/>
          </a:xfrm>
          <a:prstGeom prst="rect">
            <a:avLst/>
          </a:prstGeom>
          <a:noFill/>
        </p:spPr>
        <p:txBody>
          <a:bodyPr wrap="square">
            <a:spAutoFit/>
          </a:bodyPr>
          <a:lstStyle/>
          <a:p>
            <a:r>
              <a:rPr lang="en-GB" sz="1100" b="1" dirty="0">
                <a:latin typeface="Montserrat Light" panose="00000400000000000000" pitchFamily="2" charset="0"/>
              </a:rPr>
              <a:t>Vision and Mission :</a:t>
            </a:r>
          </a:p>
          <a:p>
            <a:r>
              <a:rPr lang="en-GB" sz="1100" dirty="0">
                <a:latin typeface="Montserrat Light" panose="00000400000000000000" pitchFamily="2" charset="0"/>
              </a:rPr>
              <a:t>What is the purpose of your business?</a:t>
            </a:r>
          </a:p>
          <a:p>
            <a:r>
              <a:rPr lang="en-GB" sz="1100" dirty="0">
                <a:latin typeface="Montserrat Light" panose="00000400000000000000" pitchFamily="2" charset="0"/>
              </a:rPr>
              <a:t>Where do you see your business in the future?</a:t>
            </a:r>
          </a:p>
          <a:p>
            <a:endParaRPr lang="en-GB" sz="1100" dirty="0">
              <a:latin typeface="Montserrat Light" panose="00000400000000000000" pitchFamily="2" charset="0"/>
            </a:endParaRPr>
          </a:p>
          <a:p>
            <a:r>
              <a:rPr lang="en-GB" sz="1100" b="1" dirty="0">
                <a:latin typeface="Montserrat Light" panose="00000400000000000000" pitchFamily="2" charset="0"/>
              </a:rPr>
              <a:t>Market and Customers:</a:t>
            </a:r>
          </a:p>
          <a:p>
            <a:r>
              <a:rPr lang="en-GB" sz="1100" dirty="0">
                <a:latin typeface="Montserrat Light" panose="00000400000000000000" pitchFamily="2" charset="0"/>
              </a:rPr>
              <a:t>Who are your target customers?</a:t>
            </a:r>
          </a:p>
          <a:p>
            <a:r>
              <a:rPr lang="en-GB" sz="1100" dirty="0">
                <a:latin typeface="Montserrat Light" panose="00000400000000000000" pitchFamily="2" charset="0"/>
              </a:rPr>
              <a:t>What are their needs, preferences, and pain points?</a:t>
            </a:r>
          </a:p>
          <a:p>
            <a:r>
              <a:rPr lang="en-GB" sz="1100" dirty="0">
                <a:latin typeface="Montserrat Light" panose="00000400000000000000" pitchFamily="2" charset="0"/>
              </a:rPr>
              <a:t>How do you differentiate yourselves from competitors?</a:t>
            </a:r>
          </a:p>
          <a:p>
            <a:r>
              <a:rPr lang="en-GB" sz="1100" dirty="0">
                <a:latin typeface="Montserrat Light" panose="00000400000000000000" pitchFamily="2" charset="0"/>
              </a:rPr>
              <a:t>How satisfied are your customers?</a:t>
            </a:r>
          </a:p>
          <a:p>
            <a:endParaRPr lang="en-GB" sz="1100" dirty="0">
              <a:latin typeface="Montserrat Light" panose="00000400000000000000" pitchFamily="2" charset="0"/>
            </a:endParaRPr>
          </a:p>
          <a:p>
            <a:r>
              <a:rPr lang="en-GB" sz="1100" b="1" dirty="0">
                <a:latin typeface="Montserrat Light" panose="00000400000000000000" pitchFamily="2" charset="0"/>
              </a:rPr>
              <a:t>Products and Services:</a:t>
            </a:r>
          </a:p>
          <a:p>
            <a:r>
              <a:rPr lang="en-GB" sz="1100" dirty="0">
                <a:latin typeface="Montserrat Light" panose="00000400000000000000" pitchFamily="2" charset="0"/>
              </a:rPr>
              <a:t>How do your offerings meet customer needs?</a:t>
            </a:r>
          </a:p>
          <a:p>
            <a:r>
              <a:rPr lang="en-GB" sz="1100" dirty="0">
                <a:latin typeface="Montserrat Light" panose="00000400000000000000" pitchFamily="2" charset="0"/>
              </a:rPr>
              <a:t>What areas of innovation or improvement are you focusing on?</a:t>
            </a:r>
          </a:p>
          <a:p>
            <a:endParaRPr lang="en-GB" sz="1100" dirty="0">
              <a:latin typeface="Montserrat Light" panose="00000400000000000000" pitchFamily="2" charset="0"/>
            </a:endParaRPr>
          </a:p>
          <a:p>
            <a:r>
              <a:rPr lang="en-GB" sz="1100" b="1" dirty="0">
                <a:latin typeface="Montserrat Light" panose="00000400000000000000" pitchFamily="2" charset="0"/>
              </a:rPr>
              <a:t>Financial Goals:</a:t>
            </a:r>
          </a:p>
          <a:p>
            <a:r>
              <a:rPr lang="en-GB" sz="1100" dirty="0">
                <a:latin typeface="Montserrat Light" panose="00000400000000000000" pitchFamily="2" charset="0"/>
              </a:rPr>
              <a:t>What are your revenue, growth and profitability targets?</a:t>
            </a:r>
          </a:p>
          <a:p>
            <a:r>
              <a:rPr lang="en-GB" sz="1100" dirty="0">
                <a:latin typeface="Montserrat Light" panose="00000400000000000000" pitchFamily="2" charset="0"/>
              </a:rPr>
              <a:t>How do you plan to allocate financial resources effectively?</a:t>
            </a:r>
          </a:p>
          <a:p>
            <a:endParaRPr lang="en-GB" sz="1100" dirty="0">
              <a:latin typeface="Montserrat Light" panose="00000400000000000000" pitchFamily="2" charset="0"/>
            </a:endParaRPr>
          </a:p>
          <a:p>
            <a:endParaRPr lang="en-GB" sz="1100" dirty="0">
              <a:latin typeface="Montserrat Light" panose="00000400000000000000" pitchFamily="2" charset="0"/>
            </a:endParaRPr>
          </a:p>
        </p:txBody>
      </p:sp>
    </p:spTree>
    <p:extLst>
      <p:ext uri="{BB962C8B-B14F-4D97-AF65-F5344CB8AC3E}">
        <p14:creationId xmlns:p14="http://schemas.microsoft.com/office/powerpoint/2010/main" val="68847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362F6D-19B9-3490-386C-E7A70BDF72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4</a:t>
            </a:fld>
            <a:endParaRPr lang="en-GB"/>
          </a:p>
        </p:txBody>
      </p:sp>
      <p:sp>
        <p:nvSpPr>
          <p:cNvPr id="4" name="Title 3">
            <a:extLst>
              <a:ext uri="{FF2B5EF4-FFF2-40B4-BE49-F238E27FC236}">
                <a16:creationId xmlns:a16="http://schemas.microsoft.com/office/drawing/2014/main" id="{D47673F7-2399-4213-A19F-435E5CBA053C}"/>
              </a:ext>
            </a:extLst>
          </p:cNvPr>
          <p:cNvSpPr>
            <a:spLocks noGrp="1"/>
          </p:cNvSpPr>
          <p:nvPr>
            <p:ph type="title"/>
          </p:nvPr>
        </p:nvSpPr>
        <p:spPr/>
        <p:txBody>
          <a:bodyPr/>
          <a:lstStyle/>
          <a:p>
            <a:r>
              <a:rPr lang="en-GB" dirty="0"/>
              <a:t>Work out a strategy</a:t>
            </a:r>
          </a:p>
        </p:txBody>
      </p:sp>
      <p:sp>
        <p:nvSpPr>
          <p:cNvPr id="5" name="Google Shape;630;p3">
            <a:extLst>
              <a:ext uri="{FF2B5EF4-FFF2-40B4-BE49-F238E27FC236}">
                <a16:creationId xmlns:a16="http://schemas.microsoft.com/office/drawing/2014/main" id="{20031E93-92E7-0BFA-5545-CBAB76C32EF4}"/>
              </a:ext>
            </a:extLst>
          </p:cNvPr>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dirty="0">
                <a:solidFill>
                  <a:schemeClr val="lt1"/>
                </a:solidFill>
                <a:latin typeface="Montserrat SemiBold"/>
                <a:ea typeface="Montserrat SemiBold"/>
                <a:cs typeface="Montserrat SemiBold"/>
                <a:sym typeface="Montserrat SemiBold"/>
              </a:rPr>
              <a:t>STEP </a:t>
            </a:r>
            <a:r>
              <a:rPr lang="en-GB" sz="1800" b="1" dirty="0">
                <a:solidFill>
                  <a:schemeClr val="lt1"/>
                </a:solidFill>
                <a:latin typeface="Montserrat SemiBold"/>
                <a:ea typeface="Montserrat SemiBold"/>
                <a:cs typeface="Montserrat SemiBold"/>
                <a:sym typeface="Montserrat SemiBold"/>
              </a:rPr>
              <a:t>2</a:t>
            </a:r>
            <a:endParaRPr dirty="0"/>
          </a:p>
        </p:txBody>
      </p:sp>
      <p:sp>
        <p:nvSpPr>
          <p:cNvPr id="6" name="TextBox 5">
            <a:extLst>
              <a:ext uri="{FF2B5EF4-FFF2-40B4-BE49-F238E27FC236}">
                <a16:creationId xmlns:a16="http://schemas.microsoft.com/office/drawing/2014/main" id="{3D5ADAD1-10DB-EB13-048F-A3191830E839}"/>
              </a:ext>
            </a:extLst>
          </p:cNvPr>
          <p:cNvSpPr txBox="1"/>
          <p:nvPr/>
        </p:nvSpPr>
        <p:spPr>
          <a:xfrm>
            <a:off x="1059873" y="1745673"/>
            <a:ext cx="9632372" cy="2800767"/>
          </a:xfrm>
          <a:prstGeom prst="rect">
            <a:avLst/>
          </a:prstGeom>
          <a:noFill/>
        </p:spPr>
        <p:txBody>
          <a:bodyPr wrap="square" rtlCol="0">
            <a:spAutoFit/>
          </a:bodyPr>
          <a:lstStyle/>
          <a:p>
            <a:r>
              <a:rPr lang="en-GB" sz="1600" dirty="0">
                <a:latin typeface="Montserrat Light" panose="00000400000000000000" pitchFamily="2" charset="0"/>
              </a:rPr>
              <a:t>Having answered questions in Step 1 you will have clear objectives.  You now need a strategy to meet those objectives. A strategy is the steps you must take. It is a roadmap for how you will navigate challenges, capitalise on opportunities, and achieve long-term success. It will guide decision-making at all levels of your company and ensure alignment between actions and goals.</a:t>
            </a:r>
          </a:p>
          <a:p>
            <a:endParaRPr lang="en-GB" sz="1600" dirty="0">
              <a:latin typeface="Montserrat Light" panose="00000400000000000000" pitchFamily="2" charset="0"/>
            </a:endParaRPr>
          </a:p>
          <a:p>
            <a:pPr marL="285750" indent="-285750">
              <a:buFont typeface="Arial" panose="020B0604020202020204" pitchFamily="34" charset="0"/>
              <a:buChar char="•"/>
            </a:pPr>
            <a:r>
              <a:rPr lang="en-GB" sz="1600" dirty="0">
                <a:latin typeface="Montserrat Light" panose="00000400000000000000" pitchFamily="2" charset="0"/>
              </a:rPr>
              <a:t>What do you want to achieve?</a:t>
            </a:r>
          </a:p>
          <a:p>
            <a:pPr marL="285750" indent="-285750">
              <a:buFont typeface="Arial" panose="020B0604020202020204" pitchFamily="34" charset="0"/>
              <a:buChar char="•"/>
            </a:pPr>
            <a:r>
              <a:rPr lang="en-GB" sz="1600" dirty="0">
                <a:latin typeface="Montserrat Light" panose="00000400000000000000" pitchFamily="2" charset="0"/>
              </a:rPr>
              <a:t>Who are your target customers?</a:t>
            </a:r>
          </a:p>
          <a:p>
            <a:pPr marL="285750" indent="-285750">
              <a:buFont typeface="Arial" panose="020B0604020202020204" pitchFamily="34" charset="0"/>
              <a:buChar char="•"/>
            </a:pPr>
            <a:r>
              <a:rPr lang="en-GB" sz="1600" dirty="0">
                <a:latin typeface="Montserrat Light" panose="00000400000000000000" pitchFamily="2" charset="0"/>
              </a:rPr>
              <a:t>Where is your competitive advantage?</a:t>
            </a:r>
          </a:p>
          <a:p>
            <a:pPr marL="285750" indent="-285750">
              <a:buFont typeface="Arial" panose="020B0604020202020204" pitchFamily="34" charset="0"/>
              <a:buChar char="•"/>
            </a:pPr>
            <a:r>
              <a:rPr lang="en-GB" sz="1600" dirty="0">
                <a:latin typeface="Montserrat Light" panose="00000400000000000000" pitchFamily="2" charset="0"/>
              </a:rPr>
              <a:t>What will be your offer that will meet customers’ needs and beat the competition?</a:t>
            </a:r>
          </a:p>
          <a:p>
            <a:pPr marL="285750" indent="-285750">
              <a:buFont typeface="Arial" panose="020B0604020202020204" pitchFamily="34" charset="0"/>
              <a:buChar char="•"/>
            </a:pPr>
            <a:r>
              <a:rPr lang="en-GB" sz="1600" dirty="0">
                <a:latin typeface="Montserrat Light" panose="00000400000000000000" pitchFamily="2" charset="0"/>
              </a:rPr>
              <a:t>What resources do you have to achieve your objective?</a:t>
            </a:r>
          </a:p>
        </p:txBody>
      </p:sp>
    </p:spTree>
    <p:extLst>
      <p:ext uri="{BB962C8B-B14F-4D97-AF65-F5344CB8AC3E}">
        <p14:creationId xmlns:p14="http://schemas.microsoft.com/office/powerpoint/2010/main" val="3237954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C8906C-777E-A2AE-B7D3-B1B6CB8ECE5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5</a:t>
            </a:fld>
            <a:endParaRPr lang="en-GB"/>
          </a:p>
        </p:txBody>
      </p:sp>
      <p:sp>
        <p:nvSpPr>
          <p:cNvPr id="5" name="Title 4">
            <a:extLst>
              <a:ext uri="{FF2B5EF4-FFF2-40B4-BE49-F238E27FC236}">
                <a16:creationId xmlns:a16="http://schemas.microsoft.com/office/drawing/2014/main" id="{1507B666-4CEB-08F2-AF0B-D74245E2EE18}"/>
              </a:ext>
            </a:extLst>
          </p:cNvPr>
          <p:cNvSpPr>
            <a:spLocks noGrp="1"/>
          </p:cNvSpPr>
          <p:nvPr>
            <p:ph type="title"/>
          </p:nvPr>
        </p:nvSpPr>
        <p:spPr>
          <a:xfrm>
            <a:off x="298676" y="750470"/>
            <a:ext cx="9260960" cy="510019"/>
          </a:xfrm>
        </p:spPr>
        <p:txBody>
          <a:bodyPr/>
          <a:lstStyle/>
          <a:p>
            <a:r>
              <a:rPr lang="en-GB" dirty="0"/>
              <a:t>Identify the “Throughputs”</a:t>
            </a:r>
          </a:p>
        </p:txBody>
      </p:sp>
      <p:sp>
        <p:nvSpPr>
          <p:cNvPr id="6" name="Google Shape;630;p3">
            <a:extLst>
              <a:ext uri="{FF2B5EF4-FFF2-40B4-BE49-F238E27FC236}">
                <a16:creationId xmlns:a16="http://schemas.microsoft.com/office/drawing/2014/main" id="{304F4634-0BEB-92C7-E992-0C3B132CFBB4}"/>
              </a:ext>
            </a:extLst>
          </p:cNvPr>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dirty="0">
                <a:solidFill>
                  <a:schemeClr val="lt1"/>
                </a:solidFill>
                <a:latin typeface="Montserrat SemiBold"/>
                <a:ea typeface="Montserrat SemiBold"/>
                <a:cs typeface="Montserrat SemiBold"/>
                <a:sym typeface="Montserrat SemiBold"/>
              </a:rPr>
              <a:t>STEP 3</a:t>
            </a:r>
            <a:endParaRPr dirty="0"/>
          </a:p>
        </p:txBody>
      </p:sp>
      <p:sp>
        <p:nvSpPr>
          <p:cNvPr id="8" name="TextBox 7">
            <a:extLst>
              <a:ext uri="{FF2B5EF4-FFF2-40B4-BE49-F238E27FC236}">
                <a16:creationId xmlns:a16="http://schemas.microsoft.com/office/drawing/2014/main" id="{92BCACCD-E663-2700-DBDD-3A81B2DA048C}"/>
              </a:ext>
            </a:extLst>
          </p:cNvPr>
          <p:cNvSpPr txBox="1"/>
          <p:nvPr/>
        </p:nvSpPr>
        <p:spPr>
          <a:xfrm>
            <a:off x="893617" y="1521108"/>
            <a:ext cx="8853055" cy="4524315"/>
          </a:xfrm>
          <a:prstGeom prst="rect">
            <a:avLst/>
          </a:prstGeom>
          <a:noFill/>
        </p:spPr>
        <p:txBody>
          <a:bodyPr wrap="square">
            <a:spAutoFit/>
          </a:bodyPr>
          <a:lstStyle/>
          <a:p>
            <a:r>
              <a:rPr lang="en-GB" sz="1600" dirty="0">
                <a:latin typeface="Montserrat Light" panose="00000400000000000000" pitchFamily="2" charset="0"/>
              </a:rPr>
              <a:t>We are working our way through the four key components of the Nadler-Tushman model: </a:t>
            </a:r>
          </a:p>
          <a:p>
            <a:endParaRPr lang="en-GB" sz="1600" dirty="0">
              <a:latin typeface="Montserrat Light" panose="00000400000000000000" pitchFamily="2" charset="0"/>
            </a:endParaRPr>
          </a:p>
          <a:p>
            <a:pPr marL="285750" lvl="4" indent="-285750">
              <a:buFont typeface="Arial" panose="020B0604020202020204" pitchFamily="34" charset="0"/>
              <a:buChar char="•"/>
            </a:pPr>
            <a:r>
              <a:rPr lang="en-GB" sz="1600" dirty="0">
                <a:latin typeface="Montserrat Light" panose="00000400000000000000" pitchFamily="2" charset="0"/>
              </a:rPr>
              <a:t>Inputs,  </a:t>
            </a:r>
          </a:p>
          <a:p>
            <a:pPr marL="285750" lvl="4" indent="-285750">
              <a:buFont typeface="Arial" panose="020B0604020202020204" pitchFamily="34" charset="0"/>
              <a:buChar char="•"/>
            </a:pPr>
            <a:r>
              <a:rPr lang="en-GB" sz="1600" dirty="0">
                <a:latin typeface="Montserrat Light" panose="00000400000000000000" pitchFamily="2" charset="0"/>
              </a:rPr>
              <a:t>Throughputs, </a:t>
            </a:r>
          </a:p>
          <a:p>
            <a:pPr marL="285750" lvl="4" indent="-285750">
              <a:buFont typeface="Arial" panose="020B0604020202020204" pitchFamily="34" charset="0"/>
              <a:buChar char="•"/>
            </a:pPr>
            <a:r>
              <a:rPr lang="en-GB" sz="1600" dirty="0">
                <a:latin typeface="Montserrat Light" panose="00000400000000000000" pitchFamily="2" charset="0"/>
              </a:rPr>
              <a:t>Outputs, </a:t>
            </a:r>
          </a:p>
          <a:p>
            <a:pPr marL="285750" lvl="4" indent="-285750">
              <a:buFont typeface="Arial" panose="020B0604020202020204" pitchFamily="34" charset="0"/>
              <a:buChar char="•"/>
            </a:pPr>
            <a:r>
              <a:rPr lang="en-GB" sz="1600" dirty="0">
                <a:latin typeface="Montserrat Light" panose="00000400000000000000" pitchFamily="2" charset="0"/>
              </a:rPr>
              <a:t>Feedback. </a:t>
            </a:r>
          </a:p>
          <a:p>
            <a:pPr lvl="2"/>
            <a:endParaRPr lang="en-GB" sz="1600" dirty="0">
              <a:latin typeface="Montserrat Light" panose="00000400000000000000" pitchFamily="2" charset="0"/>
            </a:endParaRPr>
          </a:p>
          <a:p>
            <a:r>
              <a:rPr lang="en-GB" sz="1600" dirty="0">
                <a:latin typeface="Montserrat Light" panose="00000400000000000000" pitchFamily="2" charset="0"/>
              </a:rPr>
              <a:t>Step 3 requires you to address the Throughputs.  You should examine the internal processes and activities within your company. Evaluate its organisational structure, communication channels, decision-making processes, leadership styles, and other operational aspects.</a:t>
            </a:r>
          </a:p>
          <a:p>
            <a:endParaRPr lang="en-GB" sz="1600" dirty="0">
              <a:latin typeface="Montserrat Light" panose="00000400000000000000" pitchFamily="2" charset="0"/>
            </a:endParaRPr>
          </a:p>
          <a:p>
            <a:r>
              <a:rPr lang="en-GB" sz="1600" dirty="0">
                <a:latin typeface="Montserrat Light" panose="00000400000000000000" pitchFamily="2" charset="0"/>
              </a:rPr>
              <a:t>Collect relevant data and information pertaining to each component of the Throughputs. </a:t>
            </a:r>
          </a:p>
          <a:p>
            <a:endParaRPr lang="en-GB" sz="1600" dirty="0">
              <a:latin typeface="Montserrat Light" panose="00000400000000000000" pitchFamily="2" charset="0"/>
            </a:endParaRPr>
          </a:p>
          <a:p>
            <a:r>
              <a:rPr lang="en-GB" sz="1600" dirty="0">
                <a:latin typeface="Montserrat Light" panose="00000400000000000000" pitchFamily="2" charset="0"/>
              </a:rPr>
              <a:t>This may involve reviewing documents, conducting interviews, surveys, and analysing performance metrics.</a:t>
            </a:r>
          </a:p>
        </p:txBody>
      </p:sp>
    </p:spTree>
    <p:extLst>
      <p:ext uri="{BB962C8B-B14F-4D97-AF65-F5344CB8AC3E}">
        <p14:creationId xmlns:p14="http://schemas.microsoft.com/office/powerpoint/2010/main" val="3411442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8F03BA-641A-C85D-0EB2-A184E876F942}"/>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6</a:t>
            </a:fld>
            <a:endParaRPr lang="en-GB"/>
          </a:p>
        </p:txBody>
      </p:sp>
      <p:sp>
        <p:nvSpPr>
          <p:cNvPr id="4" name="Title 3">
            <a:extLst>
              <a:ext uri="{FF2B5EF4-FFF2-40B4-BE49-F238E27FC236}">
                <a16:creationId xmlns:a16="http://schemas.microsoft.com/office/drawing/2014/main" id="{007B143E-9E60-41B7-77B2-3AFF5BDD5AB6}"/>
              </a:ext>
            </a:extLst>
          </p:cNvPr>
          <p:cNvSpPr>
            <a:spLocks noGrp="1"/>
          </p:cNvSpPr>
          <p:nvPr>
            <p:ph type="title"/>
          </p:nvPr>
        </p:nvSpPr>
        <p:spPr>
          <a:xfrm>
            <a:off x="298675" y="750470"/>
            <a:ext cx="11214452" cy="510019"/>
          </a:xfrm>
        </p:spPr>
        <p:txBody>
          <a:bodyPr/>
          <a:lstStyle/>
          <a:p>
            <a:r>
              <a:rPr lang="en-GB" dirty="0"/>
              <a:t>Analyse the “Outputs” and “Feedback” mechanisms </a:t>
            </a:r>
          </a:p>
        </p:txBody>
      </p:sp>
      <p:sp>
        <p:nvSpPr>
          <p:cNvPr id="6" name="TextBox 5">
            <a:extLst>
              <a:ext uri="{FF2B5EF4-FFF2-40B4-BE49-F238E27FC236}">
                <a16:creationId xmlns:a16="http://schemas.microsoft.com/office/drawing/2014/main" id="{E08DE468-FB7C-133D-B544-58DF70C7650C}"/>
              </a:ext>
            </a:extLst>
          </p:cNvPr>
          <p:cNvSpPr txBox="1"/>
          <p:nvPr/>
        </p:nvSpPr>
        <p:spPr>
          <a:xfrm>
            <a:off x="883660" y="1510670"/>
            <a:ext cx="10424680" cy="5509200"/>
          </a:xfrm>
          <a:prstGeom prst="rect">
            <a:avLst/>
          </a:prstGeom>
          <a:noFill/>
        </p:spPr>
        <p:txBody>
          <a:bodyPr wrap="square">
            <a:spAutoFit/>
          </a:bodyPr>
          <a:lstStyle/>
          <a:p>
            <a:r>
              <a:rPr lang="en-GB" sz="1600" dirty="0">
                <a:latin typeface="Montserrat Light" panose="00000400000000000000" pitchFamily="2" charset="0"/>
              </a:rPr>
              <a:t>In Step 4 you evaluate the results or outcomes of the organisational processes. This may include products, services, financial performance, customer satisfaction, employee satisfaction, etc.</a:t>
            </a:r>
          </a:p>
          <a:p>
            <a:endParaRPr lang="en-GB" sz="1600" dirty="0">
              <a:latin typeface="Montserrat Light" panose="00000400000000000000" pitchFamily="2" charset="0"/>
            </a:endParaRPr>
          </a:p>
          <a:p>
            <a:r>
              <a:rPr lang="en-GB" sz="1600" dirty="0">
                <a:latin typeface="Montserrat Light" panose="00000400000000000000" pitchFamily="2" charset="0"/>
              </a:rPr>
              <a:t>You must also assess the feedback mechanisms used in your company to gather information about your organisational effectiveness. This may involve performance metrics, customer feedback, employee surveys, market research, etc.</a:t>
            </a:r>
          </a:p>
          <a:p>
            <a:endParaRPr lang="en-GB" sz="1600" dirty="0">
              <a:latin typeface="Montserrat Light" panose="00000400000000000000" pitchFamily="2" charset="0"/>
            </a:endParaRPr>
          </a:p>
          <a:p>
            <a:r>
              <a:rPr lang="en-GB" sz="1600" dirty="0">
                <a:latin typeface="Montserrat Light" panose="00000400000000000000" pitchFamily="2" charset="0"/>
              </a:rPr>
              <a:t>Analyse the alignment or congruence between inputs, throughputs, outputs, and feedback. Identify areas where there is alignment and areas where there are misalignments or gaps. This is key as it will show up where action is required.</a:t>
            </a:r>
          </a:p>
          <a:p>
            <a:endParaRPr lang="en-GB" sz="1600" dirty="0">
              <a:latin typeface="Montserrat Light" panose="00000400000000000000" pitchFamily="2" charset="0"/>
            </a:endParaRPr>
          </a:p>
          <a:p>
            <a:r>
              <a:rPr lang="en-GB" sz="1600" dirty="0">
                <a:latin typeface="Montserrat Light" panose="00000400000000000000" pitchFamily="2" charset="0"/>
              </a:rPr>
              <a:t>It also takes you into a feedback loop in which you evaluate the Inputs to see if you have assessed them correctly and if any changes have taken place.</a:t>
            </a:r>
          </a:p>
          <a:p>
            <a:endParaRPr lang="en-GB" sz="1600" dirty="0">
              <a:latin typeface="Montserrat Light" panose="00000400000000000000" pitchFamily="2" charset="0"/>
            </a:endParaRPr>
          </a:p>
          <a:p>
            <a:r>
              <a:rPr lang="en-GB" sz="1600" dirty="0">
                <a:latin typeface="Montserrat Light" panose="00000400000000000000" pitchFamily="2" charset="0"/>
              </a:rPr>
              <a:t>Use the findings from the analysis to diagnose challenges, and opportunities. Determine what factors are contributing to organisational effectiveness and what factors are hindering it.</a:t>
            </a:r>
          </a:p>
          <a:p>
            <a:endParaRPr lang="en-GB" sz="1600" dirty="0">
              <a:latin typeface="Montserrat Light" panose="00000400000000000000" pitchFamily="2" charset="0"/>
            </a:endParaRPr>
          </a:p>
          <a:p>
            <a:r>
              <a:rPr lang="en-GB" sz="1600" dirty="0">
                <a:latin typeface="Montserrat Light" panose="00000400000000000000" pitchFamily="2" charset="0"/>
              </a:rPr>
              <a:t>Based on the diagnosis, develop action plans to address issues and capitalise on opportunities. Determine specific strategies, initiatives, and interventions to improve alignment and enhance organisational effectiveness.</a:t>
            </a:r>
          </a:p>
          <a:p>
            <a:endParaRPr lang="en-GB" sz="1600" dirty="0">
              <a:latin typeface="Montserrat Light" panose="00000400000000000000" pitchFamily="2" charset="0"/>
            </a:endParaRPr>
          </a:p>
          <a:p>
            <a:endParaRPr lang="en-GB" sz="1600" dirty="0">
              <a:latin typeface="Montserrat Light" panose="00000400000000000000" pitchFamily="2" charset="0"/>
            </a:endParaRPr>
          </a:p>
        </p:txBody>
      </p:sp>
      <p:sp>
        <p:nvSpPr>
          <p:cNvPr id="7" name="Google Shape;630;p3">
            <a:extLst>
              <a:ext uri="{FF2B5EF4-FFF2-40B4-BE49-F238E27FC236}">
                <a16:creationId xmlns:a16="http://schemas.microsoft.com/office/drawing/2014/main" id="{147AAE95-3E9B-C5A0-83DA-10A69BB6C4C6}"/>
              </a:ext>
            </a:extLst>
          </p:cNvPr>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dirty="0">
                <a:solidFill>
                  <a:schemeClr val="lt1"/>
                </a:solidFill>
                <a:latin typeface="Montserrat SemiBold"/>
                <a:ea typeface="Montserrat SemiBold"/>
                <a:cs typeface="Montserrat SemiBold"/>
                <a:sym typeface="Montserrat SemiBold"/>
              </a:rPr>
              <a:t>STEP 4</a:t>
            </a:r>
            <a:endParaRPr dirty="0"/>
          </a:p>
        </p:txBody>
      </p:sp>
    </p:spTree>
    <p:extLst>
      <p:ext uri="{BB962C8B-B14F-4D97-AF65-F5344CB8AC3E}">
        <p14:creationId xmlns:p14="http://schemas.microsoft.com/office/powerpoint/2010/main" val="92954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2573D6-C317-F8B5-D32E-D289A9CDFC05}"/>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7</a:t>
            </a:fld>
            <a:endParaRPr lang="en-GB"/>
          </a:p>
        </p:txBody>
      </p:sp>
      <p:sp>
        <p:nvSpPr>
          <p:cNvPr id="6" name="Title 5">
            <a:extLst>
              <a:ext uri="{FF2B5EF4-FFF2-40B4-BE49-F238E27FC236}">
                <a16:creationId xmlns:a16="http://schemas.microsoft.com/office/drawing/2014/main" id="{2080D9ED-49BC-2A53-3FEC-D311DE99E6B9}"/>
              </a:ext>
            </a:extLst>
          </p:cNvPr>
          <p:cNvSpPr>
            <a:spLocks noGrp="1"/>
          </p:cNvSpPr>
          <p:nvPr>
            <p:ph type="title"/>
          </p:nvPr>
        </p:nvSpPr>
        <p:spPr/>
        <p:txBody>
          <a:bodyPr/>
          <a:lstStyle/>
          <a:p>
            <a:r>
              <a:rPr lang="en-GB" dirty="0"/>
              <a:t>Monitor and evaluate</a:t>
            </a:r>
          </a:p>
        </p:txBody>
      </p:sp>
      <p:sp>
        <p:nvSpPr>
          <p:cNvPr id="7" name="Google Shape;630;p3">
            <a:extLst>
              <a:ext uri="{FF2B5EF4-FFF2-40B4-BE49-F238E27FC236}">
                <a16:creationId xmlns:a16="http://schemas.microsoft.com/office/drawing/2014/main" id="{CCCB088E-BB5D-3870-7E27-806F35A1F363}"/>
              </a:ext>
            </a:extLst>
          </p:cNvPr>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dirty="0">
                <a:solidFill>
                  <a:schemeClr val="lt1"/>
                </a:solidFill>
                <a:latin typeface="Montserrat SemiBold"/>
                <a:ea typeface="Montserrat SemiBold"/>
                <a:cs typeface="Montserrat SemiBold"/>
                <a:sym typeface="Montserrat SemiBold"/>
              </a:rPr>
              <a:t>STEP </a:t>
            </a:r>
            <a:r>
              <a:rPr lang="en-GB" sz="1800" b="1" dirty="0">
                <a:solidFill>
                  <a:schemeClr val="lt1"/>
                </a:solidFill>
                <a:latin typeface="Montserrat SemiBold"/>
                <a:ea typeface="Montserrat SemiBold"/>
                <a:cs typeface="Montserrat SemiBold"/>
                <a:sym typeface="Montserrat SemiBold"/>
              </a:rPr>
              <a:t>5</a:t>
            </a:r>
            <a:endParaRPr dirty="0"/>
          </a:p>
        </p:txBody>
      </p:sp>
      <p:sp>
        <p:nvSpPr>
          <p:cNvPr id="9" name="TextBox 8">
            <a:extLst>
              <a:ext uri="{FF2B5EF4-FFF2-40B4-BE49-F238E27FC236}">
                <a16:creationId xmlns:a16="http://schemas.microsoft.com/office/drawing/2014/main" id="{CCE08F19-51BF-FE8B-9E37-8FB68EB31632}"/>
              </a:ext>
            </a:extLst>
          </p:cNvPr>
          <p:cNvSpPr txBox="1"/>
          <p:nvPr/>
        </p:nvSpPr>
        <p:spPr>
          <a:xfrm>
            <a:off x="1167096" y="1658034"/>
            <a:ext cx="8818567" cy="2062103"/>
          </a:xfrm>
          <a:prstGeom prst="rect">
            <a:avLst/>
          </a:prstGeom>
          <a:noFill/>
        </p:spPr>
        <p:txBody>
          <a:bodyPr wrap="square">
            <a:spAutoFit/>
          </a:bodyPr>
          <a:lstStyle/>
          <a:p>
            <a:r>
              <a:rPr lang="en-GB" sz="1600" dirty="0">
                <a:latin typeface="Montserrat Light" panose="00000400000000000000" pitchFamily="2" charset="0"/>
              </a:rPr>
              <a:t>The final step is to continuously monitor and evaluate the impact of the changes implemented. Use the feedback mechanisms to assess progress towards your organisational goals and objectives. Make adjustments as needed to ensure ongoing alignment and effectiveness.</a:t>
            </a:r>
          </a:p>
          <a:p>
            <a:endParaRPr lang="en-GB" sz="1600" dirty="0">
              <a:latin typeface="Montserrat Light" panose="00000400000000000000" pitchFamily="2" charset="0"/>
            </a:endParaRPr>
          </a:p>
          <a:p>
            <a:r>
              <a:rPr lang="en-GB" sz="1600" dirty="0">
                <a:latin typeface="Montserrat Light" panose="00000400000000000000" pitchFamily="2" charset="0"/>
              </a:rPr>
              <a:t>Using this framework will help you in assessing the alignment between different components of your organisation. By identifying areas of misalignment, you can make targeted interventions to improve coherence and effectiveness.</a:t>
            </a:r>
          </a:p>
        </p:txBody>
      </p:sp>
    </p:spTree>
    <p:extLst>
      <p:ext uri="{BB962C8B-B14F-4D97-AF65-F5344CB8AC3E}">
        <p14:creationId xmlns:p14="http://schemas.microsoft.com/office/powerpoint/2010/main" val="3620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g2ab2a215905_0_0"/>
          <p:cNvSpPr txBox="1">
            <a:spLocks noGrp="1"/>
          </p:cNvSpPr>
          <p:nvPr>
            <p:ph type="title"/>
          </p:nvPr>
        </p:nvSpPr>
        <p:spPr>
          <a:xfrm>
            <a:off x="380563" y="3534859"/>
            <a:ext cx="5156100" cy="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68" name="Google Shape;668;g2ab2a215905_0_0">
            <a:hlinkClick r:id="rId3"/>
          </p:cNvPr>
          <p:cNvSpPr/>
          <p:nvPr/>
        </p:nvSpPr>
        <p:spPr>
          <a:xfrm>
            <a:off x="579400" y="6025775"/>
            <a:ext cx="368700" cy="36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9" name="Google Shape;669;g2ab2a215905_0_0">
            <a:hlinkClick r:id="rId4"/>
          </p:cNvPr>
          <p:cNvSpPr/>
          <p:nvPr/>
        </p:nvSpPr>
        <p:spPr>
          <a:xfrm>
            <a:off x="1179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0" name="Google Shape;670;g2ab2a215905_0_0">
            <a:hlinkClick r:id="rId5"/>
          </p:cNvPr>
          <p:cNvSpPr/>
          <p:nvPr/>
        </p:nvSpPr>
        <p:spPr>
          <a:xfrm>
            <a:off x="1780350"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1" name="Google Shape;671;g2ab2a215905_0_0">
            <a:hlinkClick r:id="rId6"/>
          </p:cNvPr>
          <p:cNvSpPr/>
          <p:nvPr/>
        </p:nvSpPr>
        <p:spPr>
          <a:xfrm>
            <a:off x="2322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2" name="Google Shape;672;g2ab2a215905_0_0">
            <a:hlinkClick r:id="rId7"/>
          </p:cNvPr>
          <p:cNvSpPr/>
          <p:nvPr/>
        </p:nvSpPr>
        <p:spPr>
          <a:xfrm>
            <a:off x="537275" y="4687875"/>
            <a:ext cx="3192000" cy="3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877</Words>
  <Application>Microsoft Office PowerPoint</Application>
  <PresentationFormat>Widescreen</PresentationFormat>
  <Paragraphs>105</Paragraphs>
  <Slides>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Montserrat Medium</vt:lpstr>
      <vt:lpstr>Arial</vt:lpstr>
      <vt:lpstr>Montserrat</vt:lpstr>
      <vt:lpstr>Montserrat Bold</vt:lpstr>
      <vt:lpstr>Montserrat Light</vt:lpstr>
      <vt:lpstr>Aptos</vt:lpstr>
      <vt:lpstr>Montserrat SemiBold</vt:lpstr>
      <vt:lpstr>Calibri</vt:lpstr>
      <vt:lpstr>Office Theme</vt:lpstr>
      <vt:lpstr>Nadler &amp; Tushman Congruence</vt:lpstr>
      <vt:lpstr>A business model to improve performance.</vt:lpstr>
      <vt:lpstr>Establish Inputs: Define goals and objectives</vt:lpstr>
      <vt:lpstr>Work out a strategy</vt:lpstr>
      <vt:lpstr>Identify the “Throughputs”</vt:lpstr>
      <vt:lpstr>Analyse the “Outputs” and “Feedback” mechanisms </vt:lpstr>
      <vt:lpstr>Monitor and evaluate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Scorecard</dc:title>
  <dc:creator>Jayne Sanders</dc:creator>
  <cp:lastModifiedBy>Paul Hague</cp:lastModifiedBy>
  <cp:revision>4</cp:revision>
  <dcterms:created xsi:type="dcterms:W3CDTF">2023-10-26T17:10:16Z</dcterms:created>
  <dcterms:modified xsi:type="dcterms:W3CDTF">2024-04-01T10:18:46Z</dcterms:modified>
</cp:coreProperties>
</file>