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CxEDDT5yNSAPuSNyJkhddsbyC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9EE7EF-D5A4-4531-8E0F-923AD5BC3F95}">
  <a:tblStyle styleId="{279EE7EF-D5A4-4531-8E0F-923AD5BC3F9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BFD5A1E-0DDE-438F-8AA4-EA7DA36895B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Light-regular.fntdata"/><Relationship Id="rId23" Type="http://schemas.openxmlformats.org/officeDocument/2006/relationships/font" Target="fonts/Montserrat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f0d7147aad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g1f0d7147aa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45" name="Shape 245"/>
        <p:cNvGrpSpPr/>
        <p:nvPr/>
      </p:nvGrpSpPr>
      <p:grpSpPr>
        <a:xfrm>
          <a:off x="0" y="0"/>
          <a:ext cx="0" cy="0"/>
          <a:chOff x="0" y="0"/>
          <a:chExt cx="0" cy="0"/>
        </a:xfrm>
      </p:grpSpPr>
      <p:pic>
        <p:nvPicPr>
          <p:cNvPr descr="A yellow circle on a black background&#10;&#10;Description automatically generated" id="246" name="Google Shape;246;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7" name="Google Shape;247;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50" name="Google Shape;250;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2" name="Google Shape;252;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3" name="Google Shape;253;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4" name="Google Shape;254;p17"/>
          <p:cNvGrpSpPr/>
          <p:nvPr/>
        </p:nvGrpSpPr>
        <p:grpSpPr>
          <a:xfrm>
            <a:off x="11436251" y="129884"/>
            <a:ext cx="661669" cy="1214119"/>
            <a:chOff x="11436251" y="129884"/>
            <a:chExt cx="661669" cy="1214119"/>
          </a:xfrm>
        </p:grpSpPr>
        <p:sp>
          <p:nvSpPr>
            <p:cNvPr id="255" name="Google Shape;25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8"/>
          <p:cNvGrpSpPr/>
          <p:nvPr/>
        </p:nvGrpSpPr>
        <p:grpSpPr>
          <a:xfrm>
            <a:off x="0" y="1318491"/>
            <a:ext cx="1397812" cy="58002"/>
            <a:chOff x="0" y="1077191"/>
            <a:chExt cx="1397812" cy="58002"/>
          </a:xfrm>
        </p:grpSpPr>
        <p:sp>
          <p:nvSpPr>
            <p:cNvPr id="290" name="Google Shape;290;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8"/>
          <p:cNvGrpSpPr/>
          <p:nvPr/>
        </p:nvGrpSpPr>
        <p:grpSpPr>
          <a:xfrm>
            <a:off x="11626751" y="129884"/>
            <a:ext cx="661669" cy="1214119"/>
            <a:chOff x="11436251" y="129884"/>
            <a:chExt cx="661669" cy="1214119"/>
          </a:xfrm>
        </p:grpSpPr>
        <p:sp>
          <p:nvSpPr>
            <p:cNvPr id="298" name="Google Shape;298;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19"/>
          <p:cNvGrpSpPr/>
          <p:nvPr/>
        </p:nvGrpSpPr>
        <p:grpSpPr>
          <a:xfrm>
            <a:off x="0" y="1318491"/>
            <a:ext cx="1397812" cy="58002"/>
            <a:chOff x="0" y="1077191"/>
            <a:chExt cx="1397812" cy="58002"/>
          </a:xfrm>
        </p:grpSpPr>
        <p:sp>
          <p:nvSpPr>
            <p:cNvPr id="332" name="Google Shape;33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19"/>
          <p:cNvGrpSpPr/>
          <p:nvPr/>
        </p:nvGrpSpPr>
        <p:grpSpPr>
          <a:xfrm>
            <a:off x="11436251" y="129884"/>
            <a:ext cx="661669" cy="1214119"/>
            <a:chOff x="11436251" y="129884"/>
            <a:chExt cx="661669" cy="1214119"/>
          </a:xfrm>
        </p:grpSpPr>
        <p:sp>
          <p:nvSpPr>
            <p:cNvPr id="338" name="Google Shape;33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0"/>
          <p:cNvGrpSpPr/>
          <p:nvPr/>
        </p:nvGrpSpPr>
        <p:grpSpPr>
          <a:xfrm>
            <a:off x="0" y="1318491"/>
            <a:ext cx="1397812" cy="58002"/>
            <a:chOff x="0" y="1077191"/>
            <a:chExt cx="1397812" cy="58002"/>
          </a:xfrm>
        </p:grpSpPr>
        <p:sp>
          <p:nvSpPr>
            <p:cNvPr id="374" name="Google Shape;374;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0"/>
          <p:cNvGrpSpPr/>
          <p:nvPr/>
        </p:nvGrpSpPr>
        <p:grpSpPr>
          <a:xfrm>
            <a:off x="11436251" y="129884"/>
            <a:ext cx="661669" cy="1214119"/>
            <a:chOff x="11436251" y="129884"/>
            <a:chExt cx="661669" cy="1214119"/>
          </a:xfrm>
        </p:grpSpPr>
        <p:sp>
          <p:nvSpPr>
            <p:cNvPr id="380" name="Google Shape;38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1"/>
          <p:cNvGrpSpPr/>
          <p:nvPr/>
        </p:nvGrpSpPr>
        <p:grpSpPr>
          <a:xfrm>
            <a:off x="0" y="1318491"/>
            <a:ext cx="1397812" cy="58002"/>
            <a:chOff x="0" y="1077191"/>
            <a:chExt cx="1397812" cy="58002"/>
          </a:xfrm>
        </p:grpSpPr>
        <p:sp>
          <p:nvSpPr>
            <p:cNvPr id="417" name="Google Shape;417;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1"/>
          <p:cNvGrpSpPr/>
          <p:nvPr/>
        </p:nvGrpSpPr>
        <p:grpSpPr>
          <a:xfrm>
            <a:off x="11614051" y="129884"/>
            <a:ext cx="661669" cy="1214119"/>
            <a:chOff x="11436251" y="129884"/>
            <a:chExt cx="661669" cy="1214119"/>
          </a:xfrm>
        </p:grpSpPr>
        <p:sp>
          <p:nvSpPr>
            <p:cNvPr id="422" name="Google Shape;422;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2"/>
          <p:cNvGrpSpPr/>
          <p:nvPr/>
        </p:nvGrpSpPr>
        <p:grpSpPr>
          <a:xfrm>
            <a:off x="0" y="1318491"/>
            <a:ext cx="1397812" cy="58002"/>
            <a:chOff x="0" y="1077191"/>
            <a:chExt cx="1397812" cy="58002"/>
          </a:xfrm>
        </p:grpSpPr>
        <p:sp>
          <p:nvSpPr>
            <p:cNvPr id="458" name="Google Shape;458;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2"/>
          <p:cNvGrpSpPr/>
          <p:nvPr/>
        </p:nvGrpSpPr>
        <p:grpSpPr>
          <a:xfrm>
            <a:off x="11436251" y="129884"/>
            <a:ext cx="661669" cy="1214119"/>
            <a:chOff x="11436251" y="129884"/>
            <a:chExt cx="661669" cy="1214119"/>
          </a:xfrm>
        </p:grpSpPr>
        <p:sp>
          <p:nvSpPr>
            <p:cNvPr id="463" name="Google Shape;463;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3"/>
          <p:cNvGrpSpPr/>
          <p:nvPr/>
        </p:nvGrpSpPr>
        <p:grpSpPr>
          <a:xfrm>
            <a:off x="0" y="1318491"/>
            <a:ext cx="1397812" cy="58002"/>
            <a:chOff x="0" y="1077191"/>
            <a:chExt cx="1397812" cy="58002"/>
          </a:xfrm>
        </p:grpSpPr>
        <p:sp>
          <p:nvSpPr>
            <p:cNvPr id="499" name="Google Shape;499;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3"/>
          <p:cNvGrpSpPr/>
          <p:nvPr/>
        </p:nvGrpSpPr>
        <p:grpSpPr>
          <a:xfrm>
            <a:off x="11436251" y="129884"/>
            <a:ext cx="661669" cy="1214119"/>
            <a:chOff x="11436251" y="129884"/>
            <a:chExt cx="661669" cy="1214119"/>
          </a:xfrm>
        </p:grpSpPr>
        <p:sp>
          <p:nvSpPr>
            <p:cNvPr id="504" name="Google Shape;504;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4"/>
          <p:cNvGrpSpPr/>
          <p:nvPr/>
        </p:nvGrpSpPr>
        <p:grpSpPr>
          <a:xfrm>
            <a:off x="0" y="1318491"/>
            <a:ext cx="1397812" cy="58002"/>
            <a:chOff x="0" y="1077191"/>
            <a:chExt cx="1397812" cy="58002"/>
          </a:xfrm>
        </p:grpSpPr>
        <p:sp>
          <p:nvSpPr>
            <p:cNvPr id="540" name="Google Shape;540;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4"/>
          <p:cNvGrpSpPr/>
          <p:nvPr/>
        </p:nvGrpSpPr>
        <p:grpSpPr>
          <a:xfrm>
            <a:off x="11436251" y="129884"/>
            <a:ext cx="661669" cy="1214119"/>
            <a:chOff x="11436251" y="129884"/>
            <a:chExt cx="661669" cy="1214119"/>
          </a:xfrm>
        </p:grpSpPr>
        <p:sp>
          <p:nvSpPr>
            <p:cNvPr id="545" name="Google Shape;545;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5"/>
          <p:cNvGrpSpPr/>
          <p:nvPr/>
        </p:nvGrpSpPr>
        <p:grpSpPr>
          <a:xfrm>
            <a:off x="0" y="1318491"/>
            <a:ext cx="1397812" cy="58002"/>
            <a:chOff x="0" y="1077191"/>
            <a:chExt cx="1397812" cy="58002"/>
          </a:xfrm>
        </p:grpSpPr>
        <p:sp>
          <p:nvSpPr>
            <p:cNvPr id="582" name="Google Shape;582;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5"/>
          <p:cNvGrpSpPr/>
          <p:nvPr/>
        </p:nvGrpSpPr>
        <p:grpSpPr>
          <a:xfrm>
            <a:off x="11614051" y="129884"/>
            <a:ext cx="661669" cy="1214119"/>
            <a:chOff x="11436251" y="129884"/>
            <a:chExt cx="661669" cy="1214119"/>
          </a:xfrm>
        </p:grpSpPr>
        <p:sp>
          <p:nvSpPr>
            <p:cNvPr id="587" name="Google Shape;587;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9"/>
          <p:cNvGrpSpPr/>
          <p:nvPr/>
        </p:nvGrpSpPr>
        <p:grpSpPr>
          <a:xfrm>
            <a:off x="11436251" y="129884"/>
            <a:ext cx="661669" cy="1214119"/>
            <a:chOff x="11436251" y="129884"/>
            <a:chExt cx="661669" cy="1214119"/>
          </a:xfrm>
        </p:grpSpPr>
        <p:sp>
          <p:nvSpPr>
            <p:cNvPr id="29" name="Google Shape;29;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0"/>
          <p:cNvGrpSpPr/>
          <p:nvPr/>
        </p:nvGrpSpPr>
        <p:grpSpPr>
          <a:xfrm>
            <a:off x="0" y="1318491"/>
            <a:ext cx="1397812" cy="58002"/>
            <a:chOff x="0" y="1077191"/>
            <a:chExt cx="1397812" cy="58002"/>
          </a:xfrm>
        </p:grpSpPr>
        <p:sp>
          <p:nvSpPr>
            <p:cNvPr id="65" name="Google Shape;65;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0"/>
          <p:cNvGrpSpPr/>
          <p:nvPr/>
        </p:nvGrpSpPr>
        <p:grpSpPr>
          <a:xfrm>
            <a:off x="11436251" y="129884"/>
            <a:ext cx="661669" cy="1214119"/>
            <a:chOff x="11436251" y="129884"/>
            <a:chExt cx="661669" cy="1214119"/>
          </a:xfrm>
        </p:grpSpPr>
        <p:sp>
          <p:nvSpPr>
            <p:cNvPr id="71" name="Google Shape;71;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1"/>
          <p:cNvGrpSpPr/>
          <p:nvPr/>
        </p:nvGrpSpPr>
        <p:grpSpPr>
          <a:xfrm>
            <a:off x="0" y="1318491"/>
            <a:ext cx="1397812" cy="58002"/>
            <a:chOff x="0" y="1077191"/>
            <a:chExt cx="1397812" cy="58002"/>
          </a:xfrm>
        </p:grpSpPr>
        <p:sp>
          <p:nvSpPr>
            <p:cNvPr id="107" name="Google Shape;107;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1"/>
          <p:cNvGrpSpPr/>
          <p:nvPr/>
        </p:nvGrpSpPr>
        <p:grpSpPr>
          <a:xfrm>
            <a:off x="11436251" y="129884"/>
            <a:ext cx="661669" cy="1214119"/>
            <a:chOff x="11436251" y="129884"/>
            <a:chExt cx="661669" cy="1214119"/>
          </a:xfrm>
        </p:grpSpPr>
        <p:sp>
          <p:nvSpPr>
            <p:cNvPr id="113" name="Google Shape;113;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2"/>
          <p:cNvGrpSpPr/>
          <p:nvPr/>
        </p:nvGrpSpPr>
        <p:grpSpPr>
          <a:xfrm>
            <a:off x="0" y="1318491"/>
            <a:ext cx="1397812" cy="58002"/>
            <a:chOff x="0" y="1077191"/>
            <a:chExt cx="1397812" cy="58002"/>
          </a:xfrm>
        </p:grpSpPr>
        <p:sp>
          <p:nvSpPr>
            <p:cNvPr id="148" name="Google Shape;148;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2"/>
          <p:cNvGrpSpPr/>
          <p:nvPr/>
        </p:nvGrpSpPr>
        <p:grpSpPr>
          <a:xfrm>
            <a:off x="11436251" y="129884"/>
            <a:ext cx="661669" cy="1214119"/>
            <a:chOff x="11436251" y="129884"/>
            <a:chExt cx="661669" cy="1214119"/>
          </a:xfrm>
        </p:grpSpPr>
        <p:sp>
          <p:nvSpPr>
            <p:cNvPr id="154" name="Google Shape;154;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83" name="Shape 183"/>
        <p:cNvGrpSpPr/>
        <p:nvPr/>
      </p:nvGrpSpPr>
      <p:grpSpPr>
        <a:xfrm>
          <a:off x="0" y="0"/>
          <a:ext cx="0" cy="0"/>
          <a:chOff x="0" y="0"/>
          <a:chExt cx="0" cy="0"/>
        </a:xfrm>
      </p:grpSpPr>
      <p:pic>
        <p:nvPicPr>
          <p:cNvPr descr="A logo with blue and yellow colors&#10;&#10;Description automatically generated" id="184" name="Google Shape;184;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5" name="Google Shape;185;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6" name="Google Shape;186;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7" name="Google Shape;187;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8" name="Google Shape;188;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9" name="Google Shape;189;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90" name="Google Shape;190;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91" name="Shape 191"/>
        <p:cNvGrpSpPr/>
        <p:nvPr/>
      </p:nvGrpSpPr>
      <p:grpSpPr>
        <a:xfrm>
          <a:off x="0" y="0"/>
          <a:ext cx="0" cy="0"/>
          <a:chOff x="0" y="0"/>
          <a:chExt cx="0" cy="0"/>
        </a:xfrm>
      </p:grpSpPr>
      <p:pic>
        <p:nvPicPr>
          <p:cNvPr descr="A logo with blue and yellow colors&#10;&#10;Description automatically generated" id="192" name="Google Shape;192;p14"/>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93" name="Google Shape;193;p14"/>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Google Shape;194;p14"/>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95" name="Google Shape;195;p14"/>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197" name="Google Shape;197;p14"/>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8" name="Shape 198"/>
        <p:cNvGrpSpPr/>
        <p:nvPr/>
      </p:nvGrpSpPr>
      <p:grpSpPr>
        <a:xfrm>
          <a:off x="0" y="0"/>
          <a:ext cx="0" cy="0"/>
          <a:chOff x="0" y="0"/>
          <a:chExt cx="0" cy="0"/>
        </a:xfrm>
      </p:grpSpPr>
      <p:sp>
        <p:nvSpPr>
          <p:cNvPr id="199" name="Google Shape;199;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00" name="Google Shape;200;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01" name="Google Shape;201;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02" name="Google Shape;202;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4" name="Google Shape;204;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5" name="Google Shape;205;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6" name="Shape 206"/>
        <p:cNvGrpSpPr/>
        <p:nvPr/>
      </p:nvGrpSpPr>
      <p:grpSpPr>
        <a:xfrm>
          <a:off x="0" y="0"/>
          <a:ext cx="0" cy="0"/>
          <a:chOff x="0" y="0"/>
          <a:chExt cx="0" cy="0"/>
        </a:xfrm>
      </p:grpSpPr>
      <p:pic>
        <p:nvPicPr>
          <p:cNvPr descr="A yellow circle on a black background&#10;&#10;Description automatically generated" id="207" name="Google Shape;207;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8" name="Google Shape;208;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11" name="Google Shape;211;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12" name="Google Shape;212;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5" name="Google Shape;215;p16"/>
          <p:cNvGrpSpPr/>
          <p:nvPr/>
        </p:nvGrpSpPr>
        <p:grpSpPr>
          <a:xfrm>
            <a:off x="11436251" y="129884"/>
            <a:ext cx="661669" cy="1214119"/>
            <a:chOff x="11436251" y="129884"/>
            <a:chExt cx="661669" cy="1214119"/>
          </a:xfrm>
        </p:grpSpPr>
        <p:sp>
          <p:nvSpPr>
            <p:cNvPr id="216" name="Google Shape;216;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4" name="Google Shape;244;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Graphic Recording</a:t>
            </a:r>
            <a:endParaRPr/>
          </a:p>
        </p:txBody>
      </p:sp>
      <p:pic>
        <p:nvPicPr>
          <p:cNvPr id="663" name="Google Shape;663;p1"/>
          <p:cNvPicPr preferRelativeResize="0"/>
          <p:nvPr/>
        </p:nvPicPr>
        <p:blipFill rotWithShape="1">
          <a:blip r:embed="rId3">
            <a:alphaModFix/>
          </a:blip>
          <a:srcRect b="0" l="0" r="0" t="0"/>
          <a:stretch/>
        </p:blipFill>
        <p:spPr>
          <a:xfrm>
            <a:off x="6514329" y="2536371"/>
            <a:ext cx="1742310" cy="1186936"/>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846275" y="3723300"/>
            <a:ext cx="1188231" cy="809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tool to capture a meeting</a:t>
            </a:r>
            <a:r>
              <a:rPr lang="en-GB" sz="3000">
                <a:solidFill>
                  <a:schemeClr val="accent1"/>
                </a:solidFill>
              </a:rPr>
              <a:t>.</a:t>
            </a:r>
            <a:endParaRPr sz="3000"/>
          </a:p>
        </p:txBody>
      </p:sp>
      <p:sp>
        <p:nvSpPr>
          <p:cNvPr id="672" name="Google Shape;672;p2"/>
          <p:cNvSpPr txBox="1"/>
          <p:nvPr/>
        </p:nvSpPr>
        <p:spPr>
          <a:xfrm>
            <a:off x="489585" y="1976845"/>
            <a:ext cx="50916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Graphic recording, also known as visual recording or sketchnoting, involves creating a visual representation of discussions, ideas, and key points during a meeting or event. </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It offers a range of benefits, including:</a:t>
            </a:r>
            <a:endParaRPr/>
          </a:p>
          <a:p>
            <a:pPr indent="0" lvl="0" marL="0" marR="0" rtl="0" algn="l">
              <a:spcBef>
                <a:spcPts val="0"/>
              </a:spcBef>
              <a:spcAft>
                <a:spcPts val="0"/>
              </a:spcAft>
              <a:buNone/>
            </a:pPr>
            <a:r>
              <a:t/>
            </a:r>
            <a:endParaRPr b="0" i="0">
              <a:solidFill>
                <a:srgbClr val="374151"/>
              </a:solidFill>
              <a:latin typeface="Montserrat Light"/>
              <a:ea typeface="Montserrat Light"/>
              <a:cs typeface="Montserrat Light"/>
              <a:sym typeface="Montserrat Light"/>
            </a:endParaRPr>
          </a:p>
          <a:p>
            <a:pPr indent="-273050" lvl="1" marL="742950" marR="0" rtl="0" algn="l">
              <a:spcBef>
                <a:spcPts val="0"/>
              </a:spcBef>
              <a:spcAft>
                <a:spcPts val="0"/>
              </a:spcAft>
              <a:buClr>
                <a:srgbClr val="374151"/>
              </a:buClr>
              <a:buSzPts val="1400"/>
              <a:buFont typeface="Arial"/>
              <a:buChar char="•"/>
            </a:pPr>
            <a:r>
              <a:rPr b="0" i="0" lang="en-GB" u="none" cap="none" strike="noStrike">
                <a:solidFill>
                  <a:srgbClr val="374151"/>
                </a:solidFill>
                <a:latin typeface="Montserrat Light"/>
                <a:ea typeface="Montserrat Light"/>
                <a:cs typeface="Montserrat Light"/>
                <a:sym typeface="Montserrat Light"/>
              </a:rPr>
              <a:t>increased engagement, </a:t>
            </a:r>
            <a:endParaRPr/>
          </a:p>
          <a:p>
            <a:pPr indent="-273050" lvl="1" marL="742950" marR="0" rtl="0" algn="l">
              <a:spcBef>
                <a:spcPts val="0"/>
              </a:spcBef>
              <a:spcAft>
                <a:spcPts val="0"/>
              </a:spcAft>
              <a:buClr>
                <a:srgbClr val="374151"/>
              </a:buClr>
              <a:buSzPts val="1400"/>
              <a:buFont typeface="Arial"/>
              <a:buChar char="•"/>
            </a:pPr>
            <a:r>
              <a:rPr b="0" i="0" lang="en-GB" u="none" cap="none" strike="noStrike">
                <a:solidFill>
                  <a:srgbClr val="374151"/>
                </a:solidFill>
                <a:latin typeface="Montserrat Light"/>
                <a:ea typeface="Montserrat Light"/>
                <a:cs typeface="Montserrat Light"/>
                <a:sym typeface="Montserrat Light"/>
              </a:rPr>
              <a:t>improved comprehension, </a:t>
            </a:r>
            <a:endParaRPr/>
          </a:p>
          <a:p>
            <a:pPr indent="-273050" lvl="1" marL="742950" marR="0" rtl="0" algn="l">
              <a:spcBef>
                <a:spcPts val="0"/>
              </a:spcBef>
              <a:spcAft>
                <a:spcPts val="0"/>
              </a:spcAft>
              <a:buClr>
                <a:srgbClr val="374151"/>
              </a:buClr>
              <a:buSzPts val="1400"/>
              <a:buFont typeface="Arial"/>
              <a:buChar char="•"/>
            </a:pPr>
            <a:r>
              <a:rPr b="0" i="0" lang="en-GB" u="none" cap="none" strike="noStrike">
                <a:solidFill>
                  <a:srgbClr val="374151"/>
                </a:solidFill>
                <a:latin typeface="Montserrat Light"/>
                <a:ea typeface="Montserrat Light"/>
                <a:cs typeface="Montserrat Light"/>
                <a:sym typeface="Montserrat Light"/>
              </a:rPr>
              <a:t>effective communication, </a:t>
            </a:r>
            <a:endParaRPr/>
          </a:p>
          <a:p>
            <a:pPr indent="-273050" lvl="1" marL="742950" marR="0" rtl="0" algn="l">
              <a:spcBef>
                <a:spcPts val="0"/>
              </a:spcBef>
              <a:spcAft>
                <a:spcPts val="0"/>
              </a:spcAft>
              <a:buClr>
                <a:srgbClr val="374151"/>
              </a:buClr>
              <a:buSzPts val="1400"/>
              <a:buFont typeface="Arial"/>
              <a:buChar char="•"/>
            </a:pPr>
            <a:r>
              <a:rPr b="0" i="0" lang="en-GB" u="none" cap="none" strike="noStrike">
                <a:solidFill>
                  <a:srgbClr val="374151"/>
                </a:solidFill>
                <a:latin typeface="Montserrat Light"/>
                <a:ea typeface="Montserrat Light"/>
                <a:cs typeface="Montserrat Light"/>
                <a:sym typeface="Montserrat Light"/>
              </a:rPr>
              <a:t>enhanced memory retention. </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It serves as a powerful tool for facilitating productive and collaborative meetings while adding a creative and dynamic dimension to the communication process.</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record and maintain interest in an event</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581062" y="1851668"/>
            <a:ext cx="6343743" cy="43216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Preparation</a:t>
            </a:r>
            <a:r>
              <a:rPr lang="en-GB" sz="3000">
                <a:solidFill>
                  <a:schemeClr val="accent3"/>
                </a:solidFill>
              </a:rPr>
              <a:t>.</a:t>
            </a:r>
            <a:endParaRPr sz="3000">
              <a:solidFill>
                <a:schemeClr val="accent3"/>
              </a:solidFill>
            </a:endParaRPr>
          </a:p>
        </p:txBody>
      </p:sp>
      <p:graphicFrame>
        <p:nvGraphicFramePr>
          <p:cNvPr id="682" name="Google Shape;682;p3"/>
          <p:cNvGraphicFramePr/>
          <p:nvPr/>
        </p:nvGraphicFramePr>
        <p:xfrm>
          <a:off x="1089217" y="2809409"/>
          <a:ext cx="3000000" cy="3000000"/>
        </p:xfrm>
        <a:graphic>
          <a:graphicData uri="http://schemas.openxmlformats.org/drawingml/2006/table">
            <a:tbl>
              <a:tblPr>
                <a:noFill/>
                <a:tableStyleId>{279EE7EF-D5A4-4531-8E0F-923AD5BC3F95}</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is the purpose of the meeting/event?</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081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 What do you want to capture at the meeting?</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16016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Where will the meeting be held? Who will do the recording? How will you cope with eventualities such as inclement weather, the artists failing to show, you haven’t all the necessary equipment?</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346587" y="1608828"/>
            <a:ext cx="10279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Clarify the purpose of the graphic recording. Determine the key objectives, topics, or themes that need to be visually captured during the session. Ensure you have the necessary materials, such as large sheets of paper, markers, pens, and any other tools you might need. Consider using a flip chart, whiteboard, or digital tablet based on the context.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Capture</a:t>
            </a:r>
            <a:r>
              <a:rPr lang="en-GB" sz="3000">
                <a:solidFill>
                  <a:schemeClr val="accent2"/>
                </a:solidFill>
              </a:rPr>
              <a:t>.</a:t>
            </a:r>
            <a:r>
              <a:rPr lang="en-GB" sz="3000"/>
              <a:t> </a:t>
            </a:r>
            <a:endParaRPr sz="3000"/>
          </a:p>
        </p:txBody>
      </p:sp>
      <p:graphicFrame>
        <p:nvGraphicFramePr>
          <p:cNvPr id="691" name="Google Shape;691;p4"/>
          <p:cNvGraphicFramePr/>
          <p:nvPr/>
        </p:nvGraphicFramePr>
        <p:xfrm>
          <a:off x="911942" y="3496438"/>
          <a:ext cx="3000000" cy="3000000"/>
        </p:xfrm>
        <a:graphic>
          <a:graphicData uri="http://schemas.openxmlformats.org/drawingml/2006/table">
            <a:tbl>
              <a:tblPr bandRow="1" firstCol="1" firstRow="1">
                <a:noFill/>
                <a:tableStyleId>{ABFD5A1E-0DDE-438F-8AA4-EA7DA36895B1}</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being said that needs capturing/recording?</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best to show the themes and findings from the event?</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378551" y="1546450"/>
            <a:ext cx="107106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If you are capturing the outcomes, don't hesitate to ask questions to gain a deeper understanding of the topics being discussed. Use visual metaphors to enhance understanding and make the content more memorable. Colour coding could help. Use short phrases, keywords, or labels to convey information. Avoid overwhelming the visuals with too much text. Create a visual hierarchy to prioritise information. Group related ideas or topics together to create a sense of organisation. Use lines, borders, or whitespace to visually separate different sections.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320108"/>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Finalising and distribution</a:t>
            </a:r>
            <a:r>
              <a:rPr lang="en-GB" sz="3000">
                <a:solidFill>
                  <a:schemeClr val="accent1"/>
                </a:solidFill>
              </a:rPr>
              <a:t>.</a:t>
            </a:r>
            <a:endParaRPr sz="3000">
              <a:solidFill>
                <a:schemeClr val="accent1"/>
              </a:solidFill>
            </a:endParaRPr>
          </a:p>
        </p:txBody>
      </p:sp>
      <p:graphicFrame>
        <p:nvGraphicFramePr>
          <p:cNvPr id="700" name="Google Shape;700;p5"/>
          <p:cNvGraphicFramePr/>
          <p:nvPr/>
        </p:nvGraphicFramePr>
        <p:xfrm>
          <a:off x="1167497" y="2925245"/>
          <a:ext cx="3000000" cy="3000000"/>
        </p:xfrm>
        <a:graphic>
          <a:graphicData uri="http://schemas.openxmlformats.org/drawingml/2006/table">
            <a:tbl>
              <a:tblPr bandRow="1" firstCol="1" firstRow="1">
                <a:noFill/>
                <a:tableStyleId>{ABFD5A1E-0DDE-438F-8AA4-EA7DA36895B1}</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should see the graphic? What key message do you want it to communicate?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actions will result from the event and the graphic?</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could you do things better next time?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319000" y="1513525"/>
            <a:ext cx="10891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Before concluding the session, review the graphic for accuracy, completeness, and clarity. Make any necessary edits or additions to enhance the visual representation. Capture a high-quality image of the graphic using a camera or scanner. This serves as a digital record and can be shared with participants or used for documentation. Share the graphic with participants, either physically or digitally, to reinforce key messages and provide a visual summary of the session.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1f0d7147aad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7" name="Google Shape;707;g1f0d7147aad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g1f0d7147aad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9" name="Google Shape;709;g1f0d7147aad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0" name="Google Shape;710;g1f0d7147aad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1" name="Google Shape;711;g1f0d7147aad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