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embeddedFontLst>
    <p:embeddedFont>
      <p:font typeface="Montserrat SemiBold"/>
      <p:regular r:id="rId11"/>
      <p:bold r:id="rId12"/>
      <p:italic r:id="rId13"/>
      <p:boldItalic r:id="rId14"/>
    </p:embeddedFont>
    <p:embeddedFont>
      <p:font typeface="Montserrat"/>
      <p:regular r:id="rId15"/>
      <p:bold r:id="rId16"/>
      <p:italic r:id="rId17"/>
      <p:boldItalic r:id="rId18"/>
    </p:embeddedFont>
    <p:embeddedFont>
      <p:font typeface="Montserrat Medium"/>
      <p:regular r:id="rId19"/>
      <p:bold r:id="rId20"/>
      <p:italic r:id="rId21"/>
      <p:boldItalic r:id="rId22"/>
    </p:embeddedFont>
    <p:embeddedFont>
      <p:font typeface="Montserrat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iL2uqSowyTbRqf1C1eRRN14Pqa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Medium-bold.fntdata"/><Relationship Id="rId22" Type="http://schemas.openxmlformats.org/officeDocument/2006/relationships/font" Target="fonts/MontserratMedium-boldItalic.fntdata"/><Relationship Id="rId21" Type="http://schemas.openxmlformats.org/officeDocument/2006/relationships/font" Target="fonts/MontserratMedium-italic.fntdata"/><Relationship Id="rId24" Type="http://schemas.openxmlformats.org/officeDocument/2006/relationships/font" Target="fonts/MontserratLight-bold.fntdata"/><Relationship Id="rId23" Type="http://schemas.openxmlformats.org/officeDocument/2006/relationships/font" Target="fonts/Montserrat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boldItalic.fntdata"/><Relationship Id="rId25" Type="http://schemas.openxmlformats.org/officeDocument/2006/relationships/font" Target="fonts/MontserratLight-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font" Target="fonts/MontserratSemiBold-regular.fntdata"/><Relationship Id="rId10" Type="http://schemas.openxmlformats.org/officeDocument/2006/relationships/slide" Target="slides/slide6.xml"/><Relationship Id="rId13" Type="http://schemas.openxmlformats.org/officeDocument/2006/relationships/font" Target="fonts/MontserratSemiBold-italic.fntdata"/><Relationship Id="rId12" Type="http://schemas.openxmlformats.org/officeDocument/2006/relationships/font" Target="fonts/MontserratSemiBold-bold.fntdata"/><Relationship Id="rId15" Type="http://schemas.openxmlformats.org/officeDocument/2006/relationships/font" Target="fonts/Montserrat-regular.fntdata"/><Relationship Id="rId14" Type="http://schemas.openxmlformats.org/officeDocument/2006/relationships/font" Target="fonts/MontserratSemiBold-boldItalic.fntdata"/><Relationship Id="rId17" Type="http://schemas.openxmlformats.org/officeDocument/2006/relationships/font" Target="fonts/Montserrat-italic.fntdata"/><Relationship Id="rId16" Type="http://schemas.openxmlformats.org/officeDocument/2006/relationships/font" Target="fonts/Montserrat-bold.fntdata"/><Relationship Id="rId19" Type="http://schemas.openxmlformats.org/officeDocument/2006/relationships/font" Target="fonts/MontserratMedium-regular.fntdata"/><Relationship Id="rId18" Type="http://schemas.openxmlformats.org/officeDocument/2006/relationships/font" Target="fonts/Montserrat-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2ab76c2b79b_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g2ab76c2b79b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7.png"/><Relationship Id="rId6"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8"/>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39" name="Shape 239"/>
        <p:cNvGrpSpPr/>
        <p:nvPr/>
      </p:nvGrpSpPr>
      <p:grpSpPr>
        <a:xfrm>
          <a:off x="0" y="0"/>
          <a:ext cx="0" cy="0"/>
          <a:chOff x="0" y="0"/>
          <a:chExt cx="0" cy="0"/>
        </a:xfrm>
      </p:grpSpPr>
      <p:pic>
        <p:nvPicPr>
          <p:cNvPr descr="A yellow circle on a black background&#10;&#10;Description automatically generated" id="240" name="Google Shape;240;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1" name="Google Shape;241;p17"/>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3" name="Google Shape;243;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44" name="Google Shape;244;p17"/>
          <p:cNvGrpSpPr/>
          <p:nvPr/>
        </p:nvGrpSpPr>
        <p:grpSpPr>
          <a:xfrm>
            <a:off x="0" y="962050"/>
            <a:ext cx="1397812" cy="58002"/>
            <a:chOff x="0" y="1077191"/>
            <a:chExt cx="1397812" cy="58002"/>
          </a:xfrm>
        </p:grpSpPr>
        <p:sp>
          <p:nvSpPr>
            <p:cNvPr id="245" name="Google Shape;245;p1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7" name="Google Shape;247;p17"/>
          <p:cNvSpPr txBox="1"/>
          <p:nvPr>
            <p:ph type="title"/>
          </p:nvPr>
        </p:nvSpPr>
        <p:spPr>
          <a:xfrm>
            <a:off x="320708" y="79823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8" name="Google Shape;248;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9" name="Google Shape;249;p17"/>
          <p:cNvGrpSpPr/>
          <p:nvPr/>
        </p:nvGrpSpPr>
        <p:grpSpPr>
          <a:xfrm>
            <a:off x="11436251" y="129884"/>
            <a:ext cx="661669" cy="1214119"/>
            <a:chOff x="11436251" y="129884"/>
            <a:chExt cx="661669" cy="1214119"/>
          </a:xfrm>
        </p:grpSpPr>
        <p:sp>
          <p:nvSpPr>
            <p:cNvPr id="250" name="Google Shape;250;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8" name="Google Shape;278;p17"/>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79" name="Shape 279"/>
        <p:cNvGrpSpPr/>
        <p:nvPr/>
      </p:nvGrpSpPr>
      <p:grpSpPr>
        <a:xfrm>
          <a:off x="0" y="0"/>
          <a:ext cx="0" cy="0"/>
          <a:chOff x="0" y="0"/>
          <a:chExt cx="0" cy="0"/>
        </a:xfrm>
      </p:grpSpPr>
      <p:pic>
        <p:nvPicPr>
          <p:cNvPr descr="A yellow circle on a black background&#10;&#10;Description automatically generated" id="280" name="Google Shape;280;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1" name="Google Shape;281;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4" name="Google Shape;284;p18"/>
          <p:cNvGrpSpPr/>
          <p:nvPr/>
        </p:nvGrpSpPr>
        <p:grpSpPr>
          <a:xfrm>
            <a:off x="109955" y="1005479"/>
            <a:ext cx="1397812" cy="58002"/>
            <a:chOff x="0" y="1077191"/>
            <a:chExt cx="1397812" cy="58002"/>
          </a:xfrm>
        </p:grpSpPr>
        <p:sp>
          <p:nvSpPr>
            <p:cNvPr id="285" name="Google Shape;285;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7" name="Google Shape;287;p18"/>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8" name="Google Shape;288;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9" name="Google Shape;289;p18"/>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90" name="Google Shape;290;p18"/>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1" name="Google Shape;291;p18"/>
          <p:cNvGrpSpPr/>
          <p:nvPr/>
        </p:nvGrpSpPr>
        <p:grpSpPr>
          <a:xfrm>
            <a:off x="11626751" y="129884"/>
            <a:ext cx="661669" cy="1214119"/>
            <a:chOff x="11436251" y="129884"/>
            <a:chExt cx="661669" cy="1214119"/>
          </a:xfrm>
        </p:grpSpPr>
        <p:sp>
          <p:nvSpPr>
            <p:cNvPr id="292" name="Google Shape;292;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0" name="Shape 320"/>
        <p:cNvGrpSpPr/>
        <p:nvPr/>
      </p:nvGrpSpPr>
      <p:grpSpPr>
        <a:xfrm>
          <a:off x="0" y="0"/>
          <a:ext cx="0" cy="0"/>
          <a:chOff x="0" y="0"/>
          <a:chExt cx="0" cy="0"/>
        </a:xfrm>
      </p:grpSpPr>
      <p:pic>
        <p:nvPicPr>
          <p:cNvPr descr="A yellow circle on a black background&#10;&#10;Description automatically generated" id="321" name="Google Shape;321;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2" name="Google Shape;322;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5" name="Google Shape;325;p19"/>
          <p:cNvGrpSpPr/>
          <p:nvPr/>
        </p:nvGrpSpPr>
        <p:grpSpPr>
          <a:xfrm>
            <a:off x="133822" y="976478"/>
            <a:ext cx="1397812" cy="58002"/>
            <a:chOff x="0" y="1077191"/>
            <a:chExt cx="1397812" cy="58002"/>
          </a:xfrm>
        </p:grpSpPr>
        <p:sp>
          <p:nvSpPr>
            <p:cNvPr id="326" name="Google Shape;326;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19"/>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29" name="Google Shape;329;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19"/>
          <p:cNvGrpSpPr/>
          <p:nvPr/>
        </p:nvGrpSpPr>
        <p:grpSpPr>
          <a:xfrm>
            <a:off x="11436251" y="129884"/>
            <a:ext cx="661669" cy="1214119"/>
            <a:chOff x="11436251" y="129884"/>
            <a:chExt cx="661669" cy="1214119"/>
          </a:xfrm>
        </p:grpSpPr>
        <p:sp>
          <p:nvSpPr>
            <p:cNvPr id="331" name="Google Shape;331;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1" name="Shape 361"/>
        <p:cNvGrpSpPr/>
        <p:nvPr/>
      </p:nvGrpSpPr>
      <p:grpSpPr>
        <a:xfrm>
          <a:off x="0" y="0"/>
          <a:ext cx="0" cy="0"/>
          <a:chOff x="0" y="0"/>
          <a:chExt cx="0" cy="0"/>
        </a:xfrm>
      </p:grpSpPr>
      <p:pic>
        <p:nvPicPr>
          <p:cNvPr descr="A yellow circle on a black background&#10;&#10;Description automatically generated" id="362" name="Google Shape;362;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3" name="Google Shape;363;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6" name="Google Shape;366;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7" name="Google Shape;367;p20"/>
          <p:cNvGrpSpPr/>
          <p:nvPr/>
        </p:nvGrpSpPr>
        <p:grpSpPr>
          <a:xfrm>
            <a:off x="0" y="1318491"/>
            <a:ext cx="1397812" cy="58002"/>
            <a:chOff x="0" y="1077191"/>
            <a:chExt cx="1397812" cy="58002"/>
          </a:xfrm>
        </p:grpSpPr>
        <p:sp>
          <p:nvSpPr>
            <p:cNvPr id="368" name="Google Shape;368;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1" name="Google Shape;371;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2" name="Google Shape;372;p20"/>
          <p:cNvGrpSpPr/>
          <p:nvPr/>
        </p:nvGrpSpPr>
        <p:grpSpPr>
          <a:xfrm>
            <a:off x="11614051" y="129884"/>
            <a:ext cx="661669" cy="1214119"/>
            <a:chOff x="11436251" y="129884"/>
            <a:chExt cx="661669" cy="1214119"/>
          </a:xfrm>
        </p:grpSpPr>
        <p:sp>
          <p:nvSpPr>
            <p:cNvPr id="373" name="Google Shape;373;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1" name="Google Shape;401;p20"/>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2" name="Shape 402"/>
        <p:cNvGrpSpPr/>
        <p:nvPr/>
      </p:nvGrpSpPr>
      <p:grpSpPr>
        <a:xfrm>
          <a:off x="0" y="0"/>
          <a:ext cx="0" cy="0"/>
          <a:chOff x="0" y="0"/>
          <a:chExt cx="0" cy="0"/>
        </a:xfrm>
      </p:grpSpPr>
      <p:pic>
        <p:nvPicPr>
          <p:cNvPr descr="A yellow circle on a black background&#10;&#10;Description automatically generated" id="403" name="Google Shape;403;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4" name="Google Shape;404;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7" name="Google Shape;407;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8" name="Google Shape;408;p21"/>
          <p:cNvGrpSpPr/>
          <p:nvPr/>
        </p:nvGrpSpPr>
        <p:grpSpPr>
          <a:xfrm>
            <a:off x="0" y="1318491"/>
            <a:ext cx="1397812" cy="58002"/>
            <a:chOff x="0" y="1077191"/>
            <a:chExt cx="1397812" cy="58002"/>
          </a:xfrm>
        </p:grpSpPr>
        <p:sp>
          <p:nvSpPr>
            <p:cNvPr id="409" name="Google Shape;409;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1" name="Google Shape;411;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2" name="Google Shape;412;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3" name="Google Shape;413;p21"/>
          <p:cNvGrpSpPr/>
          <p:nvPr/>
        </p:nvGrpSpPr>
        <p:grpSpPr>
          <a:xfrm>
            <a:off x="11436251" y="129884"/>
            <a:ext cx="661669" cy="1214119"/>
            <a:chOff x="11436251" y="129884"/>
            <a:chExt cx="661669" cy="1214119"/>
          </a:xfrm>
        </p:grpSpPr>
        <p:sp>
          <p:nvSpPr>
            <p:cNvPr id="414" name="Google Shape;414;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2" name="Google Shape;442;p21"/>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3" name="Shape 443"/>
        <p:cNvGrpSpPr/>
        <p:nvPr/>
      </p:nvGrpSpPr>
      <p:grpSpPr>
        <a:xfrm>
          <a:off x="0" y="0"/>
          <a:ext cx="0" cy="0"/>
          <a:chOff x="0" y="0"/>
          <a:chExt cx="0" cy="0"/>
        </a:xfrm>
      </p:grpSpPr>
      <p:pic>
        <p:nvPicPr>
          <p:cNvPr descr="A yellow circle on a black background&#10;&#10;Description automatically generated" id="444" name="Google Shape;444;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5" name="Google Shape;445;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8" name="Google Shape;448;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9" name="Google Shape;449;p22"/>
          <p:cNvGrpSpPr/>
          <p:nvPr/>
        </p:nvGrpSpPr>
        <p:grpSpPr>
          <a:xfrm>
            <a:off x="0" y="1318491"/>
            <a:ext cx="1397812" cy="58002"/>
            <a:chOff x="0" y="1077191"/>
            <a:chExt cx="1397812" cy="58002"/>
          </a:xfrm>
        </p:grpSpPr>
        <p:sp>
          <p:nvSpPr>
            <p:cNvPr id="450" name="Google Shape;450;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2" name="Google Shape;452;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3" name="Google Shape;453;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4" name="Google Shape;454;p22"/>
          <p:cNvGrpSpPr/>
          <p:nvPr/>
        </p:nvGrpSpPr>
        <p:grpSpPr>
          <a:xfrm>
            <a:off x="11436251" y="129884"/>
            <a:ext cx="661669" cy="1214119"/>
            <a:chOff x="11436251" y="129884"/>
            <a:chExt cx="661669" cy="1214119"/>
          </a:xfrm>
        </p:grpSpPr>
        <p:sp>
          <p:nvSpPr>
            <p:cNvPr id="455" name="Google Shape;455;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3" name="Google Shape;483;p22"/>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4" name="Shape 484"/>
        <p:cNvGrpSpPr/>
        <p:nvPr/>
      </p:nvGrpSpPr>
      <p:grpSpPr>
        <a:xfrm>
          <a:off x="0" y="0"/>
          <a:ext cx="0" cy="0"/>
          <a:chOff x="0" y="0"/>
          <a:chExt cx="0" cy="0"/>
        </a:xfrm>
      </p:grpSpPr>
      <p:pic>
        <p:nvPicPr>
          <p:cNvPr descr="A yellow circle on a black background&#10;&#10;Description automatically generated" id="485" name="Google Shape;485;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6" name="Google Shape;486;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9" name="Google Shape;489;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0" name="Google Shape;490;p23"/>
          <p:cNvGrpSpPr/>
          <p:nvPr/>
        </p:nvGrpSpPr>
        <p:grpSpPr>
          <a:xfrm>
            <a:off x="0" y="1318491"/>
            <a:ext cx="1397812" cy="58002"/>
            <a:chOff x="0" y="1077191"/>
            <a:chExt cx="1397812" cy="58002"/>
          </a:xfrm>
        </p:grpSpPr>
        <p:sp>
          <p:nvSpPr>
            <p:cNvPr id="491" name="Google Shape;491;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3" name="Google Shape;493;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4" name="Google Shape;494;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5" name="Google Shape;495;p23"/>
          <p:cNvGrpSpPr/>
          <p:nvPr/>
        </p:nvGrpSpPr>
        <p:grpSpPr>
          <a:xfrm>
            <a:off x="11436251" y="129884"/>
            <a:ext cx="661669" cy="1214119"/>
            <a:chOff x="11436251" y="129884"/>
            <a:chExt cx="661669" cy="1214119"/>
          </a:xfrm>
        </p:grpSpPr>
        <p:sp>
          <p:nvSpPr>
            <p:cNvPr id="496" name="Google Shape;496;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4" name="Google Shape;524;p23"/>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5" name="Google Shape;525;p23"/>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6" name="Shape 526"/>
        <p:cNvGrpSpPr/>
        <p:nvPr/>
      </p:nvGrpSpPr>
      <p:grpSpPr>
        <a:xfrm>
          <a:off x="0" y="0"/>
          <a:ext cx="0" cy="0"/>
          <a:chOff x="0" y="0"/>
          <a:chExt cx="0" cy="0"/>
        </a:xfrm>
      </p:grpSpPr>
      <p:pic>
        <p:nvPicPr>
          <p:cNvPr descr="A yellow circle on a black background&#10;&#10;Description automatically generated" id="527" name="Google Shape;527;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8" name="Google Shape;528;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1" name="Google Shape;531;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2" name="Google Shape;532;p24"/>
          <p:cNvGrpSpPr/>
          <p:nvPr/>
        </p:nvGrpSpPr>
        <p:grpSpPr>
          <a:xfrm>
            <a:off x="0" y="1318491"/>
            <a:ext cx="1397812" cy="58002"/>
            <a:chOff x="0" y="1077191"/>
            <a:chExt cx="1397812" cy="58002"/>
          </a:xfrm>
        </p:grpSpPr>
        <p:sp>
          <p:nvSpPr>
            <p:cNvPr id="533" name="Google Shape;533;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5" name="Google Shape;535;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6" name="Google Shape;536;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7" name="Google Shape;537;p24"/>
          <p:cNvGrpSpPr/>
          <p:nvPr/>
        </p:nvGrpSpPr>
        <p:grpSpPr>
          <a:xfrm>
            <a:off x="11614051" y="129884"/>
            <a:ext cx="661669" cy="1214119"/>
            <a:chOff x="11436251" y="129884"/>
            <a:chExt cx="661669" cy="1214119"/>
          </a:xfrm>
        </p:grpSpPr>
        <p:sp>
          <p:nvSpPr>
            <p:cNvPr id="538" name="Google Shape;538;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6" name="Google Shape;566;p24"/>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7" name="Shape 567"/>
        <p:cNvGrpSpPr/>
        <p:nvPr/>
      </p:nvGrpSpPr>
      <p:grpSpPr>
        <a:xfrm>
          <a:off x="0" y="0"/>
          <a:ext cx="0" cy="0"/>
          <a:chOff x="0" y="0"/>
          <a:chExt cx="0" cy="0"/>
        </a:xfrm>
      </p:grpSpPr>
      <p:pic>
        <p:nvPicPr>
          <p:cNvPr descr="A yellow circle on a black background&#10;&#10;Description automatically generated" id="568" name="Google Shape;568;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9" name="Google Shape;569;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2" name="Google Shape;572;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3" name="Shape 573"/>
        <p:cNvGrpSpPr/>
        <p:nvPr/>
      </p:nvGrpSpPr>
      <p:grpSpPr>
        <a:xfrm>
          <a:off x="0" y="0"/>
          <a:ext cx="0" cy="0"/>
          <a:chOff x="0" y="0"/>
          <a:chExt cx="0" cy="0"/>
        </a:xfrm>
      </p:grpSpPr>
      <p:pic>
        <p:nvPicPr>
          <p:cNvPr id="574" name="Google Shape;574;p26"/>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5" name="Google Shape;575;p26"/>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6" name="Google Shape;576;p2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9"/>
          <p:cNvGrpSpPr/>
          <p:nvPr/>
        </p:nvGrpSpPr>
        <p:grpSpPr>
          <a:xfrm>
            <a:off x="11436251" y="129884"/>
            <a:ext cx="661669" cy="1214119"/>
            <a:chOff x="11436251" y="129884"/>
            <a:chExt cx="661669" cy="1214119"/>
          </a:xfrm>
        </p:grpSpPr>
        <p:sp>
          <p:nvSpPr>
            <p:cNvPr id="27" name="Google Shape;27;p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9"/>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9"/>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9" name="Shape 579"/>
        <p:cNvGrpSpPr/>
        <p:nvPr/>
      </p:nvGrpSpPr>
      <p:grpSpPr>
        <a:xfrm>
          <a:off x="0" y="0"/>
          <a:ext cx="0" cy="0"/>
          <a:chOff x="0" y="0"/>
          <a:chExt cx="0" cy="0"/>
        </a:xfrm>
      </p:grpSpPr>
      <p:sp>
        <p:nvSpPr>
          <p:cNvPr id="580" name="Google Shape;580;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1" name="Google Shape;581;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2" name="Google Shape;582;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3" name="Shape 583"/>
        <p:cNvGrpSpPr/>
        <p:nvPr/>
      </p:nvGrpSpPr>
      <p:grpSpPr>
        <a:xfrm>
          <a:off x="0" y="0"/>
          <a:ext cx="0" cy="0"/>
          <a:chOff x="0" y="0"/>
          <a:chExt cx="0" cy="0"/>
        </a:xfrm>
      </p:grpSpPr>
      <p:sp>
        <p:nvSpPr>
          <p:cNvPr id="584" name="Google Shape;584;p2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7" name="Google Shape;587;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8" name="Shape 588"/>
        <p:cNvGrpSpPr/>
        <p:nvPr/>
      </p:nvGrpSpPr>
      <p:grpSpPr>
        <a:xfrm>
          <a:off x="0" y="0"/>
          <a:ext cx="0" cy="0"/>
          <a:chOff x="0" y="0"/>
          <a:chExt cx="0" cy="0"/>
        </a:xfrm>
      </p:grpSpPr>
      <p:sp>
        <p:nvSpPr>
          <p:cNvPr id="589" name="Google Shape;589;p29"/>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1" name="Google Shape;591;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5" name="Shape 595"/>
        <p:cNvGrpSpPr/>
        <p:nvPr/>
      </p:nvGrpSpPr>
      <p:grpSpPr>
        <a:xfrm>
          <a:off x="0" y="0"/>
          <a:ext cx="0" cy="0"/>
          <a:chOff x="0" y="0"/>
          <a:chExt cx="0" cy="0"/>
        </a:xfrm>
      </p:grpSpPr>
      <p:sp>
        <p:nvSpPr>
          <p:cNvPr id="596" name="Google Shape;596;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7" name="Google Shape;597;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8" name="Shape 598"/>
        <p:cNvGrpSpPr/>
        <p:nvPr/>
      </p:nvGrpSpPr>
      <p:grpSpPr>
        <a:xfrm>
          <a:off x="0" y="0"/>
          <a:ext cx="0" cy="0"/>
          <a:chOff x="0" y="0"/>
          <a:chExt cx="0" cy="0"/>
        </a:xfrm>
      </p:grpSpPr>
      <p:sp>
        <p:nvSpPr>
          <p:cNvPr id="599" name="Google Shape;599;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0" name="Google Shape;60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2" name="Shape 602"/>
        <p:cNvGrpSpPr/>
        <p:nvPr/>
      </p:nvGrpSpPr>
      <p:grpSpPr>
        <a:xfrm>
          <a:off x="0" y="0"/>
          <a:ext cx="0" cy="0"/>
          <a:chOff x="0" y="0"/>
          <a:chExt cx="0" cy="0"/>
        </a:xfrm>
      </p:grpSpPr>
      <p:sp>
        <p:nvSpPr>
          <p:cNvPr id="603" name="Google Shape;603;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4" name="Google Shape;604;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5" name="Google Shape;605;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6" name="Google Shape;606;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9" name="Shape 609"/>
        <p:cNvGrpSpPr/>
        <p:nvPr/>
      </p:nvGrpSpPr>
      <p:grpSpPr>
        <a:xfrm>
          <a:off x="0" y="0"/>
          <a:ext cx="0" cy="0"/>
          <a:chOff x="0" y="0"/>
          <a:chExt cx="0" cy="0"/>
        </a:xfrm>
      </p:grpSpPr>
      <p:sp>
        <p:nvSpPr>
          <p:cNvPr id="610" name="Google Shape;610;p33"/>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1" name="Google Shape;611;p33"/>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33"/>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3" name="Google Shape;613;p33"/>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4" name="Shape 614"/>
        <p:cNvGrpSpPr/>
        <p:nvPr/>
      </p:nvGrpSpPr>
      <p:grpSpPr>
        <a:xfrm>
          <a:off x="0" y="0"/>
          <a:ext cx="0" cy="0"/>
          <a:chOff x="0" y="0"/>
          <a:chExt cx="0" cy="0"/>
        </a:xfrm>
      </p:grpSpPr>
      <p:sp>
        <p:nvSpPr>
          <p:cNvPr id="615" name="Google Shape;615;p34"/>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4"/>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4"/>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4"/>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0"/>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0"/>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0"/>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0"/>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0"/>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0"/>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1"/>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1"/>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2"/>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2"/>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2"/>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2"/>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2"/>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3"/>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3"/>
          <p:cNvGrpSpPr/>
          <p:nvPr/>
        </p:nvGrpSpPr>
        <p:grpSpPr>
          <a:xfrm>
            <a:off x="11436251" y="129884"/>
            <a:ext cx="661669" cy="1214119"/>
            <a:chOff x="11436251" y="129884"/>
            <a:chExt cx="661669" cy="1214119"/>
          </a:xfrm>
        </p:grpSpPr>
        <p:sp>
          <p:nvSpPr>
            <p:cNvPr id="90" name="Google Shape;90;p1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3"/>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4"/>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4"/>
          <p:cNvGrpSpPr/>
          <p:nvPr/>
        </p:nvGrpSpPr>
        <p:grpSpPr>
          <a:xfrm>
            <a:off x="11436251" y="129884"/>
            <a:ext cx="661669" cy="1214119"/>
            <a:chOff x="11436251" y="129884"/>
            <a:chExt cx="661669" cy="1214119"/>
          </a:xfrm>
        </p:grpSpPr>
        <p:sp>
          <p:nvSpPr>
            <p:cNvPr id="129" name="Google Shape;129;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4"/>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63" name="Google Shape;163;p15"/>
          <p:cNvGrpSpPr/>
          <p:nvPr/>
        </p:nvGrpSpPr>
        <p:grpSpPr>
          <a:xfrm>
            <a:off x="141195" y="897389"/>
            <a:ext cx="1397812" cy="58002"/>
            <a:chOff x="0" y="1077191"/>
            <a:chExt cx="1397812" cy="58002"/>
          </a:xfrm>
        </p:grpSpPr>
        <p:sp>
          <p:nvSpPr>
            <p:cNvPr id="164" name="Google Shape;164;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66" name="Google Shape;166;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67" name="Google Shape;167;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8" name="Google Shape;168;p15"/>
          <p:cNvGrpSpPr/>
          <p:nvPr/>
        </p:nvGrpSpPr>
        <p:grpSpPr>
          <a:xfrm>
            <a:off x="11436251" y="129884"/>
            <a:ext cx="661669" cy="1214119"/>
            <a:chOff x="11436251" y="129884"/>
            <a:chExt cx="661669" cy="1214119"/>
          </a:xfrm>
        </p:grpSpPr>
        <p:sp>
          <p:nvSpPr>
            <p:cNvPr id="169" name="Google Shape;169;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7" name="Google Shape;197;p1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8" name="Google Shape;198;p15"/>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99" name="Shape 199"/>
        <p:cNvGrpSpPr/>
        <p:nvPr/>
      </p:nvGrpSpPr>
      <p:grpSpPr>
        <a:xfrm>
          <a:off x="0" y="0"/>
          <a:ext cx="0" cy="0"/>
          <a:chOff x="0" y="0"/>
          <a:chExt cx="0" cy="0"/>
        </a:xfrm>
      </p:grpSpPr>
      <p:pic>
        <p:nvPicPr>
          <p:cNvPr descr="A yellow circle on a black background&#10;&#10;Description automatically generated" id="200" name="Google Shape;200;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1" name="Google Shape;201;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04" name="Google Shape;204;p16"/>
          <p:cNvGrpSpPr/>
          <p:nvPr/>
        </p:nvGrpSpPr>
        <p:grpSpPr>
          <a:xfrm>
            <a:off x="0" y="1001612"/>
            <a:ext cx="1397812" cy="58002"/>
            <a:chOff x="0" y="1077191"/>
            <a:chExt cx="1397812" cy="58002"/>
          </a:xfrm>
        </p:grpSpPr>
        <p:sp>
          <p:nvSpPr>
            <p:cNvPr id="205" name="Google Shape;205;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07" name="Google Shape;207;p16"/>
          <p:cNvSpPr txBox="1"/>
          <p:nvPr>
            <p:ph type="title"/>
          </p:nvPr>
        </p:nvSpPr>
        <p:spPr>
          <a:xfrm>
            <a:off x="298676" y="433591"/>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08" name="Google Shape;208;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9" name="Google Shape;209;p16"/>
          <p:cNvGrpSpPr/>
          <p:nvPr/>
        </p:nvGrpSpPr>
        <p:grpSpPr>
          <a:xfrm>
            <a:off x="11436251" y="129884"/>
            <a:ext cx="661669" cy="1214119"/>
            <a:chOff x="11436251" y="129884"/>
            <a:chExt cx="661669" cy="1214119"/>
          </a:xfrm>
        </p:grpSpPr>
        <p:sp>
          <p:nvSpPr>
            <p:cNvPr id="210" name="Google Shape;210;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5" name="Google Shape;235;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8" name="Google Shape;238;p16"/>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000" u="none" cap="none" strike="noStrike">
                <a:solidFill>
                  <a:schemeClr val="dk2"/>
                </a:solidFill>
                <a:latin typeface="Montserrat SemiBold"/>
                <a:ea typeface="Montserrat SemiBold"/>
                <a:cs typeface="Montserrat SemiBold"/>
                <a:sym typeface="Montserrat SemiBold"/>
              </a:rPr>
              <a:t>Price </a:t>
            </a:r>
            <a:r>
              <a:rPr lang="en-GB" sz="4000">
                <a:solidFill>
                  <a:schemeClr val="dk2"/>
                </a:solidFill>
                <a:latin typeface="Montserrat SemiBold"/>
                <a:ea typeface="Montserrat SemiBold"/>
                <a:cs typeface="Montserrat SemiBold"/>
                <a:sym typeface="Montserrat SemiBold"/>
              </a:rPr>
              <a:t>Q</a:t>
            </a:r>
            <a:r>
              <a:rPr b="0" i="0" lang="en-GB" sz="4000" u="none" cap="none" strike="noStrike">
                <a:solidFill>
                  <a:schemeClr val="dk2"/>
                </a:solidFill>
                <a:latin typeface="Montserrat SemiBold"/>
                <a:ea typeface="Montserrat SemiBold"/>
                <a:cs typeface="Montserrat SemiBold"/>
                <a:sym typeface="Montserrat SemiBold"/>
              </a:rPr>
              <a:t>uality </a:t>
            </a:r>
            <a:r>
              <a:rPr lang="en-GB" sz="4000">
                <a:solidFill>
                  <a:schemeClr val="dk2"/>
                </a:solidFill>
                <a:latin typeface="Montserrat SemiBold"/>
                <a:ea typeface="Montserrat SemiBold"/>
                <a:cs typeface="Montserrat SemiBold"/>
                <a:sym typeface="Montserrat SemiBold"/>
              </a:rPr>
              <a:t>S</a:t>
            </a:r>
            <a:r>
              <a:rPr b="0" i="0" lang="en-GB" sz="4000" u="none" cap="none" strike="noStrike">
                <a:solidFill>
                  <a:schemeClr val="dk2"/>
                </a:solidFill>
                <a:latin typeface="Montserrat SemiBold"/>
                <a:ea typeface="Montserrat SemiBold"/>
                <a:cs typeface="Montserrat SemiBold"/>
                <a:sym typeface="Montserrat SemiBold"/>
              </a:rPr>
              <a:t>trategy</a:t>
            </a:r>
            <a:endParaRPr sz="1000"/>
          </a:p>
        </p:txBody>
      </p:sp>
      <p:pic>
        <p:nvPicPr>
          <p:cNvPr id="624" name="Google Shape;624;p1"/>
          <p:cNvPicPr preferRelativeResize="0"/>
          <p:nvPr/>
        </p:nvPicPr>
        <p:blipFill rotWithShape="1">
          <a:blip r:embed="rId3">
            <a:alphaModFix/>
          </a:blip>
          <a:srcRect b="0" l="0" r="0" t="0"/>
          <a:stretch/>
        </p:blipFill>
        <p:spPr>
          <a:xfrm>
            <a:off x="6473851" y="2590801"/>
            <a:ext cx="1740511" cy="1159150"/>
          </a:xfrm>
          <a:prstGeom prst="rect">
            <a:avLst/>
          </a:prstGeom>
          <a:noFill/>
          <a:ln>
            <a:noFill/>
          </a:ln>
        </p:spPr>
      </p:pic>
      <p:pic>
        <p:nvPicPr>
          <p:cNvPr id="625" name="Google Shape;625;p1"/>
          <p:cNvPicPr preferRelativeResize="0"/>
          <p:nvPr/>
        </p:nvPicPr>
        <p:blipFill rotWithShape="1">
          <a:blip r:embed="rId3">
            <a:alphaModFix/>
          </a:blip>
          <a:srcRect b="0" l="0" r="0" t="0"/>
          <a:stretch/>
        </p:blipFill>
        <p:spPr>
          <a:xfrm>
            <a:off x="3719250" y="3622576"/>
            <a:ext cx="1371424" cy="913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
          <p:cNvSpPr txBox="1"/>
          <p:nvPr>
            <p:ph type="title"/>
          </p:nvPr>
        </p:nvSpPr>
        <p:spPr>
          <a:xfrm>
            <a:off x="333514" y="472411"/>
            <a:ext cx="9423227"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business model for guiding a pricing strategy</a:t>
            </a:r>
            <a:r>
              <a:rPr lang="en-GB">
                <a:solidFill>
                  <a:schemeClr val="lt1"/>
                </a:solidFill>
              </a:rPr>
              <a:t>.</a:t>
            </a:r>
            <a:endParaRPr>
              <a:solidFill>
                <a:schemeClr val="lt1"/>
              </a:solidFill>
            </a:endParaRPr>
          </a:p>
        </p:txBody>
      </p:sp>
      <p:sp>
        <p:nvSpPr>
          <p:cNvPr id="631" name="Google Shape;631;p2"/>
          <p:cNvSpPr/>
          <p:nvPr/>
        </p:nvSpPr>
        <p:spPr>
          <a:xfrm>
            <a:off x="333526" y="1349912"/>
            <a:ext cx="8439600" cy="379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find out the value perceptions of your product</a:t>
            </a:r>
            <a:endParaRPr sz="1600"/>
          </a:p>
        </p:txBody>
      </p:sp>
      <p:sp>
        <p:nvSpPr>
          <p:cNvPr id="632" name="Google Shape;632;p2"/>
          <p:cNvSpPr txBox="1"/>
          <p:nvPr/>
        </p:nvSpPr>
        <p:spPr>
          <a:xfrm>
            <a:off x="455577" y="2372875"/>
            <a:ext cx="4611600" cy="3386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chemeClr val="dk1"/>
                </a:solidFill>
                <a:latin typeface="Montserrat Light"/>
                <a:ea typeface="Montserrat Light"/>
                <a:cs typeface="Montserrat Light"/>
                <a:sym typeface="Montserrat Light"/>
              </a:rPr>
              <a:t>This is a model proposed by Philip Kotler. He sees three levels of price – high, medium and low. He also recognises three levels of quality – high medium and low. The combination of these levels of price and quality result in nine pricing strategies.  </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There are only six possible combinations that produce viable pricing strategies as three would not work – high price/low quality, medium price/low quality, and high price/medium quality. These inappropriate strategies are shaded pink in the figure opposite.</a:t>
            </a:r>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sp>
        <p:nvSpPr>
          <p:cNvPr id="633" name="Google Shape;633;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34" name="Google Shape;634;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35" name="Google Shape;635;p2"/>
          <p:cNvPicPr preferRelativeResize="0"/>
          <p:nvPr/>
        </p:nvPicPr>
        <p:blipFill>
          <a:blip r:embed="rId3">
            <a:alphaModFix/>
          </a:blip>
          <a:stretch>
            <a:fillRect/>
          </a:stretch>
        </p:blipFill>
        <p:spPr>
          <a:xfrm>
            <a:off x="5219577" y="1805912"/>
            <a:ext cx="6421338" cy="43814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
          <p:cNvSpPr txBox="1"/>
          <p:nvPr>
            <p:ph type="title"/>
          </p:nvPr>
        </p:nvSpPr>
        <p:spPr>
          <a:xfrm>
            <a:off x="333514" y="472411"/>
            <a:ext cx="8433413"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Six steps to develop the strategy</a:t>
            </a:r>
            <a:r>
              <a:rPr lang="en-GB" sz="2900">
                <a:solidFill>
                  <a:schemeClr val="accent1"/>
                </a:solidFill>
              </a:rPr>
              <a:t>.</a:t>
            </a:r>
            <a:endParaRPr sz="2900">
              <a:solidFill>
                <a:schemeClr val="accent1"/>
              </a:solidFill>
            </a:endParaRPr>
          </a:p>
        </p:txBody>
      </p:sp>
      <p:sp>
        <p:nvSpPr>
          <p:cNvPr id="641" name="Google Shape;641;p3"/>
          <p:cNvSpPr txBox="1"/>
          <p:nvPr/>
        </p:nvSpPr>
        <p:spPr>
          <a:xfrm>
            <a:off x="409718" y="1348341"/>
            <a:ext cx="5568600" cy="4402200"/>
          </a:xfrm>
          <a:prstGeom prst="rect">
            <a:avLst/>
          </a:prstGeom>
          <a:noFill/>
          <a:ln>
            <a:noFill/>
          </a:ln>
        </p:spPr>
        <p:txBody>
          <a:bodyPr anchorCtr="0" anchor="t" bIns="45700" lIns="91425" spcFirstLastPara="1" rIns="91425" wrap="square" tIns="45700">
            <a:spAutoFit/>
          </a:bodyPr>
          <a:lstStyle/>
          <a:p>
            <a:pPr indent="-444489" lvl="0" marL="457189" marR="0" rtl="0" algn="l">
              <a:spcBef>
                <a:spcPts val="0"/>
              </a:spcBef>
              <a:spcAft>
                <a:spcPts val="0"/>
              </a:spcAft>
              <a:buClr>
                <a:schemeClr val="lt1"/>
              </a:buClr>
              <a:buSzPts val="1400"/>
              <a:buFont typeface="Montserrat SemiBold"/>
              <a:buAutoNum type="arabicPeriod"/>
            </a:pPr>
            <a:r>
              <a:rPr lang="en-GB">
                <a:solidFill>
                  <a:schemeClr val="dk1"/>
                </a:solidFill>
                <a:latin typeface="Montserrat Light"/>
                <a:ea typeface="Montserrat Light"/>
                <a:cs typeface="Montserrat Light"/>
                <a:sym typeface="Montserrat Light"/>
              </a:rPr>
              <a:t>First decide where your product sits in terms of its quality – high, medium or low. On what basis can you say this?</a:t>
            </a:r>
            <a:br>
              <a:rPr lang="en-GB">
                <a:solidFill>
                  <a:schemeClr val="dk1"/>
                </a:solidFill>
                <a:latin typeface="Montserrat Light"/>
                <a:ea typeface="Montserrat Light"/>
                <a:cs typeface="Montserrat Light"/>
                <a:sym typeface="Montserrat Light"/>
              </a:rPr>
            </a:br>
            <a:endParaRPr>
              <a:latin typeface="Montserrat Light"/>
              <a:ea typeface="Montserrat Light"/>
              <a:cs typeface="Montserrat Light"/>
              <a:sym typeface="Montserrat Light"/>
            </a:endParaRPr>
          </a:p>
          <a:p>
            <a:pPr indent="-444489" lvl="0" marL="457189" marR="0" rtl="0" algn="l">
              <a:spcBef>
                <a:spcPts val="0"/>
              </a:spcBef>
              <a:spcAft>
                <a:spcPts val="0"/>
              </a:spcAft>
              <a:buClr>
                <a:schemeClr val="lt1"/>
              </a:buClr>
              <a:buSzPts val="1400"/>
              <a:buFont typeface="Montserrat SemiBold"/>
              <a:buAutoNum type="arabicPeriod"/>
            </a:pPr>
            <a:r>
              <a:rPr lang="en-GB">
                <a:solidFill>
                  <a:schemeClr val="dk1"/>
                </a:solidFill>
                <a:latin typeface="Montserrat Light"/>
                <a:ea typeface="Montserrat Light"/>
                <a:cs typeface="Montserrat Light"/>
                <a:sym typeface="Montserrat Light"/>
              </a:rPr>
              <a:t>Now select your price objective – is it to maximise profit, maximise market share, achieve a fast penetration of the market, achieve product quality leadership? Will your price strategy be high, medium or low?</a:t>
            </a:r>
            <a:br>
              <a:rPr lang="en-GB">
                <a:solidFill>
                  <a:schemeClr val="dk1"/>
                </a:solidFill>
                <a:latin typeface="Montserrat Light"/>
                <a:ea typeface="Montserrat Light"/>
                <a:cs typeface="Montserrat Light"/>
                <a:sym typeface="Montserrat Light"/>
              </a:rPr>
            </a:br>
            <a:endParaRPr>
              <a:latin typeface="Montserrat Light"/>
              <a:ea typeface="Montserrat Light"/>
              <a:cs typeface="Montserrat Light"/>
              <a:sym typeface="Montserrat Light"/>
            </a:endParaRPr>
          </a:p>
          <a:p>
            <a:pPr indent="-444489" lvl="0" marL="457189" marR="0" rtl="0" algn="l">
              <a:spcBef>
                <a:spcPts val="0"/>
              </a:spcBef>
              <a:spcAft>
                <a:spcPts val="0"/>
              </a:spcAft>
              <a:buClr>
                <a:schemeClr val="lt1"/>
              </a:buClr>
              <a:buSzPts val="1400"/>
              <a:buFont typeface="Montserrat SemiBold"/>
              <a:buAutoNum type="arabicPeriod"/>
            </a:pPr>
            <a:r>
              <a:rPr lang="en-GB">
                <a:solidFill>
                  <a:schemeClr val="dk1"/>
                </a:solidFill>
                <a:latin typeface="Montserrat Light"/>
                <a:ea typeface="Montserrat Light"/>
                <a:cs typeface="Montserrat Light"/>
                <a:sym typeface="Montserrat Light"/>
              </a:rPr>
              <a:t>Estimate the demand you will achieve at the price/quality strategy you are considering.</a:t>
            </a:r>
            <a:br>
              <a:rPr lang="en-GB">
                <a:solidFill>
                  <a:schemeClr val="dk1"/>
                </a:solidFill>
                <a:latin typeface="Montserrat Light"/>
                <a:ea typeface="Montserrat Light"/>
                <a:cs typeface="Montserrat Light"/>
                <a:sym typeface="Montserrat Light"/>
              </a:rPr>
            </a:br>
            <a:endParaRPr>
              <a:latin typeface="Montserrat Light"/>
              <a:ea typeface="Montserrat Light"/>
              <a:cs typeface="Montserrat Light"/>
              <a:sym typeface="Montserrat Light"/>
            </a:endParaRPr>
          </a:p>
          <a:p>
            <a:pPr indent="-444489" lvl="0" marL="457189" marR="0" rtl="0" algn="l">
              <a:spcBef>
                <a:spcPts val="0"/>
              </a:spcBef>
              <a:spcAft>
                <a:spcPts val="0"/>
              </a:spcAft>
              <a:buClr>
                <a:schemeClr val="lt1"/>
              </a:buClr>
              <a:buSzPts val="1400"/>
              <a:buFont typeface="Montserrat SemiBold"/>
              <a:buAutoNum type="arabicPeriod"/>
            </a:pPr>
            <a:r>
              <a:rPr lang="en-GB">
                <a:solidFill>
                  <a:schemeClr val="dk1"/>
                </a:solidFill>
                <a:latin typeface="Montserrat Light"/>
                <a:ea typeface="Montserrat Light"/>
                <a:cs typeface="Montserrat Light"/>
                <a:sym typeface="Montserrat Light"/>
              </a:rPr>
              <a:t>Check your costs to determine whether you will make an acceptable profit.</a:t>
            </a:r>
            <a:br>
              <a:rPr lang="en-GB">
                <a:solidFill>
                  <a:schemeClr val="dk1"/>
                </a:solidFill>
                <a:latin typeface="Montserrat Light"/>
                <a:ea typeface="Montserrat Light"/>
                <a:cs typeface="Montserrat Light"/>
                <a:sym typeface="Montserrat Light"/>
              </a:rPr>
            </a:br>
            <a:endParaRPr>
              <a:latin typeface="Montserrat Light"/>
              <a:ea typeface="Montserrat Light"/>
              <a:cs typeface="Montserrat Light"/>
              <a:sym typeface="Montserrat Light"/>
            </a:endParaRPr>
          </a:p>
          <a:p>
            <a:pPr indent="-444489" lvl="0" marL="457189" marR="0" rtl="0" algn="l">
              <a:spcBef>
                <a:spcPts val="0"/>
              </a:spcBef>
              <a:spcAft>
                <a:spcPts val="0"/>
              </a:spcAft>
              <a:buClr>
                <a:schemeClr val="lt1"/>
              </a:buClr>
              <a:buSzPts val="1400"/>
              <a:buFont typeface="Montserrat SemiBold"/>
              <a:buAutoNum type="arabicPeriod"/>
            </a:pPr>
            <a:r>
              <a:rPr lang="en-GB">
                <a:solidFill>
                  <a:schemeClr val="dk1"/>
                </a:solidFill>
                <a:latin typeface="Montserrat Light"/>
                <a:ea typeface="Montserrat Light"/>
                <a:cs typeface="Montserrat Light"/>
                <a:sym typeface="Montserrat Light"/>
              </a:rPr>
              <a:t>Consider how you will position your product against the competition and in particular what will differentiate it and generate demand.</a:t>
            </a:r>
            <a:br>
              <a:rPr lang="en-GB">
                <a:solidFill>
                  <a:schemeClr val="dk1"/>
                </a:solidFill>
                <a:latin typeface="Montserrat Light"/>
                <a:ea typeface="Montserrat Light"/>
                <a:cs typeface="Montserrat Light"/>
                <a:sym typeface="Montserrat Light"/>
              </a:rPr>
            </a:br>
            <a:endParaRPr>
              <a:latin typeface="Montserrat Light"/>
              <a:ea typeface="Montserrat Light"/>
              <a:cs typeface="Montserrat Light"/>
              <a:sym typeface="Montserrat Light"/>
            </a:endParaRPr>
          </a:p>
          <a:p>
            <a:pPr indent="-444489" lvl="0" marL="457189" marR="0" rtl="0" algn="l">
              <a:spcBef>
                <a:spcPts val="0"/>
              </a:spcBef>
              <a:spcAft>
                <a:spcPts val="0"/>
              </a:spcAft>
              <a:buClr>
                <a:schemeClr val="lt1"/>
              </a:buClr>
              <a:buSzPts val="1400"/>
              <a:buFont typeface="Montserrat SemiBold"/>
              <a:buAutoNum type="arabicPeriod"/>
            </a:pPr>
            <a:r>
              <a:rPr lang="en-GB">
                <a:solidFill>
                  <a:schemeClr val="dk1"/>
                </a:solidFill>
                <a:latin typeface="Montserrat Light"/>
                <a:ea typeface="Montserrat Light"/>
                <a:cs typeface="Montserrat Light"/>
                <a:sym typeface="Montserrat Light"/>
              </a:rPr>
              <a:t>Set your final price.</a:t>
            </a:r>
            <a:endParaRPr>
              <a:latin typeface="Montserrat Light"/>
              <a:ea typeface="Montserrat Light"/>
              <a:cs typeface="Montserrat Light"/>
              <a:sym typeface="Montserrat Light"/>
            </a:endParaRPr>
          </a:p>
        </p:txBody>
      </p:sp>
      <p:sp>
        <p:nvSpPr>
          <p:cNvPr id="642" name="Google Shape;642;p3"/>
          <p:cNvSpPr txBox="1"/>
          <p:nvPr/>
        </p:nvSpPr>
        <p:spPr>
          <a:xfrm>
            <a:off x="6586551" y="4849350"/>
            <a:ext cx="51468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Where does your price sit in the Kotler matrix?</a:t>
            </a:r>
            <a:endParaRPr>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Does it make sense?</a:t>
            </a:r>
            <a:r>
              <a:rPr lang="en-GB" sz="1600">
                <a:solidFill>
                  <a:schemeClr val="dk1"/>
                </a:solidFill>
                <a:latin typeface="Calibri"/>
                <a:ea typeface="Calibri"/>
                <a:cs typeface="Calibri"/>
                <a:sym typeface="Calibri"/>
              </a:rPr>
              <a:t> </a:t>
            </a:r>
            <a:endParaRPr/>
          </a:p>
        </p:txBody>
      </p:sp>
      <p:sp>
        <p:nvSpPr>
          <p:cNvPr id="643" name="Google Shape;643;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44" name="Google Shape;644;p3"/>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pic>
        <p:nvPicPr>
          <p:cNvPr id="645" name="Google Shape;645;p3"/>
          <p:cNvPicPr preferRelativeResize="0"/>
          <p:nvPr/>
        </p:nvPicPr>
        <p:blipFill>
          <a:blip r:embed="rId3">
            <a:alphaModFix/>
          </a:blip>
          <a:stretch>
            <a:fillRect/>
          </a:stretch>
        </p:blipFill>
        <p:spPr>
          <a:xfrm>
            <a:off x="6375848" y="1200452"/>
            <a:ext cx="5193776" cy="3543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1" name="Google Shape;651;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52" name="Google Shape;652;p4"/>
          <p:cNvSpPr txBox="1"/>
          <p:nvPr>
            <p:ph type="title"/>
          </p:nvPr>
        </p:nvSpPr>
        <p:spPr>
          <a:xfrm>
            <a:off x="333514" y="472411"/>
            <a:ext cx="686856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900"/>
              <a:t>Other pricing strategies</a:t>
            </a:r>
            <a:r>
              <a:rPr lang="en-GB" sz="2900">
                <a:solidFill>
                  <a:schemeClr val="lt1"/>
                </a:solidFill>
              </a:rPr>
              <a:t>.</a:t>
            </a:r>
            <a:endParaRPr sz="2900">
              <a:solidFill>
                <a:schemeClr val="lt1"/>
              </a:solidFill>
            </a:endParaRPr>
          </a:p>
        </p:txBody>
      </p:sp>
      <p:sp>
        <p:nvSpPr>
          <p:cNvPr id="653" name="Google Shape;653;p4"/>
          <p:cNvSpPr txBox="1"/>
          <p:nvPr/>
        </p:nvSpPr>
        <p:spPr>
          <a:xfrm>
            <a:off x="335900" y="1502400"/>
            <a:ext cx="11083500" cy="4520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Kotler's paradigm does not cover all pricing strategies. It was never meant to do so as it focuses on the relationship between quality and price. However, the pricing strategist should also be familiar with the other pricing options. These include:</a:t>
            </a:r>
            <a:endParaRPr/>
          </a:p>
          <a:p>
            <a:pPr indent="-254000" lvl="0" marL="342900" marR="0" rtl="0" algn="l">
              <a:lnSpc>
                <a:spcPct val="115000"/>
              </a:lnSpc>
              <a:spcBef>
                <a:spcPts val="0"/>
              </a:spcBef>
              <a:spcAft>
                <a:spcPts val="0"/>
              </a:spcAft>
              <a:buClr>
                <a:schemeClr val="dk1"/>
              </a:buClr>
              <a:buSzPts val="1400"/>
              <a:buFont typeface="Noto Sans Symbols"/>
              <a:buNone/>
            </a:pPr>
            <a:r>
              <a:t/>
            </a:r>
            <a:endParaRPr b="1" sz="1400">
              <a:solidFill>
                <a:schemeClr val="dk1"/>
              </a:solidFill>
              <a:latin typeface="Montserrat Light"/>
              <a:ea typeface="Montserrat Light"/>
              <a:cs typeface="Montserrat Light"/>
              <a:sym typeface="Montserrat Light"/>
            </a:endParaRPr>
          </a:p>
          <a:p>
            <a:pPr indent="-342900" lvl="0" marL="342900" marR="0" rtl="0" algn="l">
              <a:lnSpc>
                <a:spcPct val="115000"/>
              </a:lnSpc>
              <a:spcBef>
                <a:spcPts val="0"/>
              </a:spcBef>
              <a:spcAft>
                <a:spcPts val="0"/>
              </a:spcAft>
              <a:buClr>
                <a:schemeClr val="dk1"/>
              </a:buClr>
              <a:buSzPts val="1400"/>
              <a:buFont typeface="Noto Sans Symbols"/>
              <a:buChar char="∙"/>
            </a:pPr>
            <a:r>
              <a:rPr b="1" lang="en-GB" sz="1400">
                <a:solidFill>
                  <a:schemeClr val="dk1"/>
                </a:solidFill>
                <a:latin typeface="Montserrat Light"/>
                <a:ea typeface="Montserrat Light"/>
                <a:cs typeface="Montserrat Light"/>
                <a:sym typeface="Montserrat Light"/>
              </a:rPr>
              <a:t>Cost pricing strategies</a:t>
            </a:r>
            <a:r>
              <a:rPr lang="en-GB" sz="1400">
                <a:solidFill>
                  <a:schemeClr val="dk1"/>
                </a:solidFill>
                <a:latin typeface="Montserrat Light"/>
                <a:ea typeface="Montserrat Light"/>
                <a:cs typeface="Montserrat Light"/>
                <a:sym typeface="Montserrat Light"/>
              </a:rPr>
              <a:t>. These are very common strategies used by manufacturing companies who calculate the variable cost of the products they make and add what they think to be a suitable gross margin. There are variations of cost pricing strategies such as marginal cost pricing whereby the manufacturer, eager to fill capacity at the factory, will be prepared to sell some products to certain groups of people (e.g. exports) at a price that barely covers the cost of manufacture but make some contribution to overheads. Such strategies are employed by product orientated companies whose main goal is to keep the production line as full as possible.</a:t>
            </a:r>
            <a:br>
              <a:rPr lang="en-GB" sz="1400">
                <a:solidFill>
                  <a:schemeClr val="dk1"/>
                </a:solidFill>
                <a:latin typeface="Montserrat Light"/>
                <a:ea typeface="Montserrat Light"/>
                <a:cs typeface="Montserrat Light"/>
                <a:sym typeface="Montserrat Light"/>
              </a:rPr>
            </a:br>
            <a:endParaRPr/>
          </a:p>
          <a:p>
            <a:pPr indent="-342900" lvl="0" marL="342900" marR="0" rtl="0" algn="l">
              <a:lnSpc>
                <a:spcPct val="115000"/>
              </a:lnSpc>
              <a:spcBef>
                <a:spcPts val="0"/>
              </a:spcBef>
              <a:spcAft>
                <a:spcPts val="0"/>
              </a:spcAft>
              <a:buClr>
                <a:schemeClr val="dk1"/>
              </a:buClr>
              <a:buSzPts val="1400"/>
              <a:buFont typeface="Noto Sans Symbols"/>
              <a:buChar char="∙"/>
            </a:pPr>
            <a:r>
              <a:rPr b="1" lang="en-GB" sz="1400">
                <a:solidFill>
                  <a:schemeClr val="dk1"/>
                </a:solidFill>
                <a:latin typeface="Montserrat Light"/>
                <a:ea typeface="Montserrat Light"/>
                <a:cs typeface="Montserrat Light"/>
                <a:sym typeface="Montserrat Light"/>
              </a:rPr>
              <a:t>Specialist strategies.</a:t>
            </a:r>
            <a:r>
              <a:rPr lang="en-GB" sz="1400">
                <a:solidFill>
                  <a:schemeClr val="dk1"/>
                </a:solidFill>
                <a:latin typeface="Montserrat Light"/>
                <a:ea typeface="Montserrat Light"/>
                <a:cs typeface="Montserrat Light"/>
                <a:sym typeface="Montserrat Light"/>
              </a:rPr>
              <a:t> These are pricing strategies to achieve a particular objective. For example, predatory pricing (illegal in many countries) could be employed to undercut competitors and put them out of business, despite delivering no profit.</a:t>
            </a:r>
            <a:br>
              <a:rPr lang="en-GB">
                <a:solidFill>
                  <a:schemeClr val="dk1"/>
                </a:solidFill>
                <a:latin typeface="Montserrat Light"/>
                <a:ea typeface="Montserrat Light"/>
                <a:cs typeface="Montserrat Light"/>
                <a:sym typeface="Montserrat Light"/>
              </a:rPr>
            </a:br>
            <a:endParaRPr/>
          </a:p>
          <a:p>
            <a:pPr indent="-342900" lvl="0" marL="342900" marR="0" rtl="0" algn="l">
              <a:lnSpc>
                <a:spcPct val="115000"/>
              </a:lnSpc>
              <a:spcBef>
                <a:spcPts val="0"/>
              </a:spcBef>
              <a:spcAft>
                <a:spcPts val="0"/>
              </a:spcAft>
              <a:buClr>
                <a:schemeClr val="dk1"/>
              </a:buClr>
              <a:buSzPts val="1400"/>
              <a:buFont typeface="Noto Sans Symbols"/>
              <a:buChar char="∙"/>
            </a:pPr>
            <a:r>
              <a:rPr b="1" lang="en-GB" sz="1400">
                <a:solidFill>
                  <a:schemeClr val="dk1"/>
                </a:solidFill>
                <a:latin typeface="Montserrat Light"/>
                <a:ea typeface="Montserrat Light"/>
                <a:cs typeface="Montserrat Light"/>
                <a:sym typeface="Montserrat Light"/>
              </a:rPr>
              <a:t>Psychological pricing.</a:t>
            </a:r>
            <a:r>
              <a:rPr lang="en-GB" sz="1400">
                <a:solidFill>
                  <a:schemeClr val="dk1"/>
                </a:solidFill>
                <a:latin typeface="Montserrat Light"/>
                <a:ea typeface="Montserrat Light"/>
                <a:cs typeface="Montserrat Light"/>
                <a:sym typeface="Montserrat Light"/>
              </a:rPr>
              <a:t> For some products it is not possible for the customer to fully understand the quality of what they are buying. Their perceptions could be manipulated to make them believe a high price is worth it. Psychological pricing can be used with wines, perfumes and luxury goods. Here the company chooses a pricing strategy which is higher than is merited by the quality of the products but which is justified in the eyes of consumers because of the products status.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5"/>
          <p:cNvSpPr txBox="1"/>
          <p:nvPr>
            <p:ph type="title"/>
          </p:nvPr>
        </p:nvSpPr>
        <p:spPr>
          <a:xfrm>
            <a:off x="333514" y="472411"/>
            <a:ext cx="8292011"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Other things to think about</a:t>
            </a:r>
            <a:r>
              <a:rPr lang="en-GB" sz="2900">
                <a:solidFill>
                  <a:schemeClr val="lt1"/>
                </a:solidFill>
              </a:rPr>
              <a:t>.</a:t>
            </a:r>
            <a:endParaRPr sz="2900">
              <a:solidFill>
                <a:schemeClr val="lt1"/>
              </a:solidFill>
            </a:endParaRPr>
          </a:p>
        </p:txBody>
      </p:sp>
      <p:sp>
        <p:nvSpPr>
          <p:cNvPr id="659" name="Google Shape;659;p5"/>
          <p:cNvSpPr txBox="1"/>
          <p:nvPr/>
        </p:nvSpPr>
        <p:spPr>
          <a:xfrm>
            <a:off x="785050" y="1482000"/>
            <a:ext cx="8854200" cy="3971100"/>
          </a:xfrm>
          <a:prstGeom prst="rect">
            <a:avLst/>
          </a:prstGeom>
          <a:noFill/>
          <a:ln>
            <a:noFill/>
          </a:ln>
        </p:spPr>
        <p:txBody>
          <a:bodyPr anchorCtr="0" anchor="t" bIns="45700" lIns="91425" spcFirstLastPara="1" rIns="91425" wrap="square" tIns="45700">
            <a:spAutoFit/>
          </a:bodyPr>
          <a:lstStyle/>
          <a:p>
            <a:pPr indent="-368290" lvl="0" marL="380990" marR="0" rtl="0" algn="l">
              <a:spcBef>
                <a:spcPts val="0"/>
              </a:spcBef>
              <a:spcAft>
                <a:spcPts val="0"/>
              </a:spcAft>
              <a:buClr>
                <a:schemeClr val="dk1"/>
              </a:buClr>
              <a:buSzPts val="1400"/>
              <a:buFont typeface="Montserrat Light"/>
              <a:buChar char="•"/>
            </a:pPr>
            <a:r>
              <a:rPr lang="en-GB">
                <a:solidFill>
                  <a:schemeClr val="dk1"/>
                </a:solidFill>
                <a:latin typeface="Montserrat Light"/>
                <a:ea typeface="Montserrat Light"/>
                <a:cs typeface="Montserrat Light"/>
                <a:sym typeface="Montserrat Light"/>
              </a:rPr>
              <a:t>Many companies have a pricing strategy built on legacy. Prices have been set a number of years ago and adjusted (usually upwards because of inflation) year-on-year. Use Kotler’s pricing grid to see if your prices are appropriate for your target audience.</a:t>
            </a:r>
            <a:endParaRPr>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368290" lvl="1" marL="838190" marR="0" rtl="0" algn="l">
              <a:spcBef>
                <a:spcPts val="0"/>
              </a:spcBef>
              <a:spcAft>
                <a:spcPts val="0"/>
              </a:spcAft>
              <a:buClr>
                <a:schemeClr val="dk1"/>
              </a:buClr>
              <a:buSzPts val="1400"/>
              <a:buFont typeface="Montserrat Light"/>
              <a:buChar char="•"/>
            </a:pPr>
            <a:r>
              <a:rPr i="0" lang="en-GB" u="none" cap="none" strike="noStrike">
                <a:solidFill>
                  <a:schemeClr val="dk1"/>
                </a:solidFill>
                <a:latin typeface="Montserrat Light"/>
                <a:ea typeface="Montserrat Light"/>
                <a:cs typeface="Montserrat Light"/>
                <a:sym typeface="Montserrat Light"/>
              </a:rPr>
              <a:t>How does your pricing strategy for the product you have been addressing fit with other pricing strategies within your company?</a:t>
            </a:r>
            <a:br>
              <a:rPr i="0" lang="en-GB" u="none" cap="none" strike="noStrike">
                <a:solidFill>
                  <a:schemeClr val="dk1"/>
                </a:solidFill>
                <a:latin typeface="Montserrat Light"/>
                <a:ea typeface="Montserrat Light"/>
                <a:cs typeface="Montserrat Light"/>
                <a:sym typeface="Montserrat Light"/>
              </a:rPr>
            </a:br>
            <a:endParaRPr>
              <a:latin typeface="Montserrat Light"/>
              <a:ea typeface="Montserrat Light"/>
              <a:cs typeface="Montserrat Light"/>
              <a:sym typeface="Montserrat Light"/>
            </a:endParaRPr>
          </a:p>
          <a:p>
            <a:pPr indent="-368290" lvl="1" marL="838190" marR="0" rtl="0" algn="l">
              <a:spcBef>
                <a:spcPts val="0"/>
              </a:spcBef>
              <a:spcAft>
                <a:spcPts val="0"/>
              </a:spcAft>
              <a:buClr>
                <a:schemeClr val="dk1"/>
              </a:buClr>
              <a:buSzPts val="1400"/>
              <a:buFont typeface="Montserrat Light"/>
              <a:buChar char="•"/>
            </a:pPr>
            <a:r>
              <a:rPr i="0" lang="en-GB" u="none" cap="none" strike="noStrike">
                <a:solidFill>
                  <a:schemeClr val="dk1"/>
                </a:solidFill>
                <a:latin typeface="Montserrat Light"/>
                <a:ea typeface="Montserrat Light"/>
                <a:cs typeface="Montserrat Light"/>
                <a:sym typeface="Montserrat Light"/>
              </a:rPr>
              <a:t>How will your pricing strategy address the different segments of the market?</a:t>
            </a:r>
            <a:br>
              <a:rPr i="0" lang="en-GB" u="none" cap="none" strike="noStrike">
                <a:solidFill>
                  <a:schemeClr val="dk1"/>
                </a:solidFill>
                <a:latin typeface="Montserrat Light"/>
                <a:ea typeface="Montserrat Light"/>
                <a:cs typeface="Montserrat Light"/>
                <a:sym typeface="Montserrat Light"/>
              </a:rPr>
            </a:br>
            <a:endParaRPr>
              <a:latin typeface="Montserrat Light"/>
              <a:ea typeface="Montserrat Light"/>
              <a:cs typeface="Montserrat Light"/>
              <a:sym typeface="Montserrat Light"/>
            </a:endParaRPr>
          </a:p>
          <a:p>
            <a:pPr indent="-368290" lvl="1" marL="838190" marR="0" rtl="0" algn="l">
              <a:spcBef>
                <a:spcPts val="0"/>
              </a:spcBef>
              <a:spcAft>
                <a:spcPts val="0"/>
              </a:spcAft>
              <a:buClr>
                <a:schemeClr val="dk1"/>
              </a:buClr>
              <a:buSzPts val="1400"/>
              <a:buFont typeface="Montserrat Light"/>
              <a:buChar char="•"/>
            </a:pPr>
            <a:r>
              <a:rPr i="0" lang="en-GB" u="none" cap="none" strike="noStrike">
                <a:solidFill>
                  <a:schemeClr val="dk1"/>
                </a:solidFill>
                <a:latin typeface="Montserrat Light"/>
                <a:ea typeface="Montserrat Light"/>
                <a:cs typeface="Montserrat Light"/>
                <a:sym typeface="Montserrat Light"/>
              </a:rPr>
              <a:t>What discount strategy will you adopt for volume sales?</a:t>
            </a:r>
            <a:br>
              <a:rPr i="0" lang="en-GB" u="none" cap="none" strike="noStrike">
                <a:solidFill>
                  <a:schemeClr val="dk1"/>
                </a:solidFill>
                <a:latin typeface="Montserrat Light"/>
                <a:ea typeface="Montserrat Light"/>
                <a:cs typeface="Montserrat Light"/>
                <a:sym typeface="Montserrat Light"/>
              </a:rPr>
            </a:br>
            <a:endParaRPr>
              <a:latin typeface="Montserrat Light"/>
              <a:ea typeface="Montserrat Light"/>
              <a:cs typeface="Montserrat Light"/>
              <a:sym typeface="Montserrat Light"/>
            </a:endParaRPr>
          </a:p>
          <a:p>
            <a:pPr indent="-368290" lvl="1" marL="838190" marR="0" rtl="0" algn="l">
              <a:spcBef>
                <a:spcPts val="0"/>
              </a:spcBef>
              <a:spcAft>
                <a:spcPts val="0"/>
              </a:spcAft>
              <a:buClr>
                <a:schemeClr val="dk1"/>
              </a:buClr>
              <a:buSzPts val="1400"/>
              <a:buFont typeface="Montserrat Light"/>
              <a:buChar char="•"/>
            </a:pPr>
            <a:r>
              <a:rPr i="0" lang="en-GB" u="none" cap="none" strike="noStrike">
                <a:solidFill>
                  <a:schemeClr val="dk1"/>
                </a:solidFill>
                <a:latin typeface="Montserrat Light"/>
                <a:ea typeface="Montserrat Light"/>
                <a:cs typeface="Montserrat Light"/>
                <a:sym typeface="Montserrat Light"/>
              </a:rPr>
              <a:t>How will the pricing strategy fit within channel pricing?</a:t>
            </a:r>
            <a:br>
              <a:rPr i="0" lang="en-GB" u="none" cap="none" strike="noStrike">
                <a:solidFill>
                  <a:schemeClr val="dk1"/>
                </a:solidFill>
                <a:latin typeface="Montserrat Light"/>
                <a:ea typeface="Montserrat Light"/>
                <a:cs typeface="Montserrat Light"/>
                <a:sym typeface="Montserrat Light"/>
              </a:rPr>
            </a:br>
            <a:endParaRPr>
              <a:latin typeface="Montserrat Light"/>
              <a:ea typeface="Montserrat Light"/>
              <a:cs typeface="Montserrat Light"/>
              <a:sym typeface="Montserrat Light"/>
            </a:endParaRPr>
          </a:p>
          <a:p>
            <a:pPr indent="-368290" lvl="1" marL="838190" marR="0" rtl="0" algn="l">
              <a:spcBef>
                <a:spcPts val="0"/>
              </a:spcBef>
              <a:spcAft>
                <a:spcPts val="0"/>
              </a:spcAft>
              <a:buClr>
                <a:schemeClr val="dk1"/>
              </a:buClr>
              <a:buSzPts val="1400"/>
              <a:buFont typeface="Montserrat Light"/>
              <a:buChar char="•"/>
            </a:pPr>
            <a:r>
              <a:rPr i="0" lang="en-GB" u="none" cap="none" strike="noStrike">
                <a:solidFill>
                  <a:schemeClr val="dk1"/>
                </a:solidFill>
                <a:latin typeface="Montserrat Light"/>
                <a:ea typeface="Montserrat Light"/>
                <a:cs typeface="Montserrat Light"/>
                <a:sym typeface="Montserrat Light"/>
              </a:rPr>
              <a:t>How will warranties and services fit in with your product pricing strategy?</a:t>
            </a:r>
            <a:br>
              <a:rPr i="0" lang="en-GB" u="none" cap="none" strike="noStrike">
                <a:solidFill>
                  <a:schemeClr val="dk1"/>
                </a:solidFill>
                <a:latin typeface="Montserrat Light"/>
                <a:ea typeface="Montserrat Light"/>
                <a:cs typeface="Montserrat Light"/>
                <a:sym typeface="Montserrat Light"/>
              </a:rPr>
            </a:br>
            <a:endParaRPr>
              <a:latin typeface="Montserrat Light"/>
              <a:ea typeface="Montserrat Light"/>
              <a:cs typeface="Montserrat Light"/>
              <a:sym typeface="Montserrat Light"/>
            </a:endParaRPr>
          </a:p>
          <a:p>
            <a:pPr indent="-368290" lvl="1" marL="838190" marR="0" rtl="0" algn="l">
              <a:spcBef>
                <a:spcPts val="0"/>
              </a:spcBef>
              <a:spcAft>
                <a:spcPts val="0"/>
              </a:spcAft>
              <a:buClr>
                <a:schemeClr val="dk1"/>
              </a:buClr>
              <a:buSzPts val="1400"/>
              <a:buFont typeface="Montserrat Light"/>
              <a:buChar char="•"/>
            </a:pPr>
            <a:r>
              <a:rPr i="0" lang="en-GB" u="none" cap="none" strike="noStrike">
                <a:solidFill>
                  <a:schemeClr val="dk1"/>
                </a:solidFill>
                <a:latin typeface="Montserrat Light"/>
                <a:ea typeface="Montserrat Light"/>
                <a:cs typeface="Montserrat Light"/>
                <a:sym typeface="Montserrat Light"/>
              </a:rPr>
              <a:t>Are your customers obtaining enough value from your pricing strategy?</a:t>
            </a:r>
            <a:br>
              <a:rPr i="0" lang="en-GB" u="none" cap="none" strike="noStrike">
                <a:solidFill>
                  <a:schemeClr val="dk1"/>
                </a:solidFill>
                <a:latin typeface="Montserrat Light"/>
                <a:ea typeface="Montserrat Light"/>
                <a:cs typeface="Montserrat Light"/>
                <a:sym typeface="Montserrat Light"/>
              </a:rPr>
            </a:br>
            <a:endParaRPr>
              <a:latin typeface="Montserrat Light"/>
              <a:ea typeface="Montserrat Light"/>
              <a:cs typeface="Montserrat Light"/>
              <a:sym typeface="Montserrat Light"/>
            </a:endParaRPr>
          </a:p>
          <a:p>
            <a:pPr indent="-368290" lvl="1" marL="838190" marR="0" rtl="0" algn="l">
              <a:spcBef>
                <a:spcPts val="0"/>
              </a:spcBef>
              <a:spcAft>
                <a:spcPts val="0"/>
              </a:spcAft>
              <a:buClr>
                <a:schemeClr val="dk1"/>
              </a:buClr>
              <a:buSzPts val="1400"/>
              <a:buFont typeface="Montserrat Light"/>
              <a:buChar char="•"/>
            </a:pPr>
            <a:r>
              <a:rPr i="0" lang="en-GB" u="none" cap="none" strike="noStrike">
                <a:solidFill>
                  <a:schemeClr val="dk1"/>
                </a:solidFill>
                <a:latin typeface="Montserrat Light"/>
                <a:ea typeface="Montserrat Light"/>
                <a:cs typeface="Montserrat Light"/>
                <a:sym typeface="Montserrat Light"/>
              </a:rPr>
              <a:t>Are you achieving sufficient profits from your pricing strategy?</a:t>
            </a:r>
            <a:endParaRPr>
              <a:latin typeface="Montserrat Light"/>
              <a:ea typeface="Montserrat Light"/>
              <a:cs typeface="Montserrat Light"/>
              <a:sym typeface="Montserrat Light"/>
            </a:endParaRPr>
          </a:p>
        </p:txBody>
      </p:sp>
      <p:sp>
        <p:nvSpPr>
          <p:cNvPr id="660" name="Google Shape;660;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61" name="Google Shape;661;p5"/>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g2ab76c2b79b_1_1"/>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67" name="Google Shape;667;g2ab76c2b79b_1_1">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8" name="Google Shape;668;g2ab76c2b79b_1_1">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9" name="Google Shape;669;g2ab76c2b79b_1_1">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0" name="Google Shape;670;g2ab76c2b79b_1_1">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1" name="Google Shape;671;g2ab76c2b79b_1_1">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