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L7E+mVOL8JSRJbHIjtMVZe5Ra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f0d508f18f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g1f0d508f18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3" name="Shape 243"/>
        <p:cNvGrpSpPr/>
        <p:nvPr/>
      </p:nvGrpSpPr>
      <p:grpSpPr>
        <a:xfrm>
          <a:off x="0" y="0"/>
          <a:ext cx="0" cy="0"/>
          <a:chOff x="0" y="0"/>
          <a:chExt cx="0" cy="0"/>
        </a:xfrm>
      </p:grpSpPr>
      <p:pic>
        <p:nvPicPr>
          <p:cNvPr descr="A yellow circle on a black background&#10;&#10;Description automatically generated" id="244" name="Google Shape;244;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5" name="Google Shape;245;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8" name="Google Shape;248;p18"/>
          <p:cNvGrpSpPr/>
          <p:nvPr/>
        </p:nvGrpSpPr>
        <p:grpSpPr>
          <a:xfrm>
            <a:off x="0" y="1318491"/>
            <a:ext cx="1397812" cy="58002"/>
            <a:chOff x="0" y="1077191"/>
            <a:chExt cx="1397812" cy="58002"/>
          </a:xfrm>
        </p:grpSpPr>
        <p:sp>
          <p:nvSpPr>
            <p:cNvPr id="249" name="Google Shape;249;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1" name="Google Shape;251;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252" name="Google Shape;252;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3" name="Google Shape;25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18"/>
          <p:cNvGrpSpPr/>
          <p:nvPr/>
        </p:nvGrpSpPr>
        <p:grpSpPr>
          <a:xfrm>
            <a:off x="11436251" y="129884"/>
            <a:ext cx="661669" cy="1214119"/>
            <a:chOff x="11436251" y="129884"/>
            <a:chExt cx="661669" cy="1214119"/>
          </a:xfrm>
        </p:grpSpPr>
        <p:sp>
          <p:nvSpPr>
            <p:cNvPr id="255" name="Google Shape;255;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9"/>
          <p:cNvGrpSpPr/>
          <p:nvPr/>
        </p:nvGrpSpPr>
        <p:grpSpPr>
          <a:xfrm>
            <a:off x="0" y="1318491"/>
            <a:ext cx="1397812" cy="58002"/>
            <a:chOff x="0" y="1077191"/>
            <a:chExt cx="1397812" cy="58002"/>
          </a:xfrm>
        </p:grpSpPr>
        <p:sp>
          <p:nvSpPr>
            <p:cNvPr id="290" name="Google Shape;290;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9"/>
          <p:cNvGrpSpPr/>
          <p:nvPr/>
        </p:nvGrpSpPr>
        <p:grpSpPr>
          <a:xfrm>
            <a:off x="11626751" y="129884"/>
            <a:ext cx="661669" cy="1214119"/>
            <a:chOff x="11436251" y="129884"/>
            <a:chExt cx="661669" cy="1214119"/>
          </a:xfrm>
        </p:grpSpPr>
        <p:sp>
          <p:nvSpPr>
            <p:cNvPr id="298" name="Google Shape;29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9" name="Shape 59"/>
        <p:cNvGrpSpPr/>
        <p:nvPr/>
      </p:nvGrpSpPr>
      <p:grpSpPr>
        <a:xfrm>
          <a:off x="0" y="0"/>
          <a:ext cx="0" cy="0"/>
          <a:chOff x="0" y="0"/>
          <a:chExt cx="0" cy="0"/>
        </a:xfrm>
      </p:grpSpPr>
      <p:pic>
        <p:nvPicPr>
          <p:cNvPr descr="A logo with blue and yellow colors&#10;&#10;Description automatically generated" id="60" name="Google Shape;60;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61" name="Google Shape;61;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2" name="Google Shape;62;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3" name="Google Shape;63;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4" name="Google Shape;64;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5" name="Google Shape;65;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6" name="Google Shape;66;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67" name="Shape 67"/>
        <p:cNvGrpSpPr/>
        <p:nvPr/>
      </p:nvGrpSpPr>
      <p:grpSpPr>
        <a:xfrm>
          <a:off x="0" y="0"/>
          <a:ext cx="0" cy="0"/>
          <a:chOff x="0" y="0"/>
          <a:chExt cx="0" cy="0"/>
        </a:xfrm>
      </p:grpSpPr>
      <p:pic>
        <p:nvPicPr>
          <p:cNvPr descr="A logo with blue and yellow colors&#10;&#10;Description automatically generated" id="68" name="Google Shape;68;p12"/>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69" name="Google Shape;69;p12"/>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2"/>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71" name="Google Shape;71;p12"/>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73" name="Google Shape;73;p12"/>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4" name="Shape 74"/>
        <p:cNvGrpSpPr/>
        <p:nvPr/>
      </p:nvGrpSpPr>
      <p:grpSpPr>
        <a:xfrm>
          <a:off x="0" y="0"/>
          <a:ext cx="0" cy="0"/>
          <a:chOff x="0" y="0"/>
          <a:chExt cx="0" cy="0"/>
        </a:xfrm>
      </p:grpSpPr>
      <p:sp>
        <p:nvSpPr>
          <p:cNvPr id="75" name="Google Shape;75;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6" name="Google Shape;76;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7" name="Google Shape;77;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8" name="Google Shape;78;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0" name="Google Shape;80;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81" name="Google Shape;81;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2" name="Shape 82"/>
        <p:cNvGrpSpPr/>
        <p:nvPr/>
      </p:nvGrpSpPr>
      <p:grpSpPr>
        <a:xfrm>
          <a:off x="0" y="0"/>
          <a:ext cx="0" cy="0"/>
          <a:chOff x="0" y="0"/>
          <a:chExt cx="0" cy="0"/>
        </a:xfrm>
      </p:grpSpPr>
      <p:pic>
        <p:nvPicPr>
          <p:cNvPr descr="A yellow circle on a black background&#10;&#10;Description automatically generated" id="83" name="Google Shape;8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4" name="Google Shape;84;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7" name="Google Shape;87;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8" name="Google Shape;8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91" name="Google Shape;91;p14"/>
          <p:cNvGrpSpPr/>
          <p:nvPr/>
        </p:nvGrpSpPr>
        <p:grpSpPr>
          <a:xfrm>
            <a:off x="11436251" y="129884"/>
            <a:ext cx="661669" cy="1214119"/>
            <a:chOff x="11436251" y="129884"/>
            <a:chExt cx="661669" cy="1214119"/>
          </a:xfrm>
        </p:grpSpPr>
        <p:sp>
          <p:nvSpPr>
            <p:cNvPr id="92" name="Google Shape;92;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0" name="Google Shape;120;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6" name="Google Shape;12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8" name="Google Shape;128;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9" name="Google Shape;129;p1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15"/>
          <p:cNvGrpSpPr/>
          <p:nvPr/>
        </p:nvGrpSpPr>
        <p:grpSpPr>
          <a:xfrm>
            <a:off x="11436251" y="129884"/>
            <a:ext cx="661669" cy="1214119"/>
            <a:chOff x="11436251" y="129884"/>
            <a:chExt cx="661669" cy="1214119"/>
          </a:xfrm>
        </p:grpSpPr>
        <p:sp>
          <p:nvSpPr>
            <p:cNvPr id="131" name="Google Shape;131;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9" name="Google Shape;159;p15"/>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5" name="Google Shape;165;p16"/>
          <p:cNvGrpSpPr/>
          <p:nvPr/>
        </p:nvGrpSpPr>
        <p:grpSpPr>
          <a:xfrm>
            <a:off x="0" y="1318491"/>
            <a:ext cx="1397812" cy="58002"/>
            <a:chOff x="0" y="1077191"/>
            <a:chExt cx="1397812" cy="58002"/>
          </a:xfrm>
        </p:grpSpPr>
        <p:sp>
          <p:nvSpPr>
            <p:cNvPr id="166" name="Google Shape;166;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8" name="Google Shape;168;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169" name="Google Shape;169;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0" name="Google Shape;170;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1" name="Google Shape;171;p16"/>
          <p:cNvGrpSpPr/>
          <p:nvPr/>
        </p:nvGrpSpPr>
        <p:grpSpPr>
          <a:xfrm>
            <a:off x="11436251" y="129884"/>
            <a:ext cx="661669" cy="1214119"/>
            <a:chOff x="11436251" y="129884"/>
            <a:chExt cx="661669" cy="1214119"/>
          </a:xfrm>
        </p:grpSpPr>
        <p:sp>
          <p:nvSpPr>
            <p:cNvPr id="172" name="Google Shape;172;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0" name="Google Shape;200;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1" name="Google Shape;201;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2" name="Shape 202"/>
        <p:cNvGrpSpPr/>
        <p:nvPr/>
      </p:nvGrpSpPr>
      <p:grpSpPr>
        <a:xfrm>
          <a:off x="0" y="0"/>
          <a:ext cx="0" cy="0"/>
          <a:chOff x="0" y="0"/>
          <a:chExt cx="0" cy="0"/>
        </a:xfrm>
      </p:grpSpPr>
      <p:pic>
        <p:nvPicPr>
          <p:cNvPr descr="A yellow circle on a black background&#10;&#10;Description automatically generated" id="203" name="Google Shape;203;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4" name="Google Shape;204;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7" name="Google Shape;207;p17"/>
          <p:cNvGrpSpPr/>
          <p:nvPr/>
        </p:nvGrpSpPr>
        <p:grpSpPr>
          <a:xfrm>
            <a:off x="0" y="1318491"/>
            <a:ext cx="1397812" cy="58002"/>
            <a:chOff x="0" y="1077191"/>
            <a:chExt cx="1397812" cy="58002"/>
          </a:xfrm>
        </p:grpSpPr>
        <p:sp>
          <p:nvSpPr>
            <p:cNvPr id="208" name="Google Shape;208;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0" name="Google Shape;210;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211" name="Google Shape;211;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2" name="Google Shape;212;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3" name="Google Shape;213;p17"/>
          <p:cNvGrpSpPr/>
          <p:nvPr/>
        </p:nvGrpSpPr>
        <p:grpSpPr>
          <a:xfrm>
            <a:off x="11436251" y="129884"/>
            <a:ext cx="661669" cy="1214119"/>
            <a:chOff x="11436251" y="129884"/>
            <a:chExt cx="661669" cy="1214119"/>
          </a:xfrm>
        </p:grpSpPr>
        <p:sp>
          <p:nvSpPr>
            <p:cNvPr id="214" name="Google Shape;214;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Gantt Charts</a:t>
            </a:r>
            <a:endParaRPr/>
          </a:p>
        </p:txBody>
      </p:sp>
      <p:pic>
        <p:nvPicPr>
          <p:cNvPr id="663" name="Google Shape;663;p1"/>
          <p:cNvPicPr preferRelativeResize="0"/>
          <p:nvPr/>
        </p:nvPicPr>
        <p:blipFill rotWithShape="1">
          <a:blip r:embed="rId3">
            <a:alphaModFix/>
          </a:blip>
          <a:srcRect b="0" l="0" r="0" t="0"/>
          <a:stretch/>
        </p:blipFill>
        <p:spPr>
          <a:xfrm>
            <a:off x="6193972" y="2460171"/>
            <a:ext cx="2391148" cy="1240584"/>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494316" y="3570513"/>
            <a:ext cx="1866609" cy="9684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tool to improve productivity</a:t>
            </a:r>
            <a:r>
              <a:rPr lang="en-GB" sz="3000">
                <a:solidFill>
                  <a:schemeClr val="accent1"/>
                </a:solidFill>
              </a:rPr>
              <a:t>.</a:t>
            </a:r>
            <a:endParaRPr sz="3000"/>
          </a:p>
        </p:txBody>
      </p:sp>
      <p:sp>
        <p:nvSpPr>
          <p:cNvPr id="672" name="Google Shape;672;p2"/>
          <p:cNvSpPr txBox="1"/>
          <p:nvPr/>
        </p:nvSpPr>
        <p:spPr>
          <a:xfrm>
            <a:off x="566373" y="2116261"/>
            <a:ext cx="50916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Gantt charts are valuable tools for improving business efficiency by enhancing project visualisation, supporting resource management, facilitating communication, and aiding in decision-making and change management. </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They provide a structured and organised approach to project planning and execution, contributing to successful project outcomes and overall business efficiency.</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plan and execute projects</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5774176" y="2281645"/>
            <a:ext cx="5915477" cy="30690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81" name="Google Shape;681;p3"/>
          <p:cNvSpPr txBox="1"/>
          <p:nvPr>
            <p:ph type="title"/>
          </p:nvPr>
        </p:nvSpPr>
        <p:spPr>
          <a:xfrm>
            <a:off x="333525" y="472400"/>
            <a:ext cx="6861600" cy="488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How to prepare a Gantt chart</a:t>
            </a:r>
            <a:r>
              <a:rPr lang="en-GB" sz="3000">
                <a:solidFill>
                  <a:schemeClr val="accent3"/>
                </a:solidFill>
              </a:rPr>
              <a:t>.</a:t>
            </a:r>
            <a:endParaRPr sz="3000">
              <a:solidFill>
                <a:schemeClr val="accent3"/>
              </a:solidFill>
            </a:endParaRPr>
          </a:p>
        </p:txBody>
      </p:sp>
      <p:sp>
        <p:nvSpPr>
          <p:cNvPr id="682" name="Google Shape;682;p3"/>
          <p:cNvSpPr txBox="1"/>
          <p:nvPr/>
        </p:nvSpPr>
        <p:spPr>
          <a:xfrm>
            <a:off x="1047750" y="1593925"/>
            <a:ext cx="9723600" cy="3109200"/>
          </a:xfrm>
          <a:prstGeom prst="rect">
            <a:avLst/>
          </a:prstGeom>
          <a:noFill/>
          <a:ln>
            <a:noFill/>
          </a:ln>
        </p:spPr>
        <p:txBody>
          <a:bodyPr anchorCtr="0" anchor="t" bIns="45700" lIns="91425" spcFirstLastPara="1" rIns="91425" wrap="square" tIns="45700">
            <a:spAutoFit/>
          </a:bodyPr>
          <a:lstStyle/>
          <a:p>
            <a:pPr indent="-273050" lvl="0" marL="285750"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When Henry Gantt invented his bar chart in 1910 there were no computers. He marked his lines on </a:t>
            </a:r>
            <a:r>
              <a:rPr b="1" lang="en-GB">
                <a:solidFill>
                  <a:schemeClr val="dk2"/>
                </a:solidFill>
                <a:latin typeface="Montserrat Light"/>
                <a:ea typeface="Montserrat Light"/>
                <a:cs typeface="Montserrat Light"/>
                <a:sym typeface="Montserrat Light"/>
              </a:rPr>
              <a:t>paper</a:t>
            </a:r>
            <a:r>
              <a:rPr lang="en-GB">
                <a:solidFill>
                  <a:schemeClr val="dk2"/>
                </a:solidFill>
                <a:latin typeface="Montserrat Light"/>
                <a:ea typeface="Montserrat Light"/>
                <a:cs typeface="Montserrat Light"/>
                <a:sym typeface="Montserrat Light"/>
              </a:rPr>
              <a:t> and this approach is still relevant today. It doesn't need special skills and the results can readily be shared with a team.</a:t>
            </a:r>
            <a:endParaRPr>
              <a:solidFill>
                <a:schemeClr val="dk2"/>
              </a:solidFill>
            </a:endParaRPr>
          </a:p>
          <a:p>
            <a:pPr indent="-184150" lvl="0" marL="285750" marR="0" rtl="0" algn="l">
              <a:spcBef>
                <a:spcPts val="0"/>
              </a:spcBef>
              <a:spcAft>
                <a:spcPts val="0"/>
              </a:spcAft>
              <a:buClr>
                <a:schemeClr val="dk1"/>
              </a:buClr>
              <a:buSzPts val="1600"/>
              <a:buFont typeface="Arial"/>
              <a:buNone/>
            </a:pPr>
            <a:r>
              <a:t/>
            </a:r>
            <a:endParaRPr>
              <a:solidFill>
                <a:schemeClr val="dk2"/>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However, computers have increased the sophistication of Gantt charts. </a:t>
            </a:r>
            <a:r>
              <a:rPr b="1" lang="en-GB">
                <a:solidFill>
                  <a:schemeClr val="dk2"/>
                </a:solidFill>
                <a:latin typeface="Montserrat Light"/>
                <a:ea typeface="Montserrat Light"/>
                <a:cs typeface="Montserrat Light"/>
                <a:sym typeface="Montserrat Light"/>
              </a:rPr>
              <a:t>Spreadsheet software </a:t>
            </a:r>
            <a:r>
              <a:rPr lang="en-GB">
                <a:solidFill>
                  <a:schemeClr val="dk2"/>
                </a:solidFill>
                <a:latin typeface="Montserrat Light"/>
                <a:ea typeface="Montserrat Light"/>
                <a:cs typeface="Montserrat Light"/>
                <a:sym typeface="Montserrat Light"/>
              </a:rPr>
              <a:t>such as Microsoft Excel and Google Sheets have good familiarity and they allow for easy customisation to suit specific project needs.</a:t>
            </a:r>
            <a:endParaRPr>
              <a:solidFill>
                <a:schemeClr val="dk2"/>
              </a:solidFill>
            </a:endParaRPr>
          </a:p>
          <a:p>
            <a:pPr indent="-184150" lvl="0" marL="285750" marR="0" rtl="0" algn="l">
              <a:spcBef>
                <a:spcPts val="0"/>
              </a:spcBef>
              <a:spcAft>
                <a:spcPts val="0"/>
              </a:spcAft>
              <a:buClr>
                <a:schemeClr val="dk1"/>
              </a:buClr>
              <a:buSzPts val="1600"/>
              <a:buFont typeface="Arial"/>
              <a:buNone/>
            </a:pPr>
            <a:r>
              <a:t/>
            </a:r>
            <a:endParaRPr>
              <a:solidFill>
                <a:schemeClr val="dk2"/>
              </a:solidFill>
              <a:latin typeface="Montserrat Light"/>
              <a:ea typeface="Montserrat Light"/>
              <a:cs typeface="Montserrat Light"/>
              <a:sym typeface="Montserrat Light"/>
            </a:endParaRPr>
          </a:p>
          <a:p>
            <a:pPr indent="-273050" lvl="0" marL="285750" marR="0" rtl="0" algn="l">
              <a:spcBef>
                <a:spcPts val="0"/>
              </a:spcBef>
              <a:spcAft>
                <a:spcPts val="0"/>
              </a:spcAft>
              <a:buClr>
                <a:schemeClr val="dk2"/>
              </a:buClr>
              <a:buSzPts val="1400"/>
              <a:buFont typeface="Arial"/>
              <a:buChar char="•"/>
            </a:pPr>
            <a:r>
              <a:rPr lang="en-GB">
                <a:solidFill>
                  <a:schemeClr val="dk2"/>
                </a:solidFill>
                <a:latin typeface="Montserrat Light"/>
                <a:ea typeface="Montserrat Light"/>
                <a:cs typeface="Montserrat Light"/>
                <a:sym typeface="Montserrat Light"/>
              </a:rPr>
              <a:t>And now there are </a:t>
            </a:r>
            <a:r>
              <a:rPr b="1" lang="en-GB">
                <a:solidFill>
                  <a:schemeClr val="dk2"/>
                </a:solidFill>
                <a:latin typeface="Montserrat Light"/>
                <a:ea typeface="Montserrat Light"/>
                <a:cs typeface="Montserrat Light"/>
                <a:sym typeface="Montserrat Light"/>
              </a:rPr>
              <a:t>specialised project management software </a:t>
            </a:r>
            <a:r>
              <a:rPr lang="en-GB">
                <a:solidFill>
                  <a:schemeClr val="dk2"/>
                </a:solidFill>
                <a:latin typeface="Montserrat Light"/>
                <a:ea typeface="Montserrat Light"/>
                <a:cs typeface="Montserrat Light"/>
                <a:sym typeface="Montserrat Light"/>
              </a:rPr>
              <a:t>such as Microsoft Project, Asana, and Trello that automate the creation and updating of Gantt charts, saving time and reducing errors. Some of these tools may have a learning curve, and users may need training to use advanced features effectively. However, many professionals find that specialised project management software strikes a balance between automation, collaboration, and flexibility, making it a popular choice for managing Gantt charts in various projects.</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8" name="Google Shape;68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9" name="Google Shape;689;p4"/>
          <p:cNvSpPr txBox="1"/>
          <p:nvPr>
            <p:ph type="title"/>
          </p:nvPr>
        </p:nvSpPr>
        <p:spPr>
          <a:xfrm>
            <a:off x="333515" y="472411"/>
            <a:ext cx="600061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Benefits of Gantt charts</a:t>
            </a:r>
            <a:r>
              <a:rPr lang="en-GB" sz="3000">
                <a:solidFill>
                  <a:schemeClr val="lt1"/>
                </a:solidFill>
              </a:rPr>
              <a:t>.</a:t>
            </a:r>
            <a:endParaRPr sz="3000">
              <a:solidFill>
                <a:schemeClr val="lt1"/>
              </a:solidFill>
            </a:endParaRPr>
          </a:p>
        </p:txBody>
      </p:sp>
      <p:sp>
        <p:nvSpPr>
          <p:cNvPr id="690" name="Google Shape;690;p4"/>
          <p:cNvSpPr txBox="1"/>
          <p:nvPr/>
        </p:nvSpPr>
        <p:spPr>
          <a:xfrm>
            <a:off x="231925" y="1225700"/>
            <a:ext cx="11840100" cy="51249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Time Tracking</a:t>
            </a:r>
            <a:r>
              <a:rPr lang="en-GB" sz="1300">
                <a:solidFill>
                  <a:schemeClr val="dk1"/>
                </a:solidFill>
                <a:latin typeface="Montserrat Light"/>
                <a:ea typeface="Montserrat Light"/>
                <a:cs typeface="Montserrat Light"/>
                <a:sym typeface="Montserrat Light"/>
              </a:rPr>
              <a:t>: Gantt charts can be used for tracking progress against the planned schedule. This helps identify tasks that slip behind schedule.</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Deadline Adherence</a:t>
            </a:r>
            <a:r>
              <a:rPr lang="en-GB" sz="1300">
                <a:solidFill>
                  <a:schemeClr val="dk1"/>
                </a:solidFill>
                <a:latin typeface="Montserrat Light"/>
                <a:ea typeface="Montserrat Light"/>
                <a:cs typeface="Montserrat Light"/>
                <a:sym typeface="Montserrat Light"/>
              </a:rPr>
              <a:t>: With clear timelines and milestones, Gantt charts contribute to better time management. Teams have a visual representation of the project's critical path and key deliverables.</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Planning and Sequencing</a:t>
            </a:r>
            <a:r>
              <a:rPr lang="en-GB" sz="1300">
                <a:solidFill>
                  <a:schemeClr val="dk1"/>
                </a:solidFill>
                <a:latin typeface="Montserrat Light"/>
                <a:ea typeface="Montserrat Light"/>
                <a:cs typeface="Montserrat Light"/>
                <a:sym typeface="Montserrat Light"/>
              </a:rPr>
              <a:t>: Gantt charts aid in the initial planning and sequencing of tasks. They provide a roadmap for the project, allowing teams to see the big picture and understand how each task contributes to the overall project goals.</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Coordination:</a:t>
            </a:r>
            <a:r>
              <a:rPr lang="en-GB" sz="1300">
                <a:solidFill>
                  <a:schemeClr val="dk1"/>
                </a:solidFill>
                <a:latin typeface="Montserrat Light"/>
                <a:ea typeface="Montserrat Light"/>
                <a:cs typeface="Montserrat Light"/>
                <a:sym typeface="Montserrat Light"/>
              </a:rPr>
              <a:t> Teams can coordinate their efforts more effectively when they have a shared understanding of the project timeline and dependencies. Gantt charts facilitate collaboration and alignment among team members.</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Identifying Critical Path</a:t>
            </a:r>
            <a:r>
              <a:rPr lang="en-GB" sz="1300">
                <a:solidFill>
                  <a:schemeClr val="dk1"/>
                </a:solidFill>
                <a:latin typeface="Montserrat Light"/>
                <a:ea typeface="Montserrat Light"/>
                <a:cs typeface="Montserrat Light"/>
                <a:sym typeface="Montserrat Light"/>
              </a:rPr>
              <a:t>: Gantt charts help identify the critical path in a project—the sequence of tasks that, if delayed, would affect the overall project timeline. </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Scenario Planning</a:t>
            </a:r>
            <a:r>
              <a:rPr lang="en-GB" sz="1300">
                <a:solidFill>
                  <a:schemeClr val="dk1"/>
                </a:solidFill>
                <a:latin typeface="Montserrat Light"/>
                <a:ea typeface="Montserrat Light"/>
                <a:cs typeface="Montserrat Light"/>
                <a:sym typeface="Montserrat Light"/>
              </a:rPr>
              <a:t>: Gantt charts support scenario planning by allowing teams to simulate the impact of potential risks or changes in task durations. This helps develop contingency plans and mitigate risks before they become issues.</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Transparency:</a:t>
            </a:r>
            <a:r>
              <a:rPr lang="en-GB" sz="1300">
                <a:solidFill>
                  <a:schemeClr val="dk1"/>
                </a:solidFill>
                <a:latin typeface="Montserrat Light"/>
                <a:ea typeface="Montserrat Light"/>
                <a:cs typeface="Montserrat Light"/>
                <a:sym typeface="Montserrat Light"/>
              </a:rPr>
              <a:t> Gantt charts enhance transparency with clients and stakeholders. Sharing Gantt charts provides them with a visual overview of project progress, timelines, and upcoming milestones, fostering better communication and expectations management.</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Client Involvement</a:t>
            </a:r>
            <a:r>
              <a:rPr lang="en-GB" sz="1300">
                <a:solidFill>
                  <a:schemeClr val="dk1"/>
                </a:solidFill>
                <a:latin typeface="Montserrat Light"/>
                <a:ea typeface="Montserrat Light"/>
                <a:cs typeface="Montserrat Light"/>
                <a:sym typeface="Montserrat Light"/>
              </a:rPr>
              <a:t>: Gantt charts enable clients to see how their requirements translate into project tasks and timelines. This enhances client satisfaction and ensures that expectations align with project realities.</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Data-Driven Decisions</a:t>
            </a:r>
            <a:r>
              <a:rPr lang="en-GB" sz="1300">
                <a:solidFill>
                  <a:schemeClr val="dk1"/>
                </a:solidFill>
                <a:latin typeface="Montserrat Light"/>
                <a:ea typeface="Montserrat Light"/>
                <a:cs typeface="Montserrat Light"/>
                <a:sym typeface="Montserrat Light"/>
              </a:rPr>
              <a:t>: Gantt charts provide project managers and decision-makers with a data-driven overview of project status. This information enables informed decision-making, such as reallocating resources, adjusting timelines, or making changes to project scope.</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Impact Assessment</a:t>
            </a:r>
            <a:r>
              <a:rPr lang="en-GB" sz="1300">
                <a:solidFill>
                  <a:schemeClr val="dk1"/>
                </a:solidFill>
                <a:latin typeface="Montserrat Light"/>
                <a:ea typeface="Montserrat Light"/>
                <a:cs typeface="Montserrat Light"/>
                <a:sym typeface="Montserrat Light"/>
              </a:rPr>
              <a:t>: When changes occur during a project, Gantt charts help assess the impact on the timeline and resource allocation. This enables teams to make adjustments efficiently and minimize disruptions.</a:t>
            </a:r>
            <a:endParaRPr sz="1300"/>
          </a:p>
          <a:p>
            <a:pPr indent="-279400" lvl="0" marL="285750" marR="0" rtl="0" algn="l">
              <a:lnSpc>
                <a:spcPct val="115000"/>
              </a:lnSpc>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Change Communication</a:t>
            </a:r>
            <a:r>
              <a:rPr lang="en-GB" sz="1300">
                <a:solidFill>
                  <a:schemeClr val="dk1"/>
                </a:solidFill>
                <a:latin typeface="Montserrat Light"/>
                <a:ea typeface="Montserrat Light"/>
                <a:cs typeface="Montserrat Light"/>
                <a:sym typeface="Montserrat Light"/>
              </a:rPr>
              <a:t>: Gantt charts can be used to communicate changes to team members and stakeholders, ensuring that everyone is aware of modifications to the project plan.</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6" name="Google Shape;696;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97" name="Google Shape;697;p5"/>
          <p:cNvSpPr txBox="1"/>
          <p:nvPr>
            <p:ph type="title"/>
          </p:nvPr>
        </p:nvSpPr>
        <p:spPr>
          <a:xfrm>
            <a:off x="333526" y="472400"/>
            <a:ext cx="55596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They help visualise tasks</a:t>
            </a:r>
            <a:r>
              <a:rPr lang="en-GB" sz="3000">
                <a:solidFill>
                  <a:schemeClr val="accent1"/>
                </a:solidFill>
              </a:rPr>
              <a:t>.</a:t>
            </a:r>
            <a:r>
              <a:rPr lang="en-GB" sz="3000"/>
              <a:t> </a:t>
            </a:r>
            <a:endParaRPr sz="3000"/>
          </a:p>
        </p:txBody>
      </p:sp>
      <p:sp>
        <p:nvSpPr>
          <p:cNvPr id="698" name="Google Shape;698;p5"/>
          <p:cNvSpPr txBox="1"/>
          <p:nvPr/>
        </p:nvSpPr>
        <p:spPr>
          <a:xfrm>
            <a:off x="1247775" y="1608088"/>
            <a:ext cx="93918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Clarity: </a:t>
            </a:r>
            <a:r>
              <a:rPr lang="en-GB">
                <a:solidFill>
                  <a:schemeClr val="dk1"/>
                </a:solidFill>
                <a:latin typeface="Montserrat Light"/>
                <a:ea typeface="Montserrat Light"/>
                <a:cs typeface="Montserrat Light"/>
                <a:sym typeface="Montserrat Light"/>
              </a:rPr>
              <a:t>Gantt charts provide a clear visual representation of tasks, their start and end dates, and dependencies between tasks. This clarity helps teams understand the project structure, sequence of activities, and their interdependencies.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Communication:</a:t>
            </a:r>
            <a:r>
              <a:rPr lang="en-GB">
                <a:solidFill>
                  <a:schemeClr val="dk1"/>
                </a:solidFill>
                <a:latin typeface="Montserrat Light"/>
                <a:ea typeface="Montserrat Light"/>
                <a:cs typeface="Montserrat Light"/>
                <a:sym typeface="Montserrat Light"/>
              </a:rPr>
              <a:t> The visual nature of Gantt charts facilitates communication among team members, stakeholders, and project managers, ensuring everyone is on the same page regarding project timelines and milestones.</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a:solidFill>
                  <a:schemeClr val="dk1"/>
                </a:solidFill>
                <a:latin typeface="Montserrat Light"/>
                <a:ea typeface="Montserrat Light"/>
                <a:cs typeface="Montserrat Light"/>
                <a:sym typeface="Montserrat Light"/>
              </a:rPr>
              <a:t>Things to think about:</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Break your tasks down into components that can be shown on a Gantt chart together with who should do what, by when.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4" name="Google Shape;704;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5" name="Google Shape;705;p6"/>
          <p:cNvSpPr txBox="1"/>
          <p:nvPr>
            <p:ph type="title"/>
          </p:nvPr>
        </p:nvSpPr>
        <p:spPr>
          <a:xfrm>
            <a:off x="333529" y="472400"/>
            <a:ext cx="104649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They help in resource management</a:t>
            </a:r>
            <a:r>
              <a:rPr lang="en-GB" sz="3000">
                <a:solidFill>
                  <a:schemeClr val="accent3"/>
                </a:solidFill>
              </a:rPr>
              <a:t>.</a:t>
            </a:r>
            <a:endParaRPr sz="3000">
              <a:solidFill>
                <a:schemeClr val="accent3"/>
              </a:solidFill>
            </a:endParaRPr>
          </a:p>
        </p:txBody>
      </p:sp>
      <p:sp>
        <p:nvSpPr>
          <p:cNvPr id="706" name="Google Shape;706;p6"/>
          <p:cNvSpPr txBox="1"/>
          <p:nvPr/>
        </p:nvSpPr>
        <p:spPr>
          <a:xfrm>
            <a:off x="1171575" y="1684288"/>
            <a:ext cx="9391800" cy="246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Resource Allocation:</a:t>
            </a:r>
            <a:r>
              <a:rPr lang="en-GB">
                <a:solidFill>
                  <a:schemeClr val="dk1"/>
                </a:solidFill>
                <a:latin typeface="Montserrat Light"/>
                <a:ea typeface="Montserrat Light"/>
                <a:cs typeface="Montserrat Light"/>
                <a:sym typeface="Montserrat Light"/>
              </a:rPr>
              <a:t> Gantt charts help in assigning and managing resources effectively. By visualising task durations and resource requirements, businesses can optimize resource allocation, preventing overloading or underutilisation of team members.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Identifying Bottlenecks:</a:t>
            </a:r>
            <a:r>
              <a:rPr lang="en-GB">
                <a:solidFill>
                  <a:schemeClr val="dk1"/>
                </a:solidFill>
                <a:latin typeface="Montserrat Light"/>
                <a:ea typeface="Montserrat Light"/>
                <a:cs typeface="Montserrat Light"/>
                <a:sym typeface="Montserrat Light"/>
              </a:rPr>
              <a:t> Gantt charts make it easier to identify potential bottlenecks in the project timeline, allowing for proactive resource adjustments to maintain efficiency.</a:t>
            </a:r>
            <a:endParaRPr/>
          </a:p>
          <a:p>
            <a:pPr indent="0" lvl="0" marL="0" marR="0" rtl="0" algn="l">
              <a:spcBef>
                <a:spcPts val="0"/>
              </a:spcBef>
              <a:spcAft>
                <a:spcPts val="0"/>
              </a:spcAft>
              <a:buNone/>
            </a:pPr>
            <a:r>
              <a:t/>
            </a:r>
            <a:endParaRPr b="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b="1" lang="en-GB">
                <a:solidFill>
                  <a:schemeClr val="dk1"/>
                </a:solidFill>
                <a:latin typeface="Montserrat Light"/>
                <a:ea typeface="Montserrat Light"/>
                <a:cs typeface="Montserrat Light"/>
                <a:sym typeface="Montserrat Light"/>
              </a:rPr>
              <a:t>Things to think about:</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Use Gantt charts to plan production schedules, new product development, marketing plans, holidays – anything that involves resources, people and timelines.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g1f0d508f18f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2" name="Google Shape;712;g1f0d508f18f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3" name="Google Shape;713;g1f0d508f18f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1f0d508f18f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1f0d508f18f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6" name="Google Shape;716;g1f0d508f18f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