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6858000" cx="12192000"/>
  <p:notesSz cx="6858000" cy="9144000"/>
  <p:embeddedFontLst>
    <p:embeddedFont>
      <p:font typeface="Montserrat SemiBold"/>
      <p:regular r:id="rId14"/>
      <p:bold r:id="rId15"/>
      <p:italic r:id="rId16"/>
      <p:boldItalic r:id="rId17"/>
    </p:embeddedFont>
    <p:embeddedFont>
      <p:font typeface="Montserrat"/>
      <p:regular r:id="rId18"/>
      <p:bold r:id="rId19"/>
      <p:italic r:id="rId20"/>
      <p:boldItalic r:id="rId21"/>
    </p:embeddedFont>
    <p:embeddedFont>
      <p:font typeface="Montserrat Medium"/>
      <p:regular r:id="rId22"/>
      <p:bold r:id="rId23"/>
      <p:italic r:id="rId24"/>
      <p:boldItalic r:id="rId25"/>
    </p:embeddedFont>
    <p:embeddedFont>
      <p:font typeface="Montserrat Light"/>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0" roundtripDataSignature="AMtx7mh9Dl7XnQeyf07G5lF1c+cAMGZj9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236754C-E482-4699-87BF-E9B6336DB0B9}">
  <a:tblStyle styleId="{7236754C-E482-4699-87BF-E9B6336DB0B9}"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FF5E6"/>
          </a:solidFill>
        </a:fill>
      </a:tcStyle>
    </a:wholeTbl>
    <a:band1H>
      <a:tcTxStyle/>
      <a:tcStyle>
        <a:fill>
          <a:solidFill>
            <a:srgbClr val="FFEACA"/>
          </a:solidFill>
        </a:fill>
      </a:tcStyle>
    </a:band1H>
    <a:band2H>
      <a:tcTxStyle/>
    </a:band2H>
    <a:band1V>
      <a:tcTxStyle/>
      <a:tcStyle>
        <a:fill>
          <a:solidFill>
            <a:srgbClr val="FFEAC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italic.fntdata"/><Relationship Id="rId22" Type="http://schemas.openxmlformats.org/officeDocument/2006/relationships/font" Target="fonts/MontserratMedium-regular.fntdata"/><Relationship Id="rId21" Type="http://schemas.openxmlformats.org/officeDocument/2006/relationships/font" Target="fonts/Montserrat-boldItalic.fntdata"/><Relationship Id="rId24" Type="http://schemas.openxmlformats.org/officeDocument/2006/relationships/font" Target="fonts/MontserratMedium-italic.fntdata"/><Relationship Id="rId23" Type="http://schemas.openxmlformats.org/officeDocument/2006/relationships/font" Target="fonts/MontserratMedium-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Light-regular.fntdata"/><Relationship Id="rId25" Type="http://schemas.openxmlformats.org/officeDocument/2006/relationships/font" Target="fonts/MontserratMedium-boldItalic.fntdata"/><Relationship Id="rId28" Type="http://schemas.openxmlformats.org/officeDocument/2006/relationships/font" Target="fonts/MontserratLight-italic.fntdata"/><Relationship Id="rId27" Type="http://schemas.openxmlformats.org/officeDocument/2006/relationships/font" Target="fonts/MontserratLight-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Light-boldItalic.fntdata"/><Relationship Id="rId7" Type="http://schemas.openxmlformats.org/officeDocument/2006/relationships/slide" Target="slides/slide2.xml"/><Relationship Id="rId8" Type="http://schemas.openxmlformats.org/officeDocument/2006/relationships/slide" Target="slides/slide3.xml"/><Relationship Id="rId3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MontserratSemiBold-bold.fntdata"/><Relationship Id="rId14" Type="http://schemas.openxmlformats.org/officeDocument/2006/relationships/font" Target="fonts/MontserratSemiBold-regular.fntdata"/><Relationship Id="rId17" Type="http://schemas.openxmlformats.org/officeDocument/2006/relationships/font" Target="fonts/MontserratSemiBold-boldItalic.fntdata"/><Relationship Id="rId16" Type="http://schemas.openxmlformats.org/officeDocument/2006/relationships/font" Target="fonts/MontserratSemiBold-italic.fntdata"/><Relationship Id="rId19" Type="http://schemas.openxmlformats.org/officeDocument/2006/relationships/font" Target="fonts/Montserrat-bold.fntdata"/><Relationship Id="rId18" Type="http://schemas.openxmlformats.org/officeDocument/2006/relationships/font" Target="fonts/Montserra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3" name="Google Shape;62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0" name="Google Shape;63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0" name="Google Shape;64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9" name="Google Shape;64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5" name="Google Shape;67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2" name="Google Shape;69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2" name="Google Shape;70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g28e75f1b095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0" name="Google Shape;710;g28e75f1b09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2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7.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7.pn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8.png"/><Relationship Id="rId4" Type="http://schemas.openxmlformats.org/officeDocument/2006/relationships/image" Target="../media/image1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8.png"/><Relationship Id="rId4" Type="http://schemas.openxmlformats.org/officeDocument/2006/relationships/image" Target="../media/image2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8.png"/><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8.png"/><Relationship Id="rId4" Type="http://schemas.openxmlformats.org/officeDocument/2006/relationships/image" Target="../media/image1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7.png"/><Relationship Id="rId4" Type="http://schemas.openxmlformats.org/officeDocument/2006/relationships/image" Target="../media/image7.png"/><Relationship Id="rId5"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7.png"/><Relationship Id="rId4" Type="http://schemas.openxmlformats.org/officeDocument/2006/relationships/image" Target="../media/image7.png"/><Relationship Id="rId5"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9.png"/><Relationship Id="rId4" Type="http://schemas.openxmlformats.org/officeDocument/2006/relationships/image" Target="../media/image14.png"/><Relationship Id="rId5" Type="http://schemas.openxmlformats.org/officeDocument/2006/relationships/image" Target="../media/image5.png"/><Relationship Id="rId6"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2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bg>
      <p:bgPr>
        <a:solidFill>
          <a:schemeClr val="dk1"/>
        </a:solidFill>
      </p:bgPr>
    </p:bg>
    <p:spTree>
      <p:nvGrpSpPr>
        <p:cNvPr id="12" name="Shape 12"/>
        <p:cNvGrpSpPr/>
        <p:nvPr/>
      </p:nvGrpSpPr>
      <p:grpSpPr>
        <a:xfrm>
          <a:off x="0" y="0"/>
          <a:ext cx="0" cy="0"/>
          <a:chOff x="0" y="0"/>
          <a:chExt cx="0" cy="0"/>
        </a:xfrm>
      </p:grpSpPr>
      <p:sp>
        <p:nvSpPr>
          <p:cNvPr id="13" name="Google Shape;13;p10"/>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u="none" cap="none" strike="noStrike">
                <a:solidFill>
                  <a:schemeClr val="lt1"/>
                </a:solidFill>
                <a:latin typeface="Montserrat"/>
                <a:ea typeface="Montserrat"/>
                <a:cs typeface="Montserrat"/>
                <a:sym typeface="Montserrat"/>
              </a:rPr>
              <a:t>B2B FRAMEWORKS</a:t>
            </a:r>
            <a:endParaRPr b="0" i="0" sz="2000" u="none" cap="none" strike="noStrike">
              <a:solidFill>
                <a:schemeClr val="lt1"/>
              </a:solidFill>
              <a:latin typeface="Montserrat"/>
              <a:ea typeface="Montserrat"/>
              <a:cs typeface="Montserrat"/>
              <a:sym typeface="Montserrat"/>
            </a:endParaRPr>
          </a:p>
        </p:txBody>
      </p:sp>
      <p:sp>
        <p:nvSpPr>
          <p:cNvPr id="14" name="Google Shape;14;p10"/>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logo with blue and yellow colors&#10;&#10;Description automatically generated" id="15" name="Google Shape;15;p10"/>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6" name="Google Shape;16;p10"/>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lue bkg">
  <p:cSld name="Text Blue bkg">
    <p:bg>
      <p:bgPr>
        <a:solidFill>
          <a:schemeClr val="lt1"/>
        </a:solidFill>
      </p:bgPr>
    </p:bg>
    <p:spTree>
      <p:nvGrpSpPr>
        <p:cNvPr id="244" name="Shape 244"/>
        <p:cNvGrpSpPr/>
        <p:nvPr/>
      </p:nvGrpSpPr>
      <p:grpSpPr>
        <a:xfrm>
          <a:off x="0" y="0"/>
          <a:ext cx="0" cy="0"/>
          <a:chOff x="0" y="0"/>
          <a:chExt cx="0" cy="0"/>
        </a:xfrm>
      </p:grpSpPr>
      <p:pic>
        <p:nvPicPr>
          <p:cNvPr descr="A yellow circle on a black background&#10;&#10;Description automatically generated" id="245" name="Google Shape;245;p1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46" name="Google Shape;246;p19"/>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7" name="Google Shape;247;p1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8" name="Google Shape;248;p1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249" name="Google Shape;249;p19"/>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250" name="Google Shape;250;p19"/>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19"/>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2" name="Google Shape;252;p19"/>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53" name="Google Shape;253;p19"/>
          <p:cNvGrpSpPr/>
          <p:nvPr/>
        </p:nvGrpSpPr>
        <p:grpSpPr>
          <a:xfrm>
            <a:off x="11436251" y="129884"/>
            <a:ext cx="661669" cy="1214119"/>
            <a:chOff x="11436251" y="129884"/>
            <a:chExt cx="661669" cy="1214119"/>
          </a:xfrm>
        </p:grpSpPr>
        <p:sp>
          <p:nvSpPr>
            <p:cNvPr id="254" name="Google Shape;254;p19"/>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5" name="Google Shape;255;p19"/>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19"/>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19"/>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19"/>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19"/>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19"/>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19"/>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19"/>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19"/>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19"/>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5" name="Google Shape;265;p19"/>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6" name="Google Shape;266;p19"/>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7" name="Google Shape;267;p19"/>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p19"/>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19"/>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19"/>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19"/>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 name="Google Shape;272;p19"/>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3" name="Google Shape;273;p19"/>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4" name="Google Shape;274;p19"/>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p19"/>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6" name="Google Shape;276;p19"/>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Google Shape;277;p19"/>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8" name="Google Shape;278;p19"/>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9" name="Google Shape;279;p19"/>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0" name="Google Shape;280;p19"/>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1" name="Google Shape;281;p19"/>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82" name="Google Shape;282;p19"/>
          <p:cNvSpPr/>
          <p:nvPr/>
        </p:nvSpPr>
        <p:spPr>
          <a:xfrm rot="1323502">
            <a:off x="11725925" y="845680"/>
            <a:ext cx="698270" cy="698270"/>
          </a:xfrm>
          <a:prstGeom prst="chord">
            <a:avLst>
              <a:gd fmla="val 2700000" name="adj1"/>
              <a:gd fmla="val 1620000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2">
  <p:cSld name="Text White bkg 2">
    <p:bg>
      <p:bgPr>
        <a:solidFill>
          <a:schemeClr val="dk2"/>
        </a:solidFill>
      </p:bgPr>
    </p:bg>
    <p:spTree>
      <p:nvGrpSpPr>
        <p:cNvPr id="283" name="Shape 283"/>
        <p:cNvGrpSpPr/>
        <p:nvPr/>
      </p:nvGrpSpPr>
      <p:grpSpPr>
        <a:xfrm>
          <a:off x="0" y="0"/>
          <a:ext cx="0" cy="0"/>
          <a:chOff x="0" y="0"/>
          <a:chExt cx="0" cy="0"/>
        </a:xfrm>
      </p:grpSpPr>
      <p:pic>
        <p:nvPicPr>
          <p:cNvPr descr="A yellow circle on a black background&#10;&#10;Description automatically generated" id="284" name="Google Shape;284;p2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85" name="Google Shape;285;p2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6" name="Google Shape;286;p2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7" name="Google Shape;287;p2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a:ea typeface="Montserrat"/>
                <a:cs typeface="Montserrat"/>
                <a:sym typeface="Montserrat"/>
              </a:defRPr>
            </a:lvl1pPr>
            <a:lvl2pPr indent="0" lvl="1" marL="0" algn="l">
              <a:spcBef>
                <a:spcPts val="0"/>
              </a:spcBef>
              <a:buNone/>
              <a:defRPr b="0" i="0" sz="1000">
                <a:solidFill>
                  <a:schemeClr val="dk2"/>
                </a:solidFill>
                <a:latin typeface="Montserrat"/>
                <a:ea typeface="Montserrat"/>
                <a:cs typeface="Montserrat"/>
                <a:sym typeface="Montserrat"/>
              </a:defRPr>
            </a:lvl2pPr>
            <a:lvl3pPr indent="0" lvl="2" marL="0" algn="l">
              <a:spcBef>
                <a:spcPts val="0"/>
              </a:spcBef>
              <a:buNone/>
              <a:defRPr b="0" i="0" sz="1000">
                <a:solidFill>
                  <a:schemeClr val="dk2"/>
                </a:solidFill>
                <a:latin typeface="Montserrat"/>
                <a:ea typeface="Montserrat"/>
                <a:cs typeface="Montserrat"/>
                <a:sym typeface="Montserrat"/>
              </a:defRPr>
            </a:lvl3pPr>
            <a:lvl4pPr indent="0" lvl="3" marL="0" algn="l">
              <a:spcBef>
                <a:spcPts val="0"/>
              </a:spcBef>
              <a:buNone/>
              <a:defRPr b="0" i="0" sz="1000">
                <a:solidFill>
                  <a:schemeClr val="dk2"/>
                </a:solidFill>
                <a:latin typeface="Montserrat"/>
                <a:ea typeface="Montserrat"/>
                <a:cs typeface="Montserrat"/>
                <a:sym typeface="Montserrat"/>
              </a:defRPr>
            </a:lvl4pPr>
            <a:lvl5pPr indent="0" lvl="4" marL="0" algn="l">
              <a:spcBef>
                <a:spcPts val="0"/>
              </a:spcBef>
              <a:buNone/>
              <a:defRPr b="0" i="0" sz="1000">
                <a:solidFill>
                  <a:schemeClr val="dk2"/>
                </a:solidFill>
                <a:latin typeface="Montserrat"/>
                <a:ea typeface="Montserrat"/>
                <a:cs typeface="Montserrat"/>
                <a:sym typeface="Montserrat"/>
              </a:defRPr>
            </a:lvl5pPr>
            <a:lvl6pPr indent="0" lvl="5" marL="0" algn="l">
              <a:spcBef>
                <a:spcPts val="0"/>
              </a:spcBef>
              <a:buNone/>
              <a:defRPr b="0" i="0" sz="1000">
                <a:solidFill>
                  <a:schemeClr val="dk2"/>
                </a:solidFill>
                <a:latin typeface="Montserrat"/>
                <a:ea typeface="Montserrat"/>
                <a:cs typeface="Montserrat"/>
                <a:sym typeface="Montserrat"/>
              </a:defRPr>
            </a:lvl6pPr>
            <a:lvl7pPr indent="0" lvl="6" marL="0" algn="l">
              <a:spcBef>
                <a:spcPts val="0"/>
              </a:spcBef>
              <a:buNone/>
              <a:defRPr b="0" i="0" sz="1000">
                <a:solidFill>
                  <a:schemeClr val="dk2"/>
                </a:solidFill>
                <a:latin typeface="Montserrat"/>
                <a:ea typeface="Montserrat"/>
                <a:cs typeface="Montserrat"/>
                <a:sym typeface="Montserrat"/>
              </a:defRPr>
            </a:lvl7pPr>
            <a:lvl8pPr indent="0" lvl="7" marL="0" algn="l">
              <a:spcBef>
                <a:spcPts val="0"/>
              </a:spcBef>
              <a:buNone/>
              <a:defRPr b="0" i="0" sz="1000">
                <a:solidFill>
                  <a:schemeClr val="dk2"/>
                </a:solidFill>
                <a:latin typeface="Montserrat"/>
                <a:ea typeface="Montserrat"/>
                <a:cs typeface="Montserrat"/>
                <a:sym typeface="Montserrat"/>
              </a:defRPr>
            </a:lvl8pPr>
            <a:lvl9pPr indent="0" lvl="8" marL="0" algn="l">
              <a:spcBef>
                <a:spcPts val="0"/>
              </a:spcBef>
              <a:buNone/>
              <a:defRPr b="0" i="0" sz="1000">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88" name="Google Shape;288;p2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9" name="Google Shape;289;p2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90" name="Google Shape;290;p2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91" name="Google Shape;291;p20"/>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92" name="Google Shape;292;p20"/>
          <p:cNvGrpSpPr/>
          <p:nvPr/>
        </p:nvGrpSpPr>
        <p:grpSpPr>
          <a:xfrm>
            <a:off x="11436251" y="129884"/>
            <a:ext cx="661669" cy="1214119"/>
            <a:chOff x="11436251" y="129884"/>
            <a:chExt cx="661669" cy="1214119"/>
          </a:xfrm>
        </p:grpSpPr>
        <p:sp>
          <p:nvSpPr>
            <p:cNvPr id="293" name="Google Shape;293;p2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4" name="Google Shape;294;p2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5" name="Google Shape;295;p2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6" name="Google Shape;296;p2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7" name="Google Shape;297;p2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8" name="Google Shape;298;p2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 name="Google Shape;299;p2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2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2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2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2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2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2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2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2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2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2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2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2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2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2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2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2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6" name="Google Shape;316;p2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7" name="Google Shape;317;p2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8" name="Google Shape;318;p2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9" name="Google Shape;319;p2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0" name="Google Shape;320;p2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321" name="Google Shape;321;p20"/>
          <p:cNvPicPr preferRelativeResize="0"/>
          <p:nvPr/>
        </p:nvPicPr>
        <p:blipFill rotWithShape="1">
          <a:blip r:embed="rId4">
            <a:alphaModFix/>
          </a:blip>
          <a:srcRect b="0" l="0" r="0" t="0"/>
          <a:stretch/>
        </p:blipFill>
        <p:spPr>
          <a:xfrm>
            <a:off x="11759075" y="1472340"/>
            <a:ext cx="444500" cy="7620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p:cSld name="step 4">
    <p:bg>
      <p:bgPr>
        <a:solidFill>
          <a:schemeClr val="dk2"/>
        </a:solidFill>
      </p:bgPr>
    </p:bg>
    <p:spTree>
      <p:nvGrpSpPr>
        <p:cNvPr id="322" name="Shape 322"/>
        <p:cNvGrpSpPr/>
        <p:nvPr/>
      </p:nvGrpSpPr>
      <p:grpSpPr>
        <a:xfrm>
          <a:off x="0" y="0"/>
          <a:ext cx="0" cy="0"/>
          <a:chOff x="0" y="0"/>
          <a:chExt cx="0" cy="0"/>
        </a:xfrm>
      </p:grpSpPr>
      <p:pic>
        <p:nvPicPr>
          <p:cNvPr descr="A yellow circle on a black background&#10;&#10;Description automatically generated" id="323" name="Google Shape;323;p2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24" name="Google Shape;324;p21"/>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5" name="Google Shape;325;p2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6" name="Google Shape;326;p2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327" name="Google Shape;327;p21"/>
          <p:cNvGrpSpPr/>
          <p:nvPr/>
        </p:nvGrpSpPr>
        <p:grpSpPr>
          <a:xfrm>
            <a:off x="109955" y="1005479"/>
            <a:ext cx="1397812" cy="58002"/>
            <a:chOff x="0" y="1077191"/>
            <a:chExt cx="1397812" cy="58002"/>
          </a:xfrm>
        </p:grpSpPr>
        <p:sp>
          <p:nvSpPr>
            <p:cNvPr id="328" name="Google Shape;328;p2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9" name="Google Shape;329;p2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30" name="Google Shape;330;p21"/>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31" name="Google Shape;331;p21"/>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pic>
        <p:nvPicPr>
          <p:cNvPr descr="A blue circle with black border&#10;&#10;Description automatically generated" id="332" name="Google Shape;332;p21"/>
          <p:cNvPicPr preferRelativeResize="0"/>
          <p:nvPr/>
        </p:nvPicPr>
        <p:blipFill rotWithShape="1">
          <a:blip r:embed="rId4">
            <a:alphaModFix/>
          </a:blip>
          <a:srcRect b="0" l="0" r="0" t="0"/>
          <a:stretch/>
        </p:blipFill>
        <p:spPr>
          <a:xfrm rot="-5400000">
            <a:off x="10780967" y="-553762"/>
            <a:ext cx="424803" cy="1542707"/>
          </a:xfrm>
          <a:prstGeom prst="rect">
            <a:avLst/>
          </a:prstGeom>
          <a:noFill/>
          <a:ln>
            <a:noFill/>
          </a:ln>
        </p:spPr>
      </p:pic>
      <p:sp>
        <p:nvSpPr>
          <p:cNvPr id="333" name="Google Shape;333;p21"/>
          <p:cNvSpPr/>
          <p:nvPr/>
        </p:nvSpPr>
        <p:spPr>
          <a:xfrm>
            <a:off x="11176000" y="126197"/>
            <a:ext cx="401507" cy="40150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34" name="Google Shape;334;p21"/>
          <p:cNvGrpSpPr/>
          <p:nvPr/>
        </p:nvGrpSpPr>
        <p:grpSpPr>
          <a:xfrm>
            <a:off x="11626751" y="129884"/>
            <a:ext cx="661669" cy="1214119"/>
            <a:chOff x="11436251" y="129884"/>
            <a:chExt cx="661669" cy="1214119"/>
          </a:xfrm>
        </p:grpSpPr>
        <p:sp>
          <p:nvSpPr>
            <p:cNvPr id="335" name="Google Shape;335;p21"/>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6" name="Google Shape;336;p21"/>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7" name="Google Shape;337;p21"/>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8" name="Google Shape;338;p21"/>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21"/>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21"/>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21"/>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21"/>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21"/>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21"/>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21"/>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21"/>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21"/>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21"/>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21"/>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21"/>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21"/>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21"/>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21"/>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21"/>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21"/>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21"/>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21"/>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Google Shape;358;p21"/>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9" name="Google Shape;359;p21"/>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0" name="Google Shape;360;p21"/>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1" name="Google Shape;361;p21"/>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2" name="Google Shape;362;p21"/>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blue bkg">
  <p:cSld name="step 1 blue bkg">
    <p:bg>
      <p:bgPr>
        <a:solidFill>
          <a:schemeClr val="lt1"/>
        </a:solidFill>
      </p:bgPr>
    </p:bg>
    <p:spTree>
      <p:nvGrpSpPr>
        <p:cNvPr id="363" name="Shape 363"/>
        <p:cNvGrpSpPr/>
        <p:nvPr/>
      </p:nvGrpSpPr>
      <p:grpSpPr>
        <a:xfrm>
          <a:off x="0" y="0"/>
          <a:ext cx="0" cy="0"/>
          <a:chOff x="0" y="0"/>
          <a:chExt cx="0" cy="0"/>
        </a:xfrm>
      </p:grpSpPr>
      <p:pic>
        <p:nvPicPr>
          <p:cNvPr descr="A yellow circle on a black background&#10;&#10;Description automatically generated" id="364" name="Google Shape;364;p2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65" name="Google Shape;365;p22"/>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6" name="Google Shape;366;p2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7" name="Google Shape;367;p2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368" name="Google Shape;368;p22"/>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369" name="Google Shape;369;p22"/>
          <p:cNvGrpSpPr/>
          <p:nvPr/>
        </p:nvGrpSpPr>
        <p:grpSpPr>
          <a:xfrm>
            <a:off x="0" y="1318491"/>
            <a:ext cx="1397812" cy="58002"/>
            <a:chOff x="0" y="1077191"/>
            <a:chExt cx="1397812" cy="58002"/>
          </a:xfrm>
        </p:grpSpPr>
        <p:sp>
          <p:nvSpPr>
            <p:cNvPr id="370" name="Google Shape;370;p2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1" name="Google Shape;371;p2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72" name="Google Shape;372;p22"/>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1</a:t>
            </a:r>
            <a:endParaRPr/>
          </a:p>
        </p:txBody>
      </p:sp>
      <p:sp>
        <p:nvSpPr>
          <p:cNvPr id="373" name="Google Shape;373;p2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374" name="Google Shape;374;p22"/>
          <p:cNvGrpSpPr/>
          <p:nvPr/>
        </p:nvGrpSpPr>
        <p:grpSpPr>
          <a:xfrm>
            <a:off x="11614051" y="129884"/>
            <a:ext cx="661669" cy="1214119"/>
            <a:chOff x="11436251" y="129884"/>
            <a:chExt cx="661669" cy="1214119"/>
          </a:xfrm>
        </p:grpSpPr>
        <p:sp>
          <p:nvSpPr>
            <p:cNvPr id="375" name="Google Shape;375;p22"/>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6" name="Google Shape;376;p22"/>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7" name="Google Shape;377;p22"/>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8" name="Google Shape;378;p22"/>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9" name="Google Shape;379;p22"/>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0" name="Google Shape;380;p22"/>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22"/>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22"/>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22"/>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p22"/>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22"/>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22"/>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22"/>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22"/>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22"/>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22"/>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22"/>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22"/>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22"/>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22"/>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22"/>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p22"/>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22"/>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22"/>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22"/>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p22"/>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1" name="Google Shape;401;p22"/>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2" name="Google Shape;402;p22"/>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403" name="Google Shape;403;p22"/>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blue bkg">
  <p:cSld name="step 2 blue bkg">
    <p:bg>
      <p:bgPr>
        <a:solidFill>
          <a:schemeClr val="lt1"/>
        </a:solidFill>
      </p:bgPr>
    </p:bg>
    <p:spTree>
      <p:nvGrpSpPr>
        <p:cNvPr id="404" name="Shape 404"/>
        <p:cNvGrpSpPr/>
        <p:nvPr/>
      </p:nvGrpSpPr>
      <p:grpSpPr>
        <a:xfrm>
          <a:off x="0" y="0"/>
          <a:ext cx="0" cy="0"/>
          <a:chOff x="0" y="0"/>
          <a:chExt cx="0" cy="0"/>
        </a:xfrm>
      </p:grpSpPr>
      <p:pic>
        <p:nvPicPr>
          <p:cNvPr descr="A yellow circle on a black background&#10;&#10;Description automatically generated" id="405" name="Google Shape;405;p2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06" name="Google Shape;406;p23"/>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7" name="Google Shape;407;p2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8" name="Google Shape;408;p2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09" name="Google Shape;409;p23"/>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10" name="Google Shape;410;p23"/>
          <p:cNvGrpSpPr/>
          <p:nvPr/>
        </p:nvGrpSpPr>
        <p:grpSpPr>
          <a:xfrm>
            <a:off x="0" y="1318491"/>
            <a:ext cx="1397812" cy="58002"/>
            <a:chOff x="0" y="1077191"/>
            <a:chExt cx="1397812" cy="58002"/>
          </a:xfrm>
        </p:grpSpPr>
        <p:sp>
          <p:nvSpPr>
            <p:cNvPr id="411" name="Google Shape;411;p2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2" name="Google Shape;412;p2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13" name="Google Shape;413;p2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2</a:t>
            </a:r>
            <a:endParaRPr/>
          </a:p>
        </p:txBody>
      </p:sp>
      <p:sp>
        <p:nvSpPr>
          <p:cNvPr id="414" name="Google Shape;414;p2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15" name="Google Shape;415;p23"/>
          <p:cNvGrpSpPr/>
          <p:nvPr/>
        </p:nvGrpSpPr>
        <p:grpSpPr>
          <a:xfrm>
            <a:off x="11436251" y="129884"/>
            <a:ext cx="661669" cy="1214119"/>
            <a:chOff x="11436251" y="129884"/>
            <a:chExt cx="661669" cy="1214119"/>
          </a:xfrm>
        </p:grpSpPr>
        <p:sp>
          <p:nvSpPr>
            <p:cNvPr id="416" name="Google Shape;416;p23"/>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7" name="Google Shape;417;p23"/>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8" name="Google Shape;418;p23"/>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9" name="Google Shape;419;p23"/>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0" name="Google Shape;420;p23"/>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1" name="Google Shape;421;p23"/>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2" name="Google Shape;422;p23"/>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23"/>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23"/>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23"/>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23"/>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23"/>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 name="Google Shape;428;p23"/>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p23"/>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23"/>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23"/>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23"/>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23"/>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23"/>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23"/>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23"/>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23"/>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23"/>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23"/>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23"/>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p23"/>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2" name="Google Shape;442;p23"/>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3" name="Google Shape;443;p23"/>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striped background&#10;&#10;Description automatically generated" id="444" name="Google Shape;444;p23"/>
          <p:cNvPicPr preferRelativeResize="0"/>
          <p:nvPr/>
        </p:nvPicPr>
        <p:blipFill rotWithShape="1">
          <a:blip r:embed="rId4">
            <a:alphaModFix/>
          </a:blip>
          <a:srcRect b="0" l="0" r="0" t="0"/>
          <a:stretch/>
        </p:blipFill>
        <p:spPr>
          <a:xfrm>
            <a:off x="11747500" y="1506427"/>
            <a:ext cx="444500" cy="762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blue bkg">
  <p:cSld name="step 3 blue bkg">
    <p:bg>
      <p:bgPr>
        <a:solidFill>
          <a:schemeClr val="lt1"/>
        </a:solidFill>
      </p:bgPr>
    </p:bg>
    <p:spTree>
      <p:nvGrpSpPr>
        <p:cNvPr id="445" name="Shape 445"/>
        <p:cNvGrpSpPr/>
        <p:nvPr/>
      </p:nvGrpSpPr>
      <p:grpSpPr>
        <a:xfrm>
          <a:off x="0" y="0"/>
          <a:ext cx="0" cy="0"/>
          <a:chOff x="0" y="0"/>
          <a:chExt cx="0" cy="0"/>
        </a:xfrm>
      </p:grpSpPr>
      <p:pic>
        <p:nvPicPr>
          <p:cNvPr descr="A yellow circle on a black background&#10;&#10;Description automatically generated" id="446" name="Google Shape;446;p2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47" name="Google Shape;447;p24"/>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8" name="Google Shape;448;p2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9" name="Google Shape;449;p2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50" name="Google Shape;450;p24"/>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51" name="Google Shape;451;p24"/>
          <p:cNvGrpSpPr/>
          <p:nvPr/>
        </p:nvGrpSpPr>
        <p:grpSpPr>
          <a:xfrm>
            <a:off x="0" y="1318491"/>
            <a:ext cx="1397812" cy="58002"/>
            <a:chOff x="0" y="1077191"/>
            <a:chExt cx="1397812" cy="58002"/>
          </a:xfrm>
        </p:grpSpPr>
        <p:sp>
          <p:nvSpPr>
            <p:cNvPr id="452" name="Google Shape;452;p2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3" name="Google Shape;453;p2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54" name="Google Shape;454;p2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3</a:t>
            </a:r>
            <a:endParaRPr/>
          </a:p>
        </p:txBody>
      </p:sp>
      <p:sp>
        <p:nvSpPr>
          <p:cNvPr id="455" name="Google Shape;455;p2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56" name="Google Shape;456;p24"/>
          <p:cNvGrpSpPr/>
          <p:nvPr/>
        </p:nvGrpSpPr>
        <p:grpSpPr>
          <a:xfrm>
            <a:off x="11436251" y="129884"/>
            <a:ext cx="661669" cy="1214119"/>
            <a:chOff x="11436251" y="129884"/>
            <a:chExt cx="661669" cy="1214119"/>
          </a:xfrm>
        </p:grpSpPr>
        <p:sp>
          <p:nvSpPr>
            <p:cNvPr id="457" name="Google Shape;457;p24"/>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8" name="Google Shape;458;p24"/>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9" name="Google Shape;459;p24"/>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0" name="Google Shape;460;p24"/>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1" name="Google Shape;461;p24"/>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2" name="Google Shape;462;p24"/>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3" name="Google Shape;463;p24"/>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24"/>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24"/>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24"/>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p24"/>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24"/>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24"/>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24"/>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24"/>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24"/>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24"/>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24"/>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p24"/>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24"/>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7" name="Google Shape;477;p24"/>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8" name="Google Shape;478;p24"/>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9" name="Google Shape;479;p24"/>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Google Shape;480;p24"/>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1" name="Google Shape;481;p24"/>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24"/>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3" name="Google Shape;483;p24"/>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4" name="Google Shape;484;p24"/>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85" name="Google Shape;485;p24"/>
          <p:cNvSpPr/>
          <p:nvPr/>
        </p:nvSpPr>
        <p:spPr>
          <a:xfrm rot="10800000">
            <a:off x="11601449" y="-6278"/>
            <a:ext cx="590451" cy="590451"/>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blue bkg">
  <p:cSld name="step 4 blue bkg">
    <p:bg>
      <p:bgPr>
        <a:solidFill>
          <a:schemeClr val="lt1"/>
        </a:solidFill>
      </p:bgPr>
    </p:bg>
    <p:spTree>
      <p:nvGrpSpPr>
        <p:cNvPr id="486" name="Shape 486"/>
        <p:cNvGrpSpPr/>
        <p:nvPr/>
      </p:nvGrpSpPr>
      <p:grpSpPr>
        <a:xfrm>
          <a:off x="0" y="0"/>
          <a:ext cx="0" cy="0"/>
          <a:chOff x="0" y="0"/>
          <a:chExt cx="0" cy="0"/>
        </a:xfrm>
      </p:grpSpPr>
      <p:pic>
        <p:nvPicPr>
          <p:cNvPr descr="A yellow circle on a black background&#10;&#10;Description automatically generated" id="487" name="Google Shape;487;p2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88" name="Google Shape;488;p2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9" name="Google Shape;489;p2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0" name="Google Shape;490;p2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91" name="Google Shape;491;p2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92" name="Google Shape;492;p25"/>
          <p:cNvGrpSpPr/>
          <p:nvPr/>
        </p:nvGrpSpPr>
        <p:grpSpPr>
          <a:xfrm>
            <a:off x="0" y="1318491"/>
            <a:ext cx="1397812" cy="58002"/>
            <a:chOff x="0" y="1077191"/>
            <a:chExt cx="1397812" cy="58002"/>
          </a:xfrm>
        </p:grpSpPr>
        <p:sp>
          <p:nvSpPr>
            <p:cNvPr id="493" name="Google Shape;493;p2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4" name="Google Shape;494;p2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95" name="Google Shape;495;p25"/>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4</a:t>
            </a:r>
            <a:endParaRPr/>
          </a:p>
        </p:txBody>
      </p:sp>
      <p:sp>
        <p:nvSpPr>
          <p:cNvPr id="496" name="Google Shape;496;p2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97" name="Google Shape;497;p25"/>
          <p:cNvGrpSpPr/>
          <p:nvPr/>
        </p:nvGrpSpPr>
        <p:grpSpPr>
          <a:xfrm>
            <a:off x="11436251" y="129884"/>
            <a:ext cx="661669" cy="1214119"/>
            <a:chOff x="11436251" y="129884"/>
            <a:chExt cx="661669" cy="1214119"/>
          </a:xfrm>
        </p:grpSpPr>
        <p:sp>
          <p:nvSpPr>
            <p:cNvPr id="498" name="Google Shape;498;p25"/>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9" name="Google Shape;499;p25"/>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0" name="Google Shape;500;p25"/>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1" name="Google Shape;501;p25"/>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2" name="Google Shape;502;p25"/>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3" name="Google Shape;503;p25"/>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4" name="Google Shape;504;p25"/>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p25"/>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25"/>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7" name="Google Shape;507;p25"/>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p25"/>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25"/>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25"/>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1" name="Google Shape;511;p25"/>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p25"/>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25"/>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25"/>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5" name="Google Shape;515;p25"/>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6" name="Google Shape;516;p25"/>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7" name="Google Shape;517;p25"/>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8" name="Google Shape;518;p25"/>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25"/>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p25"/>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25"/>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2" name="Google Shape;522;p25"/>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p25"/>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4" name="Google Shape;524;p25"/>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5" name="Google Shape;525;p25"/>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526" name="Google Shape;526;p25"/>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sp>
        <p:nvSpPr>
          <p:cNvPr id="527" name="Google Shape;527;p25"/>
          <p:cNvSpPr/>
          <p:nvPr/>
        </p:nvSpPr>
        <p:spPr>
          <a:xfrm>
            <a:off x="11575781" y="807442"/>
            <a:ext cx="453047" cy="45304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blue bkg">
  <p:cSld name="step 5 blue bkg">
    <p:bg>
      <p:bgPr>
        <a:solidFill>
          <a:schemeClr val="lt1"/>
        </a:solidFill>
      </p:bgPr>
    </p:bg>
    <p:spTree>
      <p:nvGrpSpPr>
        <p:cNvPr id="528" name="Shape 528"/>
        <p:cNvGrpSpPr/>
        <p:nvPr/>
      </p:nvGrpSpPr>
      <p:grpSpPr>
        <a:xfrm>
          <a:off x="0" y="0"/>
          <a:ext cx="0" cy="0"/>
          <a:chOff x="0" y="0"/>
          <a:chExt cx="0" cy="0"/>
        </a:xfrm>
      </p:grpSpPr>
      <p:pic>
        <p:nvPicPr>
          <p:cNvPr descr="A yellow circle on a black background&#10;&#10;Description automatically generated" id="529" name="Google Shape;529;p2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30" name="Google Shape;530;p26"/>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1" name="Google Shape;531;p2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2" name="Google Shape;532;p2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33" name="Google Shape;533;p26"/>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34" name="Google Shape;534;p26"/>
          <p:cNvGrpSpPr/>
          <p:nvPr/>
        </p:nvGrpSpPr>
        <p:grpSpPr>
          <a:xfrm>
            <a:off x="0" y="1318491"/>
            <a:ext cx="1397812" cy="58002"/>
            <a:chOff x="0" y="1077191"/>
            <a:chExt cx="1397812" cy="58002"/>
          </a:xfrm>
        </p:grpSpPr>
        <p:sp>
          <p:nvSpPr>
            <p:cNvPr id="535" name="Google Shape;535;p2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6" name="Google Shape;536;p2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37" name="Google Shape;537;p26"/>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5</a:t>
            </a:r>
            <a:endParaRPr/>
          </a:p>
        </p:txBody>
      </p:sp>
      <p:sp>
        <p:nvSpPr>
          <p:cNvPr id="538" name="Google Shape;538;p26"/>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39" name="Google Shape;539;p26"/>
          <p:cNvGrpSpPr/>
          <p:nvPr/>
        </p:nvGrpSpPr>
        <p:grpSpPr>
          <a:xfrm>
            <a:off x="11614051" y="129884"/>
            <a:ext cx="661669" cy="1214119"/>
            <a:chOff x="11436251" y="129884"/>
            <a:chExt cx="661669" cy="1214119"/>
          </a:xfrm>
        </p:grpSpPr>
        <p:sp>
          <p:nvSpPr>
            <p:cNvPr id="540" name="Google Shape;540;p26"/>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1" name="Google Shape;541;p26"/>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2" name="Google Shape;542;p26"/>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3" name="Google Shape;543;p26"/>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4" name="Google Shape;544;p26"/>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5" name="Google Shape;545;p26"/>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6" name="Google Shape;546;p26"/>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p26"/>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26"/>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26"/>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p26"/>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p26"/>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26"/>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26"/>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26"/>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5" name="Google Shape;555;p26"/>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6" name="Google Shape;556;p26"/>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p26"/>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26"/>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26"/>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0" name="Google Shape;560;p26"/>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1" name="Google Shape;561;p26"/>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2" name="Google Shape;562;p26"/>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3" name="Google Shape;563;p26"/>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p26"/>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5" name="Google Shape;565;p26"/>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6" name="Google Shape;566;p26"/>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7" name="Google Shape;567;p26"/>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568" name="Google Shape;568;p26"/>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lank">
  <p:cSld name="blue_blank">
    <p:bg>
      <p:bgPr>
        <a:solidFill>
          <a:schemeClr val="lt1"/>
        </a:solidFill>
      </p:bgPr>
    </p:bg>
    <p:spTree>
      <p:nvGrpSpPr>
        <p:cNvPr id="569" name="Shape 569"/>
        <p:cNvGrpSpPr/>
        <p:nvPr/>
      </p:nvGrpSpPr>
      <p:grpSpPr>
        <a:xfrm>
          <a:off x="0" y="0"/>
          <a:ext cx="0" cy="0"/>
          <a:chOff x="0" y="0"/>
          <a:chExt cx="0" cy="0"/>
        </a:xfrm>
      </p:grpSpPr>
      <p:pic>
        <p:nvPicPr>
          <p:cNvPr descr="A yellow circle on a black background&#10;&#10;Description automatically generated" id="570" name="Google Shape;570;p2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71" name="Google Shape;571;p27"/>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2" name="Google Shape;572;p2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3" name="Google Shape;573;p2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74" name="Google Shape;574;p27"/>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blank">
  <p:cSld name="white_blank">
    <p:spTree>
      <p:nvGrpSpPr>
        <p:cNvPr id="575" name="Shape 575"/>
        <p:cNvGrpSpPr/>
        <p:nvPr/>
      </p:nvGrpSpPr>
      <p:grpSpPr>
        <a:xfrm>
          <a:off x="0" y="0"/>
          <a:ext cx="0" cy="0"/>
          <a:chOff x="0" y="0"/>
          <a:chExt cx="0" cy="0"/>
        </a:xfrm>
      </p:grpSpPr>
      <p:pic>
        <p:nvPicPr>
          <p:cNvPr id="576" name="Google Shape;576;p28"/>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pic>
        <p:nvPicPr>
          <p:cNvPr descr="A yellow circle on a black background&#10;&#10;Description automatically generated" id="577" name="Google Shape;577;p28"/>
          <p:cNvPicPr preferRelativeResize="0"/>
          <p:nvPr/>
        </p:nvPicPr>
        <p:blipFill rotWithShape="1">
          <a:blip r:embed="rId3">
            <a:alphaModFix/>
          </a:blip>
          <a:srcRect b="0" l="0" r="0" t="0"/>
          <a:stretch/>
        </p:blipFill>
        <p:spPr>
          <a:xfrm>
            <a:off x="0" y="6350000"/>
            <a:ext cx="508000" cy="508000"/>
          </a:xfrm>
          <a:prstGeom prst="rect">
            <a:avLst/>
          </a:prstGeom>
          <a:noFill/>
          <a:ln>
            <a:noFill/>
          </a:ln>
        </p:spPr>
      </p:pic>
      <p:sp>
        <p:nvSpPr>
          <p:cNvPr id="578" name="Google Shape;578;p28"/>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9" name="Google Shape;579;p2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0" name="Google Shape;580;p2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1">
  <p:cSld name="Text White bkg 1">
    <p:bg>
      <p:bgPr>
        <a:solidFill>
          <a:schemeClr val="dk2"/>
        </a:solidFill>
      </p:bgPr>
    </p:bg>
    <p:spTree>
      <p:nvGrpSpPr>
        <p:cNvPr id="17" name="Shape 17"/>
        <p:cNvGrpSpPr/>
        <p:nvPr/>
      </p:nvGrpSpPr>
      <p:grpSpPr>
        <a:xfrm>
          <a:off x="0" y="0"/>
          <a:ext cx="0" cy="0"/>
          <a:chOff x="0" y="0"/>
          <a:chExt cx="0" cy="0"/>
        </a:xfrm>
      </p:grpSpPr>
      <p:pic>
        <p:nvPicPr>
          <p:cNvPr descr="A yellow circle on a black background&#10;&#10;Description automatically generated" id="18" name="Google Shape;18;p1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9" name="Google Shape;19;p11"/>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 name="Google Shape;20;p1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dk2"/>
                </a:solidFill>
                <a:latin typeface="Montserrat"/>
                <a:ea typeface="Montserrat"/>
                <a:cs typeface="Montserrat"/>
                <a:sym typeface="Montserrat"/>
              </a:defRPr>
            </a:lvl1pPr>
            <a:lvl2pPr indent="0" lvl="1" marL="0" algn="l">
              <a:spcBef>
                <a:spcPts val="0"/>
              </a:spcBef>
              <a:buNone/>
              <a:defRPr b="0" i="0" sz="1000" u="none" cap="none" strike="noStrike">
                <a:solidFill>
                  <a:schemeClr val="dk2"/>
                </a:solidFill>
                <a:latin typeface="Montserrat"/>
                <a:ea typeface="Montserrat"/>
                <a:cs typeface="Montserrat"/>
                <a:sym typeface="Montserrat"/>
              </a:defRPr>
            </a:lvl2pPr>
            <a:lvl3pPr indent="0" lvl="2" marL="0" algn="l">
              <a:spcBef>
                <a:spcPts val="0"/>
              </a:spcBef>
              <a:buNone/>
              <a:defRPr b="0" i="0" sz="1000" u="none" cap="none" strike="noStrike">
                <a:solidFill>
                  <a:schemeClr val="dk2"/>
                </a:solidFill>
                <a:latin typeface="Montserrat"/>
                <a:ea typeface="Montserrat"/>
                <a:cs typeface="Montserrat"/>
                <a:sym typeface="Montserrat"/>
              </a:defRPr>
            </a:lvl3pPr>
            <a:lvl4pPr indent="0" lvl="3" marL="0" algn="l">
              <a:spcBef>
                <a:spcPts val="0"/>
              </a:spcBef>
              <a:buNone/>
              <a:defRPr b="0" i="0" sz="1000" u="none" cap="none" strike="noStrike">
                <a:solidFill>
                  <a:schemeClr val="dk2"/>
                </a:solidFill>
                <a:latin typeface="Montserrat"/>
                <a:ea typeface="Montserrat"/>
                <a:cs typeface="Montserrat"/>
                <a:sym typeface="Montserrat"/>
              </a:defRPr>
            </a:lvl4pPr>
            <a:lvl5pPr indent="0" lvl="4" marL="0" algn="l">
              <a:spcBef>
                <a:spcPts val="0"/>
              </a:spcBef>
              <a:buNone/>
              <a:defRPr b="0" i="0" sz="1000" u="none" cap="none" strike="noStrike">
                <a:solidFill>
                  <a:schemeClr val="dk2"/>
                </a:solidFill>
                <a:latin typeface="Montserrat"/>
                <a:ea typeface="Montserrat"/>
                <a:cs typeface="Montserrat"/>
                <a:sym typeface="Montserrat"/>
              </a:defRPr>
            </a:lvl5pPr>
            <a:lvl6pPr indent="0" lvl="5" marL="0" algn="l">
              <a:spcBef>
                <a:spcPts val="0"/>
              </a:spcBef>
              <a:buNone/>
              <a:defRPr b="0" i="0" sz="1000" u="none" cap="none" strike="noStrike">
                <a:solidFill>
                  <a:schemeClr val="dk2"/>
                </a:solidFill>
                <a:latin typeface="Montserrat"/>
                <a:ea typeface="Montserrat"/>
                <a:cs typeface="Montserrat"/>
                <a:sym typeface="Montserrat"/>
              </a:defRPr>
            </a:lvl6pPr>
            <a:lvl7pPr indent="0" lvl="6" marL="0" algn="l">
              <a:spcBef>
                <a:spcPts val="0"/>
              </a:spcBef>
              <a:buNone/>
              <a:defRPr b="0" i="0" sz="1000" u="none" cap="none" strike="noStrike">
                <a:solidFill>
                  <a:schemeClr val="dk2"/>
                </a:solidFill>
                <a:latin typeface="Montserrat"/>
                <a:ea typeface="Montserrat"/>
                <a:cs typeface="Montserrat"/>
                <a:sym typeface="Montserrat"/>
              </a:defRPr>
            </a:lvl7pPr>
            <a:lvl8pPr indent="0" lvl="7" marL="0" algn="l">
              <a:spcBef>
                <a:spcPts val="0"/>
              </a:spcBef>
              <a:buNone/>
              <a:defRPr b="0" i="0" sz="1000" u="none" cap="none" strike="noStrike">
                <a:solidFill>
                  <a:schemeClr val="dk2"/>
                </a:solidFill>
                <a:latin typeface="Montserrat"/>
                <a:ea typeface="Montserrat"/>
                <a:cs typeface="Montserrat"/>
                <a:sym typeface="Montserrat"/>
              </a:defRPr>
            </a:lvl8pPr>
            <a:lvl9pPr indent="0" lvl="8" marL="0" algn="l">
              <a:spcBef>
                <a:spcPts val="0"/>
              </a:spcBef>
              <a:buNone/>
              <a:defRPr b="0" i="0" sz="1000" u="none" cap="none" strike="noStrike">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2" name="Google Shape;22;p1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 name="Google Shape;23;p1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4" name="Google Shape;24;p11"/>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5" name="Google Shape;25;p11"/>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6" name="Google Shape;26;p11"/>
          <p:cNvGrpSpPr/>
          <p:nvPr/>
        </p:nvGrpSpPr>
        <p:grpSpPr>
          <a:xfrm>
            <a:off x="11436251" y="129884"/>
            <a:ext cx="661669" cy="1214119"/>
            <a:chOff x="11436251" y="129884"/>
            <a:chExt cx="661669" cy="1214119"/>
          </a:xfrm>
        </p:grpSpPr>
        <p:sp>
          <p:nvSpPr>
            <p:cNvPr id="27" name="Google Shape;27;p11"/>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 name="Google Shape;28;p11"/>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 name="Google Shape;29;p11"/>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11"/>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 name="Google Shape;31;p11"/>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 name="Google Shape;32;p11"/>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11"/>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11"/>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 name="Google Shape;35;p11"/>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 name="Google Shape;36;p11"/>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 name="Google Shape;37;p11"/>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11"/>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 name="Google Shape;39;p11"/>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 name="Google Shape;40;p11"/>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11"/>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11"/>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11"/>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 name="Google Shape;44;p11"/>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11"/>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 name="Google Shape;46;p11"/>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 name="Google Shape;47;p11"/>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 name="Google Shape;48;p11"/>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 name="Google Shape;49;p11"/>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11"/>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 name="Google Shape;51;p11"/>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 name="Google Shape;52;p11"/>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 name="Google Shape;53;p11"/>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11"/>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55" name="Google Shape;55;p11"/>
          <p:cNvSpPr/>
          <p:nvPr/>
        </p:nvSpPr>
        <p:spPr>
          <a:xfrm rot="7200000">
            <a:off x="11962234" y="79286"/>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 name="Google Shape;56;p11"/>
          <p:cNvSpPr/>
          <p:nvPr/>
        </p:nvSpPr>
        <p:spPr>
          <a:xfrm rot="7200000">
            <a:off x="11756296" y="285948"/>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1" name="Shape 581"/>
        <p:cNvGrpSpPr/>
        <p:nvPr/>
      </p:nvGrpSpPr>
      <p:grpSpPr>
        <a:xfrm>
          <a:off x="0" y="0"/>
          <a:ext cx="0" cy="0"/>
          <a:chOff x="0" y="0"/>
          <a:chExt cx="0" cy="0"/>
        </a:xfrm>
      </p:grpSpPr>
      <p:sp>
        <p:nvSpPr>
          <p:cNvPr id="582" name="Google Shape;582;p2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sz="60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3" name="Google Shape;583;p2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C97"/>
              </a:buClr>
              <a:buSzPts val="2400"/>
              <a:buFont typeface="Arial"/>
              <a:buNone/>
              <a:defRPr b="0" i="0" sz="2400" u="none" cap="none" strike="noStrike">
                <a:solidFill>
                  <a:srgbClr val="888C97"/>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C97"/>
              </a:buClr>
              <a:buSzPts val="2000"/>
              <a:buFont typeface="Arial"/>
              <a:buNone/>
              <a:defRPr b="0" i="0" sz="2000" u="none" cap="none" strike="noStrike">
                <a:solidFill>
                  <a:srgbClr val="888C9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C97"/>
              </a:buClr>
              <a:buSzPts val="1800"/>
              <a:buFont typeface="Arial"/>
              <a:buNone/>
              <a:defRPr b="0" i="0" sz="1800" u="none" cap="none" strike="noStrike">
                <a:solidFill>
                  <a:srgbClr val="888C9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9pPr>
          </a:lstStyle>
          <a:p/>
        </p:txBody>
      </p:sp>
      <p:pic>
        <p:nvPicPr>
          <p:cNvPr id="584" name="Google Shape;584;p29"/>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85" name="Shape 585"/>
        <p:cNvGrpSpPr/>
        <p:nvPr/>
      </p:nvGrpSpPr>
      <p:grpSpPr>
        <a:xfrm>
          <a:off x="0" y="0"/>
          <a:ext cx="0" cy="0"/>
          <a:chOff x="0" y="0"/>
          <a:chExt cx="0" cy="0"/>
        </a:xfrm>
      </p:grpSpPr>
      <p:sp>
        <p:nvSpPr>
          <p:cNvPr id="586" name="Google Shape;586;p30"/>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7" name="Google Shape;587;p3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8" name="Google Shape;588;p3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89" name="Google Shape;589;p30"/>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90" name="Shape 590"/>
        <p:cNvGrpSpPr/>
        <p:nvPr/>
      </p:nvGrpSpPr>
      <p:grpSpPr>
        <a:xfrm>
          <a:off x="0" y="0"/>
          <a:ext cx="0" cy="0"/>
          <a:chOff x="0" y="0"/>
          <a:chExt cx="0" cy="0"/>
        </a:xfrm>
      </p:grpSpPr>
      <p:sp>
        <p:nvSpPr>
          <p:cNvPr id="591" name="Google Shape;591;p31"/>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2" name="Google Shape;592;p3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3" name="Google Shape;593;p3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4" name="Google Shape;594;p3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5" name="Google Shape;595;p3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96" name="Google Shape;596;p31"/>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97" name="Shape 597"/>
        <p:cNvGrpSpPr/>
        <p:nvPr/>
      </p:nvGrpSpPr>
      <p:grpSpPr>
        <a:xfrm>
          <a:off x="0" y="0"/>
          <a:ext cx="0" cy="0"/>
          <a:chOff x="0" y="0"/>
          <a:chExt cx="0" cy="0"/>
        </a:xfrm>
      </p:grpSpPr>
      <p:sp>
        <p:nvSpPr>
          <p:cNvPr id="598" name="Google Shape;598;p32"/>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599" name="Google Shape;599;p32"/>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0" name="Shape 600"/>
        <p:cNvGrpSpPr/>
        <p:nvPr/>
      </p:nvGrpSpPr>
      <p:grpSpPr>
        <a:xfrm>
          <a:off x="0" y="0"/>
          <a:ext cx="0" cy="0"/>
          <a:chOff x="0" y="0"/>
          <a:chExt cx="0" cy="0"/>
        </a:xfrm>
      </p:grpSpPr>
      <p:sp>
        <p:nvSpPr>
          <p:cNvPr id="601" name="Google Shape;601;p3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2" name="Google Shape;602;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3" name="Google Shape;603;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4" name="Shape 604"/>
        <p:cNvGrpSpPr/>
        <p:nvPr/>
      </p:nvGrpSpPr>
      <p:grpSpPr>
        <a:xfrm>
          <a:off x="0" y="0"/>
          <a:ext cx="0" cy="0"/>
          <a:chOff x="0" y="0"/>
          <a:chExt cx="0" cy="0"/>
        </a:xfrm>
      </p:grpSpPr>
      <p:sp>
        <p:nvSpPr>
          <p:cNvPr id="605" name="Google Shape;605;p3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6" name="Google Shape;606;p3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07" name="Google Shape;607;p3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08" name="Google Shape;608;p3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9" name="Google Shape;60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0" name="Google Shape;61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11" name="Shape 611"/>
        <p:cNvGrpSpPr/>
        <p:nvPr/>
      </p:nvGrpSpPr>
      <p:grpSpPr>
        <a:xfrm>
          <a:off x="0" y="0"/>
          <a:ext cx="0" cy="0"/>
          <a:chOff x="0" y="0"/>
          <a:chExt cx="0" cy="0"/>
        </a:xfrm>
      </p:grpSpPr>
      <p:sp>
        <p:nvSpPr>
          <p:cNvPr id="612" name="Google Shape;612;p35"/>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13" name="Google Shape;613;p35"/>
          <p:cNvSpPr txBox="1"/>
          <p:nvPr>
            <p:ph idx="1" type="body"/>
          </p:nvPr>
        </p:nvSpPr>
        <p:spPr>
          <a:xfrm>
            <a:off x="596900" y="1484784"/>
            <a:ext cx="10968000" cy="4077816"/>
          </a:xfrm>
          <a:prstGeom prst="rect">
            <a:avLst/>
          </a:prstGeom>
          <a:noFill/>
          <a:ln>
            <a:noFill/>
          </a:ln>
        </p:spPr>
        <p:txBody>
          <a:bodyPr anchorCtr="0" anchor="t" bIns="45700" lIns="91425" spcFirstLastPara="1" rIns="91425" wrap="square" tIns="45700">
            <a:normAutofit/>
          </a:bodyPr>
          <a:lstStyle>
            <a:lvl1pPr indent="-364045" lvl="0" marL="457200" marR="0" rtl="0" algn="l">
              <a:lnSpc>
                <a:spcPct val="90000"/>
              </a:lnSpc>
              <a:spcBef>
                <a:spcPts val="1000"/>
              </a:spcBef>
              <a:spcAft>
                <a:spcPts val="0"/>
              </a:spcAft>
              <a:buClr>
                <a:schemeClr val="accent1"/>
              </a:buClr>
              <a:buSzPts val="2133"/>
              <a:buFont typeface="Arial"/>
              <a:buChar char="•"/>
              <a:defRPr b="0" i="0" sz="2133" u="none" cap="none" strike="noStrike">
                <a:solidFill>
                  <a:schemeClr val="dk1"/>
                </a:solidFill>
                <a:latin typeface="Calibri"/>
                <a:ea typeface="Calibri"/>
                <a:cs typeface="Calibri"/>
                <a:sym typeface="Calibri"/>
              </a:defRPr>
            </a:lvl1pPr>
            <a:lvl2pPr indent="-364045" lvl="1" marL="914400" marR="0" rtl="0" algn="l">
              <a:lnSpc>
                <a:spcPct val="90000"/>
              </a:lnSpc>
              <a:spcBef>
                <a:spcPts val="500"/>
              </a:spcBef>
              <a:spcAft>
                <a:spcPts val="0"/>
              </a:spcAft>
              <a:buClr>
                <a:schemeClr val="accent1"/>
              </a:buClr>
              <a:buSzPts val="2133"/>
              <a:buFont typeface="Arial"/>
              <a:buChar char="•"/>
              <a:defRPr b="0" i="0" sz="2133" u="none" cap="none" strike="noStrike">
                <a:solidFill>
                  <a:schemeClr val="dk1"/>
                </a:solidFill>
                <a:latin typeface="Calibri"/>
                <a:ea typeface="Calibri"/>
                <a:cs typeface="Calibri"/>
                <a:sym typeface="Calibri"/>
              </a:defRPr>
            </a:lvl2pPr>
            <a:lvl3pPr indent="-347154" lvl="2" marL="13716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3pPr>
            <a:lvl4pPr indent="-347154" lvl="3" marL="18288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4pPr>
            <a:lvl5pPr indent="-347154" lvl="4" marL="22860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4" name="Google Shape;614;p35"/>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15" name="Google Shape;615;p35"/>
          <p:cNvSpPr txBox="1"/>
          <p:nvPr/>
        </p:nvSpPr>
        <p:spPr>
          <a:xfrm>
            <a:off x="4559830" y="6558231"/>
            <a:ext cx="1920213"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GB" sz="800">
                <a:solidFill>
                  <a:schemeClr val="dk1"/>
                </a:solidFill>
                <a:latin typeface="Calibri"/>
                <a:ea typeface="Calibri"/>
                <a:cs typeface="Calibri"/>
                <a:sym typeface="Calibri"/>
              </a:rPr>
              <a:t>Copyright © B2B Frameworks Ltd 2018</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2B Two Content">
  <p:cSld name="B2B Two Content">
    <p:spTree>
      <p:nvGrpSpPr>
        <p:cNvPr id="616" name="Shape 616"/>
        <p:cNvGrpSpPr/>
        <p:nvPr/>
      </p:nvGrpSpPr>
      <p:grpSpPr>
        <a:xfrm>
          <a:off x="0" y="0"/>
          <a:ext cx="0" cy="0"/>
          <a:chOff x="0" y="0"/>
          <a:chExt cx="0" cy="0"/>
        </a:xfrm>
      </p:grpSpPr>
      <p:sp>
        <p:nvSpPr>
          <p:cNvPr id="617" name="Google Shape;617;p36"/>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18" name="Google Shape;618;p36"/>
          <p:cNvSpPr txBox="1"/>
          <p:nvPr>
            <p:ph idx="1" type="body"/>
          </p:nvPr>
        </p:nvSpPr>
        <p:spPr>
          <a:xfrm>
            <a:off x="624419" y="1484785"/>
            <a:ext cx="5376000" cy="4140041"/>
          </a:xfrm>
          <a:prstGeom prst="rect">
            <a:avLst/>
          </a:prstGeom>
          <a:noFill/>
          <a:ln>
            <a:noFill/>
          </a:ln>
        </p:spPr>
        <p:txBody>
          <a:bodyPr anchorCtr="0" anchor="t" bIns="46800" lIns="90000" spcFirstLastPara="1" rIns="90000" wrap="square" tIns="46800">
            <a:normAutofit/>
          </a:bodyPr>
          <a:lstStyle>
            <a:lvl1pPr indent="-347154" lvl="0" marL="457200" marR="0" rtl="0" algn="l">
              <a:lnSpc>
                <a:spcPct val="90000"/>
              </a:lnSpc>
              <a:spcBef>
                <a:spcPts val="1000"/>
              </a:spcBef>
              <a:spcAft>
                <a:spcPts val="0"/>
              </a:spcAft>
              <a:buClr>
                <a:schemeClr val="accent1"/>
              </a:buClr>
              <a:buSzPts val="1867"/>
              <a:buFont typeface="Arial"/>
              <a:buChar char="•"/>
              <a:defRPr b="0" i="0" sz="1867" u="none" cap="none" strike="noStrike">
                <a:solidFill>
                  <a:schemeClr val="dk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9" name="Google Shape;619;p36"/>
          <p:cNvSpPr txBox="1"/>
          <p:nvPr>
            <p:ph idx="2" type="body"/>
          </p:nvPr>
        </p:nvSpPr>
        <p:spPr>
          <a:xfrm>
            <a:off x="6201129" y="1484785"/>
            <a:ext cx="5376000" cy="4140040"/>
          </a:xfrm>
          <a:prstGeom prst="rect">
            <a:avLst/>
          </a:prstGeom>
          <a:noFill/>
          <a:ln>
            <a:noFill/>
          </a:ln>
        </p:spPr>
        <p:txBody>
          <a:bodyPr anchorCtr="0" anchor="t" bIns="46800" lIns="90000" spcFirstLastPara="1" rIns="90000" wrap="square" tIns="46800">
            <a:normAutofit/>
          </a:bodyPr>
          <a:lstStyle>
            <a:lvl1pPr indent="-347154" lvl="0" marL="457200" marR="0" rtl="0" algn="l">
              <a:lnSpc>
                <a:spcPct val="90000"/>
              </a:lnSpc>
              <a:spcBef>
                <a:spcPts val="1000"/>
              </a:spcBef>
              <a:spcAft>
                <a:spcPts val="0"/>
              </a:spcAft>
              <a:buClr>
                <a:schemeClr val="accent1"/>
              </a:buClr>
              <a:buSzPts val="1867"/>
              <a:buFont typeface="Arial"/>
              <a:buChar char="•"/>
              <a:defRPr b="0" i="0" sz="1867" u="none" cap="none" strike="noStrike">
                <a:solidFill>
                  <a:schemeClr val="dk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0" name="Google Shape;620;p36"/>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p:cSld name="step 1">
    <p:bg>
      <p:bgPr>
        <a:solidFill>
          <a:schemeClr val="dk2"/>
        </a:solidFill>
      </p:bgPr>
    </p:bg>
    <p:spTree>
      <p:nvGrpSpPr>
        <p:cNvPr id="57" name="Shape 57"/>
        <p:cNvGrpSpPr/>
        <p:nvPr/>
      </p:nvGrpSpPr>
      <p:grpSpPr>
        <a:xfrm>
          <a:off x="0" y="0"/>
          <a:ext cx="0" cy="0"/>
          <a:chOff x="0" y="0"/>
          <a:chExt cx="0" cy="0"/>
        </a:xfrm>
      </p:grpSpPr>
      <p:pic>
        <p:nvPicPr>
          <p:cNvPr descr="A yellow circle on a black background&#10;&#10;Description automatically generated" id="58" name="Google Shape;58;p1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9" name="Google Shape;59;p12"/>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 name="Google Shape;60;p1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62" name="Google Shape;62;p12"/>
          <p:cNvGrpSpPr/>
          <p:nvPr/>
        </p:nvGrpSpPr>
        <p:grpSpPr>
          <a:xfrm>
            <a:off x="141195" y="897389"/>
            <a:ext cx="1397812" cy="58002"/>
            <a:chOff x="0" y="1077191"/>
            <a:chExt cx="1397812" cy="58002"/>
          </a:xfrm>
        </p:grpSpPr>
        <p:sp>
          <p:nvSpPr>
            <p:cNvPr id="63" name="Google Shape;63;p1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 name="Google Shape;64;p1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65" name="Google Shape;65;p1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6" name="Google Shape;66;p12"/>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67" name="Google Shape;67;p12"/>
          <p:cNvGrpSpPr/>
          <p:nvPr/>
        </p:nvGrpSpPr>
        <p:grpSpPr>
          <a:xfrm>
            <a:off x="11436251" y="129884"/>
            <a:ext cx="661669" cy="1214119"/>
            <a:chOff x="11436251" y="129884"/>
            <a:chExt cx="661669" cy="1214119"/>
          </a:xfrm>
        </p:grpSpPr>
        <p:sp>
          <p:nvSpPr>
            <p:cNvPr id="68" name="Google Shape;68;p12"/>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 name="Google Shape;69;p12"/>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 name="Google Shape;70;p12"/>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 name="Google Shape;71;p12"/>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 name="Google Shape;72;p12"/>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 name="Google Shape;73;p12"/>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 name="Google Shape;74;p12"/>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 name="Google Shape;75;p12"/>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 name="Google Shape;76;p12"/>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 name="Google Shape;77;p12"/>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 name="Google Shape;78;p12"/>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 name="Google Shape;79;p12"/>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 name="Google Shape;80;p12"/>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 name="Google Shape;81;p12"/>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 name="Google Shape;82;p12"/>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 name="Google Shape;83;p12"/>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 name="Google Shape;84;p12"/>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 name="Google Shape;85;p12"/>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 name="Google Shape;86;p12"/>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 name="Google Shape;87;p12"/>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 name="Google Shape;88;p12"/>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 name="Google Shape;89;p12"/>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 name="Google Shape;90;p12"/>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 name="Google Shape;91;p12"/>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 name="Google Shape;92;p12"/>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12"/>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 name="Google Shape;94;p12"/>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 name="Google Shape;95;p12"/>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96" name="Google Shape;96;p12"/>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97" name="Google Shape;97;p12"/>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p:cSld name="step 2">
    <p:bg>
      <p:bgPr>
        <a:solidFill>
          <a:schemeClr val="dk2"/>
        </a:solidFill>
      </p:bgPr>
    </p:bg>
    <p:spTree>
      <p:nvGrpSpPr>
        <p:cNvPr id="98" name="Shape 98"/>
        <p:cNvGrpSpPr/>
        <p:nvPr/>
      </p:nvGrpSpPr>
      <p:grpSpPr>
        <a:xfrm>
          <a:off x="0" y="0"/>
          <a:ext cx="0" cy="0"/>
          <a:chOff x="0" y="0"/>
          <a:chExt cx="0" cy="0"/>
        </a:xfrm>
      </p:grpSpPr>
      <p:pic>
        <p:nvPicPr>
          <p:cNvPr descr="A yellow circle on a black background&#10;&#10;Description automatically generated" id="99" name="Google Shape;99;p1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00" name="Google Shape;100;p13"/>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1" name="Google Shape;101;p1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1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03" name="Google Shape;103;p13"/>
          <p:cNvGrpSpPr/>
          <p:nvPr/>
        </p:nvGrpSpPr>
        <p:grpSpPr>
          <a:xfrm>
            <a:off x="0" y="1001612"/>
            <a:ext cx="1397812" cy="58002"/>
            <a:chOff x="0" y="1077191"/>
            <a:chExt cx="1397812" cy="58002"/>
          </a:xfrm>
        </p:grpSpPr>
        <p:sp>
          <p:nvSpPr>
            <p:cNvPr id="104" name="Google Shape;104;p1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 name="Google Shape;105;p1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06" name="Google Shape;106;p13"/>
          <p:cNvSpPr txBox="1"/>
          <p:nvPr>
            <p:ph type="title"/>
          </p:nvPr>
        </p:nvSpPr>
        <p:spPr>
          <a:xfrm>
            <a:off x="298676" y="433591"/>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07" name="Google Shape;107;p13"/>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08" name="Google Shape;108;p13"/>
          <p:cNvGrpSpPr/>
          <p:nvPr/>
        </p:nvGrpSpPr>
        <p:grpSpPr>
          <a:xfrm>
            <a:off x="11436251" y="129884"/>
            <a:ext cx="661669" cy="1214119"/>
            <a:chOff x="11436251" y="129884"/>
            <a:chExt cx="661669" cy="1214119"/>
          </a:xfrm>
        </p:grpSpPr>
        <p:sp>
          <p:nvSpPr>
            <p:cNvPr id="109" name="Google Shape;109;p13"/>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 name="Google Shape;110;p13"/>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 name="Google Shape;111;p13"/>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 name="Google Shape;112;p13"/>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 name="Google Shape;113;p13"/>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13"/>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13"/>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3"/>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13"/>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 name="Google Shape;118;p13"/>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 name="Google Shape;119;p13"/>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 name="Google Shape;120;p13"/>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 name="Google Shape;121;p13"/>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13"/>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13"/>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 name="Google Shape;124;p13"/>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13"/>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6" name="Google Shape;126;p13"/>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 name="Google Shape;127;p13"/>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 name="Google Shape;128;p13"/>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 name="Google Shape;129;p13"/>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13"/>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13"/>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13"/>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13"/>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13"/>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13"/>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13"/>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37" name="Google Shape;137;p13"/>
          <p:cNvSpPr/>
          <p:nvPr/>
        </p:nvSpPr>
        <p:spPr>
          <a:xfrm rot="10800000">
            <a:off x="11564883" y="-8638"/>
            <a:ext cx="659674" cy="659674"/>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p:cSld name="step 3">
    <p:bg>
      <p:bgPr>
        <a:solidFill>
          <a:schemeClr val="dk2"/>
        </a:solidFill>
      </p:bgPr>
    </p:bg>
    <p:spTree>
      <p:nvGrpSpPr>
        <p:cNvPr id="138" name="Shape 138"/>
        <p:cNvGrpSpPr/>
        <p:nvPr/>
      </p:nvGrpSpPr>
      <p:grpSpPr>
        <a:xfrm>
          <a:off x="0" y="0"/>
          <a:ext cx="0" cy="0"/>
          <a:chOff x="0" y="0"/>
          <a:chExt cx="0" cy="0"/>
        </a:xfrm>
      </p:grpSpPr>
      <p:pic>
        <p:nvPicPr>
          <p:cNvPr descr="A yellow circle on a black background&#10;&#10;Description automatically generated" id="139" name="Google Shape;139;p1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40" name="Google Shape;140;p14"/>
          <p:cNvSpPr/>
          <p:nvPr/>
        </p:nvSpPr>
        <p:spPr>
          <a:xfrm flipH="1">
            <a:off x="85237"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 name="Google Shape;141;p1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1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143" name="Google Shape;143;p14"/>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44" name="Google Shape;144;p14"/>
          <p:cNvGrpSpPr/>
          <p:nvPr/>
        </p:nvGrpSpPr>
        <p:grpSpPr>
          <a:xfrm>
            <a:off x="11436251" y="129884"/>
            <a:ext cx="661669" cy="1214119"/>
            <a:chOff x="11436251" y="129884"/>
            <a:chExt cx="661669" cy="1214119"/>
          </a:xfrm>
        </p:grpSpPr>
        <p:sp>
          <p:nvSpPr>
            <p:cNvPr id="145" name="Google Shape;145;p14"/>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6" name="Google Shape;146;p14"/>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7" name="Google Shape;147;p14"/>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8" name="Google Shape;148;p14"/>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14"/>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 name="Google Shape;150;p14"/>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1" name="Google Shape;151;p14"/>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2" name="Google Shape;152;p14"/>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p14"/>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14"/>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14"/>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14"/>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 name="Google Shape;157;p14"/>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14"/>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 name="Google Shape;159;p14"/>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0" name="Google Shape;160;p14"/>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14"/>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2" name="Google Shape;162;p14"/>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 name="Google Shape;163;p14"/>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 name="Google Shape;164;p14"/>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 name="Google Shape;165;p14"/>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Google Shape;166;p14"/>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14"/>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14"/>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14"/>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14"/>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14"/>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14"/>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173" name="Google Shape;173;p14"/>
          <p:cNvPicPr preferRelativeResize="0"/>
          <p:nvPr/>
        </p:nvPicPr>
        <p:blipFill rotWithShape="1">
          <a:blip r:embed="rId4">
            <a:alphaModFix/>
          </a:blip>
          <a:srcRect b="0" l="0" r="0" t="0"/>
          <a:stretch/>
        </p:blipFill>
        <p:spPr>
          <a:xfrm>
            <a:off x="11759075" y="1053240"/>
            <a:ext cx="444500" cy="762000"/>
          </a:xfrm>
          <a:prstGeom prst="rect">
            <a:avLst/>
          </a:prstGeom>
          <a:noFill/>
          <a:ln>
            <a:noFill/>
          </a:ln>
        </p:spPr>
      </p:pic>
      <p:grpSp>
        <p:nvGrpSpPr>
          <p:cNvPr id="174" name="Google Shape;174;p14"/>
          <p:cNvGrpSpPr/>
          <p:nvPr/>
        </p:nvGrpSpPr>
        <p:grpSpPr>
          <a:xfrm>
            <a:off x="0" y="1318491"/>
            <a:ext cx="1397787" cy="57996"/>
            <a:chOff x="0" y="1077191"/>
            <a:chExt cx="1397787" cy="57996"/>
          </a:xfrm>
        </p:grpSpPr>
        <p:sp>
          <p:nvSpPr>
            <p:cNvPr id="175" name="Google Shape;175;p14"/>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14"/>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77" name="Google Shape;177;p14"/>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a:t>
            </a:r>
            <a:r>
              <a:rPr b="1" lang="en-GB" sz="1800">
                <a:solidFill>
                  <a:schemeClr val="lt1"/>
                </a:solidFill>
                <a:latin typeface="Montserrat SemiBold"/>
                <a:ea typeface="Montserrat SemiBold"/>
                <a:cs typeface="Montserrat SemiBold"/>
                <a:sym typeface="Montserrat SemiBold"/>
              </a:rPr>
              <a:t>2</a:t>
            </a:r>
            <a:endParaRPr>
              <a:solidFill>
                <a:schemeClr val="lt1"/>
              </a:solidFill>
            </a:endParaRPr>
          </a:p>
        </p:txBody>
      </p:sp>
      <p:sp>
        <p:nvSpPr>
          <p:cNvPr id="178" name="Google Shape;178;p14"/>
          <p:cNvSpPr txBox="1"/>
          <p:nvPr>
            <p:ph type="title"/>
          </p:nvPr>
        </p:nvSpPr>
        <p:spPr>
          <a:xfrm>
            <a:off x="298674" y="750475"/>
            <a:ext cx="80424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p:cSld name="step 5">
    <p:bg>
      <p:bgPr>
        <a:solidFill>
          <a:schemeClr val="dk2"/>
        </a:solidFill>
      </p:bgPr>
    </p:bg>
    <p:spTree>
      <p:nvGrpSpPr>
        <p:cNvPr id="179" name="Shape 179"/>
        <p:cNvGrpSpPr/>
        <p:nvPr/>
      </p:nvGrpSpPr>
      <p:grpSpPr>
        <a:xfrm>
          <a:off x="0" y="0"/>
          <a:ext cx="0" cy="0"/>
          <a:chOff x="0" y="0"/>
          <a:chExt cx="0" cy="0"/>
        </a:xfrm>
      </p:grpSpPr>
      <p:pic>
        <p:nvPicPr>
          <p:cNvPr descr="A yellow circle on a black background&#10;&#10;Description automatically generated" id="180" name="Google Shape;180;p1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81" name="Google Shape;181;p15"/>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2" name="Google Shape;182;p1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3" name="Google Shape;183;p1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184" name="Google Shape;184;p15"/>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85" name="Google Shape;185;p15"/>
          <p:cNvGrpSpPr/>
          <p:nvPr/>
        </p:nvGrpSpPr>
        <p:grpSpPr>
          <a:xfrm>
            <a:off x="11436251" y="129884"/>
            <a:ext cx="661669" cy="1214119"/>
            <a:chOff x="11436251" y="129884"/>
            <a:chExt cx="661669" cy="1214119"/>
          </a:xfrm>
        </p:grpSpPr>
        <p:sp>
          <p:nvSpPr>
            <p:cNvPr id="186" name="Google Shape;186;p15"/>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 name="Google Shape;187;p15"/>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8" name="Google Shape;188;p15"/>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9" name="Google Shape;189;p15"/>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15"/>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1" name="Google Shape;191;p15"/>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2" name="Google Shape;192;p15"/>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3" name="Google Shape;193;p15"/>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4" name="Google Shape;194;p15"/>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5" name="Google Shape;195;p15"/>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6" name="Google Shape;196;p15"/>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7" name="Google Shape;197;p15"/>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8" name="Google Shape;198;p15"/>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9" name="Google Shape;199;p15"/>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0" name="Google Shape;200;p15"/>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1" name="Google Shape;201;p15"/>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2" name="Google Shape;202;p15"/>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 name="Google Shape;203;p15"/>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4" name="Google Shape;204;p15"/>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5" name="Google Shape;205;p15"/>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6" name="Google Shape;206;p15"/>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7" name="Google Shape;207;p15"/>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8" name="Google Shape;208;p15"/>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Google Shape;209;p15"/>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15"/>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15"/>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15"/>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15"/>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214" name="Google Shape;214;p15"/>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215" name="Google Shape;215;p15"/>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grpSp>
        <p:nvGrpSpPr>
          <p:cNvPr id="216" name="Google Shape;216;p15"/>
          <p:cNvGrpSpPr/>
          <p:nvPr/>
        </p:nvGrpSpPr>
        <p:grpSpPr>
          <a:xfrm>
            <a:off x="0" y="1318491"/>
            <a:ext cx="1397787" cy="57996"/>
            <a:chOff x="0" y="1077191"/>
            <a:chExt cx="1397787" cy="57996"/>
          </a:xfrm>
        </p:grpSpPr>
        <p:sp>
          <p:nvSpPr>
            <p:cNvPr id="217" name="Google Shape;217;p15"/>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15"/>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19" name="Google Shape;219;p15"/>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a:t>
            </a:r>
            <a:r>
              <a:rPr b="1" lang="en-GB" sz="1800">
                <a:solidFill>
                  <a:schemeClr val="lt1"/>
                </a:solidFill>
                <a:latin typeface="Montserrat SemiBold"/>
                <a:ea typeface="Montserrat SemiBold"/>
                <a:cs typeface="Montserrat SemiBold"/>
                <a:sym typeface="Montserrat SemiBold"/>
              </a:rPr>
              <a:t>4</a:t>
            </a:r>
            <a:endParaRPr>
              <a:solidFill>
                <a:schemeClr val="lt1"/>
              </a:solidFill>
            </a:endParaRPr>
          </a:p>
        </p:txBody>
      </p:sp>
      <p:sp>
        <p:nvSpPr>
          <p:cNvPr id="220" name="Google Shape;220;p15"/>
          <p:cNvSpPr txBox="1"/>
          <p:nvPr>
            <p:ph type="title"/>
          </p:nvPr>
        </p:nvSpPr>
        <p:spPr>
          <a:xfrm>
            <a:off x="298676" y="750470"/>
            <a:ext cx="51561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_blank">
  <p:cSld name="1_white_blank">
    <p:bg>
      <p:bgPr>
        <a:solidFill>
          <a:schemeClr val="dk1"/>
        </a:solidFill>
      </p:bgPr>
    </p:bg>
    <p:spTree>
      <p:nvGrpSpPr>
        <p:cNvPr id="221" name="Shape 221"/>
        <p:cNvGrpSpPr/>
        <p:nvPr/>
      </p:nvGrpSpPr>
      <p:grpSpPr>
        <a:xfrm>
          <a:off x="0" y="0"/>
          <a:ext cx="0" cy="0"/>
          <a:chOff x="0" y="0"/>
          <a:chExt cx="0" cy="0"/>
        </a:xfrm>
      </p:grpSpPr>
      <p:pic>
        <p:nvPicPr>
          <p:cNvPr descr="A logo with blue and yellow colors&#10;&#10;Description automatically generated" id="222" name="Google Shape;222;p16"/>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sp>
        <p:nvSpPr>
          <p:cNvPr id="223" name="Google Shape;223;p16"/>
          <p:cNvSpPr txBox="1"/>
          <p:nvPr/>
        </p:nvSpPr>
        <p:spPr>
          <a:xfrm>
            <a:off x="502311" y="4331682"/>
            <a:ext cx="4233461" cy="14049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a:solidFill>
                  <a:schemeClr val="dk2"/>
                </a:solidFill>
                <a:latin typeface="Montserrat"/>
                <a:ea typeface="Montserrat"/>
                <a:cs typeface="Montserrat"/>
                <a:sym typeface="Montserrat"/>
              </a:rPr>
              <a:t>To view further frameworks please visit:</a:t>
            </a:r>
            <a:endParaRPr/>
          </a:p>
          <a:p>
            <a:pPr indent="0" lvl="0" marL="0" marR="0" rtl="0" algn="l">
              <a:lnSpc>
                <a:spcPct val="150000"/>
              </a:lnSpc>
              <a:spcBef>
                <a:spcPts val="0"/>
              </a:spcBef>
              <a:spcAft>
                <a:spcPts val="0"/>
              </a:spcAft>
              <a:buNone/>
            </a:pPr>
            <a:r>
              <a:rPr b="0" i="0" lang="en-GB" sz="1600" u="sng">
                <a:solidFill>
                  <a:schemeClr val="accent1"/>
                </a:solidFill>
                <a:latin typeface="Montserrat Medium"/>
                <a:ea typeface="Montserrat Medium"/>
                <a:cs typeface="Montserrat Medium"/>
                <a:sym typeface="Montserrat Medium"/>
              </a:rPr>
              <a:t>www.b2bframeworks.com</a:t>
            </a:r>
            <a:endParaRPr/>
          </a:p>
          <a:p>
            <a:pPr indent="0" lvl="0" marL="0" marR="0" rtl="0" algn="l">
              <a:lnSpc>
                <a:spcPct val="150000"/>
              </a:lnSpc>
              <a:spcBef>
                <a:spcPts val="0"/>
              </a:spcBef>
              <a:spcAft>
                <a:spcPts val="0"/>
              </a:spcAft>
              <a:buNone/>
            </a:pPr>
            <a:r>
              <a:t/>
            </a:r>
            <a:endParaRPr b="0" i="0" sz="1600" u="sng">
              <a:solidFill>
                <a:schemeClr val="accent1"/>
              </a:solidFill>
              <a:latin typeface="Montserrat Medium"/>
              <a:ea typeface="Montserrat Medium"/>
              <a:cs typeface="Montserrat Medium"/>
              <a:sym typeface="Montserrat Medium"/>
            </a:endParaRPr>
          </a:p>
          <a:p>
            <a:pPr indent="0" lvl="0" marL="0" marR="0" rtl="0" algn="l">
              <a:lnSpc>
                <a:spcPct val="150000"/>
              </a:lnSpc>
              <a:spcBef>
                <a:spcPts val="0"/>
              </a:spcBef>
              <a:spcAft>
                <a:spcPts val="0"/>
              </a:spcAft>
              <a:buNone/>
            </a:pPr>
            <a:r>
              <a:rPr b="0" i="0" lang="en-GB" sz="1600">
                <a:solidFill>
                  <a:schemeClr val="dk2"/>
                </a:solidFill>
                <a:latin typeface="Montserrat"/>
                <a:ea typeface="Montserrat"/>
                <a:cs typeface="Montserrat"/>
                <a:sym typeface="Montserrat"/>
              </a:rPr>
              <a:t>Keep In touch:</a:t>
            </a:r>
            <a:endParaRPr/>
          </a:p>
        </p:txBody>
      </p:sp>
      <p:pic>
        <p:nvPicPr>
          <p:cNvPr descr="A black letter f in a white circle&#10;&#10;Description automatically generated" id="224" name="Google Shape;224;p16"/>
          <p:cNvPicPr preferRelativeResize="0"/>
          <p:nvPr/>
        </p:nvPicPr>
        <p:blipFill rotWithShape="1">
          <a:blip r:embed="rId3">
            <a:alphaModFix/>
          </a:blip>
          <a:srcRect b="0" l="0" r="0" t="0"/>
          <a:stretch/>
        </p:blipFill>
        <p:spPr>
          <a:xfrm>
            <a:off x="591212" y="6023422"/>
            <a:ext cx="370132" cy="370132"/>
          </a:xfrm>
          <a:prstGeom prst="rect">
            <a:avLst/>
          </a:prstGeom>
          <a:noFill/>
          <a:ln>
            <a:noFill/>
          </a:ln>
        </p:spPr>
      </p:pic>
      <p:pic>
        <p:nvPicPr>
          <p:cNvPr descr="A black and white circle with letters in it&#10;&#10;Description automatically generated" id="225" name="Google Shape;225;p16"/>
          <p:cNvPicPr preferRelativeResize="0"/>
          <p:nvPr/>
        </p:nvPicPr>
        <p:blipFill rotWithShape="1">
          <a:blip r:embed="rId4">
            <a:alphaModFix/>
          </a:blip>
          <a:srcRect b="0" l="0" r="0" t="0"/>
          <a:stretch/>
        </p:blipFill>
        <p:spPr>
          <a:xfrm>
            <a:off x="1172044" y="6023422"/>
            <a:ext cx="370132" cy="370132"/>
          </a:xfrm>
          <a:prstGeom prst="rect">
            <a:avLst/>
          </a:prstGeom>
          <a:noFill/>
          <a:ln>
            <a:noFill/>
          </a:ln>
        </p:spPr>
      </p:pic>
      <p:pic>
        <p:nvPicPr>
          <p:cNvPr descr="A blue x in a white circle&#10;&#10;Description automatically generated" id="226" name="Google Shape;226;p16"/>
          <p:cNvPicPr preferRelativeResize="0"/>
          <p:nvPr/>
        </p:nvPicPr>
        <p:blipFill rotWithShape="1">
          <a:blip r:embed="rId5">
            <a:alphaModFix/>
          </a:blip>
          <a:srcRect b="0" l="0" r="0" t="0"/>
          <a:stretch/>
        </p:blipFill>
        <p:spPr>
          <a:xfrm>
            <a:off x="1724742" y="5991392"/>
            <a:ext cx="433362" cy="416694"/>
          </a:xfrm>
          <a:prstGeom prst="rect">
            <a:avLst/>
          </a:prstGeom>
          <a:noFill/>
          <a:ln>
            <a:noFill/>
          </a:ln>
        </p:spPr>
      </p:pic>
      <p:pic>
        <p:nvPicPr>
          <p:cNvPr descr="A logo of a camera&#10;&#10;Description automatically generated" id="227" name="Google Shape;227;p16"/>
          <p:cNvPicPr preferRelativeResize="0"/>
          <p:nvPr/>
        </p:nvPicPr>
        <p:blipFill rotWithShape="1">
          <a:blip r:embed="rId6">
            <a:alphaModFix/>
          </a:blip>
          <a:srcRect b="0" l="0" r="0" t="0"/>
          <a:stretch/>
        </p:blipFill>
        <p:spPr>
          <a:xfrm>
            <a:off x="2305574" y="5995316"/>
            <a:ext cx="433362" cy="416694"/>
          </a:xfrm>
          <a:prstGeom prst="rect">
            <a:avLst/>
          </a:prstGeom>
          <a:noFill/>
          <a:ln>
            <a:noFill/>
          </a:ln>
        </p:spPr>
      </p:pic>
      <p:sp>
        <p:nvSpPr>
          <p:cNvPr id="228" name="Google Shape;228;p16"/>
          <p:cNvSpPr txBox="1"/>
          <p:nvPr>
            <p:ph type="title"/>
          </p:nvPr>
        </p:nvSpPr>
        <p:spPr>
          <a:xfrm>
            <a:off x="380563" y="3534859"/>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Montserrat SemiBold"/>
              <a:buNone/>
              <a:defRPr b="1" i="0" sz="36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solidFill>
          <a:schemeClr val="dk1"/>
        </a:solidFill>
      </p:bgPr>
    </p:bg>
    <p:spTree>
      <p:nvGrpSpPr>
        <p:cNvPr id="229" name="Shape 229"/>
        <p:cNvGrpSpPr/>
        <p:nvPr/>
      </p:nvGrpSpPr>
      <p:grpSpPr>
        <a:xfrm>
          <a:off x="0" y="0"/>
          <a:ext cx="0" cy="0"/>
          <a:chOff x="0" y="0"/>
          <a:chExt cx="0" cy="0"/>
        </a:xfrm>
      </p:grpSpPr>
      <p:pic>
        <p:nvPicPr>
          <p:cNvPr descr="A logo with blue and yellow colors&#10;&#10;Description automatically generated" id="230" name="Google Shape;230;p17"/>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231" name="Google Shape;231;p17"/>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
        <p:nvSpPr>
          <p:cNvPr id="232" name="Google Shape;232;p17"/>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sp>
        <p:nvSpPr>
          <p:cNvPr id="233" name="Google Shape;233;p17"/>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4" name="Google Shape;234;p17"/>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5" name="Google Shape;235;p17"/>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2">
  <p:cSld name="Title Slide_2">
    <p:bg>
      <p:bgPr>
        <a:solidFill>
          <a:schemeClr val="lt1"/>
        </a:solidFill>
      </p:bgPr>
    </p:bg>
    <p:spTree>
      <p:nvGrpSpPr>
        <p:cNvPr id="236" name="Shape 236"/>
        <p:cNvGrpSpPr/>
        <p:nvPr/>
      </p:nvGrpSpPr>
      <p:grpSpPr>
        <a:xfrm>
          <a:off x="0" y="0"/>
          <a:ext cx="0" cy="0"/>
          <a:chOff x="0" y="0"/>
          <a:chExt cx="0" cy="0"/>
        </a:xfrm>
      </p:grpSpPr>
      <p:sp>
        <p:nvSpPr>
          <p:cNvPr id="237" name="Google Shape;237;p18"/>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pic>
        <p:nvPicPr>
          <p:cNvPr descr="A logo with a black background&#10;&#10;Description automatically generated" id="238" name="Google Shape;238;p18"/>
          <p:cNvPicPr preferRelativeResize="0"/>
          <p:nvPr/>
        </p:nvPicPr>
        <p:blipFill rotWithShape="1">
          <a:blip r:embed="rId2">
            <a:alphaModFix/>
          </a:blip>
          <a:srcRect b="0" l="0" r="0" t="0"/>
          <a:stretch/>
        </p:blipFill>
        <p:spPr>
          <a:xfrm>
            <a:off x="9014518" y="5514927"/>
            <a:ext cx="2946191" cy="1172419"/>
          </a:xfrm>
          <a:prstGeom prst="rect">
            <a:avLst/>
          </a:prstGeom>
          <a:noFill/>
          <a:ln>
            <a:noFill/>
          </a:ln>
        </p:spPr>
      </p:pic>
      <p:sp>
        <p:nvSpPr>
          <p:cNvPr id="239" name="Google Shape;239;p18"/>
          <p:cNvSpPr txBox="1"/>
          <p:nvPr/>
        </p:nvSpPr>
        <p:spPr>
          <a:xfrm>
            <a:off x="673510" y="5893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Montserrat"/>
              <a:buNone/>
            </a:pPr>
            <a:r>
              <a:rPr b="0" i="0" lang="en-GB" sz="2000">
                <a:solidFill>
                  <a:schemeClr val="dk1"/>
                </a:solidFill>
                <a:latin typeface="Montserrat"/>
                <a:ea typeface="Montserrat"/>
                <a:cs typeface="Montserrat"/>
                <a:sym typeface="Montserrat"/>
              </a:rPr>
              <a:t>B2B FRAMEWORKS</a:t>
            </a:r>
            <a:endParaRPr b="0" i="0" sz="2000">
              <a:solidFill>
                <a:schemeClr val="dk1"/>
              </a:solidFill>
              <a:latin typeface="Montserrat"/>
              <a:ea typeface="Montserrat"/>
              <a:cs typeface="Montserrat"/>
              <a:sym typeface="Montserrat"/>
            </a:endParaRPr>
          </a:p>
        </p:txBody>
      </p:sp>
      <p:sp>
        <p:nvSpPr>
          <p:cNvPr id="240" name="Google Shape;240;p18"/>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1" name="Google Shape;241;p18"/>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42" name="Google Shape;242;p18"/>
          <p:cNvPicPr preferRelativeResize="0"/>
          <p:nvPr/>
        </p:nvPicPr>
        <p:blipFill rotWithShape="1">
          <a:blip r:embed="rId3">
            <a:alphaModFix/>
          </a:blip>
          <a:srcRect b="0" l="0" r="0" t="0"/>
          <a:stretch/>
        </p:blipFill>
        <p:spPr>
          <a:xfrm>
            <a:off x="2643908" y="1373995"/>
            <a:ext cx="7054161" cy="4344864"/>
          </a:xfrm>
          <a:prstGeom prst="rect">
            <a:avLst/>
          </a:prstGeom>
          <a:noFill/>
          <a:ln>
            <a:noFill/>
          </a:ln>
        </p:spPr>
      </p:pic>
      <p:sp>
        <p:nvSpPr>
          <p:cNvPr id="243" name="Google Shape;243;p18"/>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theme" Target="../theme/theme1.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C97"/>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9"/>
          <p:cNvSpPr txBox="1"/>
          <p:nvPr>
            <p:ph idx="12" type="sldNum"/>
          </p:nvPr>
        </p:nvSpPr>
        <p:spPr>
          <a:xfrm>
            <a:off x="2159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1pPr>
            <a:lvl2pPr indent="0" lvl="1"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2pPr>
            <a:lvl3pPr indent="0" lvl="2"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3pPr>
            <a:lvl4pPr indent="0" lvl="3"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4pPr>
            <a:lvl5pPr indent="0" lvl="4"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5pPr>
            <a:lvl6pPr indent="0" lvl="5"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6pPr>
            <a:lvl7pPr indent="0" lvl="6"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7pPr>
            <a:lvl8pPr indent="0" lvl="7"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8pPr>
            <a:lvl9pPr indent="0" lvl="8"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2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hyperlink" Target="https://www.facebook.com/b2bframeworks" TargetMode="External"/><Relationship Id="rId4" Type="http://schemas.openxmlformats.org/officeDocument/2006/relationships/hyperlink" Target="https://www.linkedin.com/in/b2bframeworks/" TargetMode="External"/><Relationship Id="rId5" Type="http://schemas.openxmlformats.org/officeDocument/2006/relationships/hyperlink" Target="https://twitter.com/b2bframeworks" TargetMode="External"/><Relationship Id="rId6" Type="http://schemas.openxmlformats.org/officeDocument/2006/relationships/hyperlink" Target="https://www.instagram.com/b2bframeworks/" TargetMode="External"/><Relationship Id="rId7" Type="http://schemas.openxmlformats.org/officeDocument/2006/relationships/hyperlink" Target="https://www.b2bframeworks.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sp>
        <p:nvSpPr>
          <p:cNvPr id="625" name="Google Shape;625;p1"/>
          <p:cNvSpPr txBox="1"/>
          <p:nvPr>
            <p:ph type="title"/>
          </p:nvPr>
        </p:nvSpPr>
        <p:spPr>
          <a:xfrm>
            <a:off x="492629" y="818832"/>
            <a:ext cx="9876856"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2"/>
              </a:buClr>
              <a:buSzPts val="4400"/>
              <a:buFont typeface="Montserrat SemiBold"/>
              <a:buNone/>
            </a:pPr>
            <a:r>
              <a:rPr b="0" i="0" lang="en-GB" sz="4400" u="none" cap="none" strike="noStrike">
                <a:solidFill>
                  <a:schemeClr val="dk2"/>
                </a:solidFill>
                <a:latin typeface="Montserrat SemiBold"/>
                <a:ea typeface="Montserrat SemiBold"/>
                <a:cs typeface="Montserrat SemiBold"/>
                <a:sym typeface="Montserrat SemiBold"/>
              </a:rPr>
              <a:t>Kano</a:t>
            </a:r>
            <a:endParaRPr/>
          </a:p>
        </p:txBody>
      </p:sp>
      <p:pic>
        <p:nvPicPr>
          <p:cNvPr id="626" name="Google Shape;626;p1"/>
          <p:cNvPicPr preferRelativeResize="0"/>
          <p:nvPr/>
        </p:nvPicPr>
        <p:blipFill rotWithShape="1">
          <a:blip r:embed="rId3">
            <a:alphaModFix/>
          </a:blip>
          <a:srcRect b="0" l="0" r="0" t="0"/>
          <a:stretch/>
        </p:blipFill>
        <p:spPr>
          <a:xfrm>
            <a:off x="6531429" y="2653933"/>
            <a:ext cx="1589314" cy="1139130"/>
          </a:xfrm>
          <a:prstGeom prst="rect">
            <a:avLst/>
          </a:prstGeom>
          <a:noFill/>
          <a:ln>
            <a:noFill/>
          </a:ln>
        </p:spPr>
      </p:pic>
      <p:pic>
        <p:nvPicPr>
          <p:cNvPr id="627" name="Google Shape;627;p1"/>
          <p:cNvPicPr preferRelativeResize="0"/>
          <p:nvPr/>
        </p:nvPicPr>
        <p:blipFill rotWithShape="1">
          <a:blip r:embed="rId3">
            <a:alphaModFix/>
          </a:blip>
          <a:srcRect b="0" l="0" r="0" t="0"/>
          <a:stretch/>
        </p:blipFill>
        <p:spPr>
          <a:xfrm>
            <a:off x="3744676" y="3674449"/>
            <a:ext cx="1251174" cy="8967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sp>
        <p:nvSpPr>
          <p:cNvPr id="632" name="Google Shape;632;p2"/>
          <p:cNvSpPr txBox="1"/>
          <p:nvPr>
            <p:ph type="title"/>
          </p:nvPr>
        </p:nvSpPr>
        <p:spPr>
          <a:xfrm>
            <a:off x="333526" y="472400"/>
            <a:ext cx="10759500" cy="5469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A business model to identify purchase motivations</a:t>
            </a:r>
            <a:r>
              <a:rPr lang="en-GB">
                <a:solidFill>
                  <a:schemeClr val="accent1"/>
                </a:solidFill>
              </a:rPr>
              <a:t>.</a:t>
            </a:r>
            <a:endParaRPr>
              <a:solidFill>
                <a:schemeClr val="accent1"/>
              </a:solidFill>
            </a:endParaRPr>
          </a:p>
        </p:txBody>
      </p:sp>
      <p:sp>
        <p:nvSpPr>
          <p:cNvPr id="633" name="Google Shape;633;p2"/>
          <p:cNvSpPr/>
          <p:nvPr/>
        </p:nvSpPr>
        <p:spPr>
          <a:xfrm>
            <a:off x="410850" y="1220750"/>
            <a:ext cx="11082300" cy="66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u="none" cap="none" strike="noStrike">
                <a:solidFill>
                  <a:schemeClr val="lt1"/>
                </a:solidFill>
                <a:latin typeface="Montserrat SemiBold"/>
                <a:ea typeface="Montserrat SemiBold"/>
                <a:cs typeface="Montserrat SemiBold"/>
                <a:sym typeface="Montserrat SemiBold"/>
              </a:rPr>
              <a:t>Use this model to identify the factors that make compelling customer value propositions</a:t>
            </a:r>
            <a:endParaRPr sz="1600"/>
          </a:p>
        </p:txBody>
      </p:sp>
      <p:sp>
        <p:nvSpPr>
          <p:cNvPr id="634" name="Google Shape;634;p2"/>
          <p:cNvSpPr txBox="1"/>
          <p:nvPr/>
        </p:nvSpPr>
        <p:spPr>
          <a:xfrm>
            <a:off x="469313" y="1757090"/>
            <a:ext cx="4896600" cy="424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GB" sz="1500" u="none" cap="none" strike="noStrike">
                <a:solidFill>
                  <a:schemeClr val="dk1"/>
                </a:solidFill>
                <a:latin typeface="Montserrat Light"/>
                <a:ea typeface="Montserrat Light"/>
                <a:cs typeface="Montserrat Light"/>
                <a:sym typeface="Montserrat Light"/>
              </a:rPr>
              <a:t>This model was developed by Dr Noriaki Kano.</a:t>
            </a:r>
            <a:endParaRPr sz="1500">
              <a:latin typeface="Montserrat Light"/>
              <a:ea typeface="Montserrat Light"/>
              <a:cs typeface="Montserrat Light"/>
              <a:sym typeface="Montserrat Light"/>
            </a:endParaRPr>
          </a:p>
          <a:p>
            <a:pPr indent="0" lvl="0" marL="0" marR="0" rtl="0" algn="l">
              <a:spcBef>
                <a:spcPts val="0"/>
              </a:spcBef>
              <a:spcAft>
                <a:spcPts val="0"/>
              </a:spcAft>
              <a:buNone/>
            </a:pPr>
            <a:r>
              <a:t/>
            </a:r>
            <a:endParaRPr sz="15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500">
                <a:solidFill>
                  <a:schemeClr val="dk1"/>
                </a:solidFill>
                <a:latin typeface="Montserrat Light"/>
                <a:ea typeface="Montserrat Light"/>
                <a:cs typeface="Montserrat Light"/>
                <a:sym typeface="Montserrat Light"/>
              </a:rPr>
              <a:t>Dr Kano demonstrates that blindly fulfilling customer requirements risks missing out on what customers really need and want. His model of customer satisfaction is based on different types of customer expectations</a:t>
            </a:r>
            <a:endParaRPr sz="1500">
              <a:latin typeface="Montserrat Light"/>
              <a:ea typeface="Montserrat Light"/>
              <a:cs typeface="Montserrat Light"/>
              <a:sym typeface="Montserrat Light"/>
            </a:endParaRPr>
          </a:p>
          <a:p>
            <a:pPr indent="0" lvl="0" marL="0" marR="0" rtl="0" algn="l">
              <a:spcBef>
                <a:spcPts val="0"/>
              </a:spcBef>
              <a:spcAft>
                <a:spcPts val="0"/>
              </a:spcAft>
              <a:buNone/>
            </a:pPr>
            <a:r>
              <a:t/>
            </a:r>
            <a:endParaRPr sz="1500">
              <a:solidFill>
                <a:schemeClr val="dk1"/>
              </a:solidFill>
              <a:latin typeface="Montserrat Light"/>
              <a:ea typeface="Montserrat Light"/>
              <a:cs typeface="Montserrat Light"/>
              <a:sym typeface="Montserrat Light"/>
            </a:endParaRPr>
          </a:p>
          <a:p>
            <a:pPr indent="-222244" lvl="0" marL="228594" marR="0" rtl="0" algn="l">
              <a:spcBef>
                <a:spcPts val="0"/>
              </a:spcBef>
              <a:spcAft>
                <a:spcPts val="0"/>
              </a:spcAft>
              <a:buClr>
                <a:schemeClr val="dk1"/>
              </a:buClr>
              <a:buSzPts val="1500"/>
              <a:buFont typeface="Montserrat Light"/>
              <a:buChar char="•"/>
            </a:pPr>
            <a:r>
              <a:rPr lang="en-GB" sz="1500">
                <a:solidFill>
                  <a:schemeClr val="dk1"/>
                </a:solidFill>
                <a:latin typeface="Montserrat Light"/>
                <a:ea typeface="Montserrat Light"/>
                <a:cs typeface="Montserrat Light"/>
                <a:sym typeface="Montserrat Light"/>
              </a:rPr>
              <a:t>Basic – attributes/features that are hygiene factors and have to be in all products. Any improvement on these factors will improve satisfaction but not by a huge amount.</a:t>
            </a:r>
            <a:endParaRPr sz="1500">
              <a:latin typeface="Montserrat Light"/>
              <a:ea typeface="Montserrat Light"/>
              <a:cs typeface="Montserrat Light"/>
              <a:sym typeface="Montserrat Light"/>
            </a:endParaRPr>
          </a:p>
          <a:p>
            <a:pPr indent="-222244" lvl="0" marL="228594" marR="0" rtl="0" algn="l">
              <a:spcBef>
                <a:spcPts val="0"/>
              </a:spcBef>
              <a:spcAft>
                <a:spcPts val="0"/>
              </a:spcAft>
              <a:buClr>
                <a:schemeClr val="dk1"/>
              </a:buClr>
              <a:buSzPts val="1500"/>
              <a:buFont typeface="Montserrat Light"/>
              <a:buChar char="•"/>
            </a:pPr>
            <a:r>
              <a:rPr lang="en-GB" sz="1500">
                <a:solidFill>
                  <a:schemeClr val="dk1"/>
                </a:solidFill>
                <a:latin typeface="Montserrat Light"/>
                <a:ea typeface="Montserrat Light"/>
                <a:cs typeface="Montserrat Light"/>
                <a:sym typeface="Montserrat Light"/>
              </a:rPr>
              <a:t>Performance – attributes/features in a product that, when improved, generate a proportional increase in satisfaction.</a:t>
            </a:r>
            <a:endParaRPr sz="1500">
              <a:latin typeface="Montserrat Light"/>
              <a:ea typeface="Montserrat Light"/>
              <a:cs typeface="Montserrat Light"/>
              <a:sym typeface="Montserrat Light"/>
            </a:endParaRPr>
          </a:p>
          <a:p>
            <a:pPr indent="-222244" lvl="0" marL="228594" marR="0" rtl="0" algn="l">
              <a:spcBef>
                <a:spcPts val="0"/>
              </a:spcBef>
              <a:spcAft>
                <a:spcPts val="0"/>
              </a:spcAft>
              <a:buClr>
                <a:schemeClr val="dk1"/>
              </a:buClr>
              <a:buSzPts val="1500"/>
              <a:buFont typeface="Montserrat Light"/>
              <a:buChar char="•"/>
            </a:pPr>
            <a:r>
              <a:rPr lang="en-GB" sz="1500">
                <a:solidFill>
                  <a:schemeClr val="dk1"/>
                </a:solidFill>
                <a:latin typeface="Montserrat Light"/>
                <a:ea typeface="Montserrat Light"/>
                <a:cs typeface="Montserrat Light"/>
                <a:sym typeface="Montserrat Light"/>
              </a:rPr>
              <a:t>Excitement – these are attributes/features that, when added to a product, significantly improve satisfaction.</a:t>
            </a:r>
            <a:endParaRPr sz="1500">
              <a:latin typeface="Montserrat Light"/>
              <a:ea typeface="Montserrat Light"/>
              <a:cs typeface="Montserrat Light"/>
              <a:sym typeface="Montserrat Light"/>
            </a:endParaRPr>
          </a:p>
        </p:txBody>
      </p:sp>
      <p:sp>
        <p:nvSpPr>
          <p:cNvPr id="635" name="Google Shape;635;p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u="none" cap="none" strike="noStrike">
                <a:solidFill>
                  <a:srgbClr val="7F7F7F"/>
                </a:solidFill>
                <a:latin typeface="Montserrat Light"/>
                <a:ea typeface="Montserrat Light"/>
                <a:cs typeface="Montserrat Light"/>
                <a:sym typeface="Montserrat Light"/>
              </a:rPr>
              <a:t>Copyright © B2B Frameworks Ltd 2018</a:t>
            </a:r>
            <a:endParaRPr/>
          </a:p>
        </p:txBody>
      </p:sp>
      <p:sp>
        <p:nvSpPr>
          <p:cNvPr id="636" name="Google Shape;636;p2"/>
          <p:cNvSpPr txBox="1"/>
          <p:nvPr>
            <p:ph idx="12" type="sldNum"/>
          </p:nvPr>
        </p:nvSpPr>
        <p:spPr>
          <a:xfrm>
            <a:off x="241342" y="6385589"/>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u="none" cap="none" strike="noStrike">
                <a:solidFill>
                  <a:schemeClr val="dk2"/>
                </a:solidFill>
                <a:latin typeface="Montserrat"/>
                <a:ea typeface="Montserrat"/>
                <a:cs typeface="Montserrat"/>
                <a:sym typeface="Montserrat"/>
              </a:rPr>
              <a:t>‹#›</a:t>
            </a:fld>
            <a:endParaRPr b="0" i="0" sz="1000" u="none" cap="none" strike="noStrike">
              <a:solidFill>
                <a:schemeClr val="dk2"/>
              </a:solidFill>
              <a:latin typeface="Montserrat"/>
              <a:ea typeface="Montserrat"/>
              <a:cs typeface="Montserrat"/>
              <a:sym typeface="Montserrat"/>
            </a:endParaRPr>
          </a:p>
        </p:txBody>
      </p:sp>
      <p:pic>
        <p:nvPicPr>
          <p:cNvPr id="637" name="Google Shape;637;p2"/>
          <p:cNvPicPr preferRelativeResize="0"/>
          <p:nvPr/>
        </p:nvPicPr>
        <p:blipFill>
          <a:blip r:embed="rId3">
            <a:alphaModFix/>
          </a:blip>
          <a:stretch>
            <a:fillRect/>
          </a:stretch>
        </p:blipFill>
        <p:spPr>
          <a:xfrm>
            <a:off x="5485422" y="1811438"/>
            <a:ext cx="6464277" cy="44455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sp>
        <p:nvSpPr>
          <p:cNvPr id="642" name="Google Shape;642;p3"/>
          <p:cNvSpPr txBox="1"/>
          <p:nvPr>
            <p:ph type="title"/>
          </p:nvPr>
        </p:nvSpPr>
        <p:spPr>
          <a:xfrm>
            <a:off x="298676" y="750470"/>
            <a:ext cx="51561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3597"/>
              <a:buFont typeface="Montserrat SemiBold"/>
              <a:buNone/>
            </a:pPr>
            <a:r>
              <a:rPr lang="en-GB"/>
              <a:t> Develop Kano questions</a:t>
            </a:r>
            <a:r>
              <a:rPr lang="en-GB" sz="3088">
                <a:solidFill>
                  <a:schemeClr val="accent3"/>
                </a:solidFill>
              </a:rPr>
              <a:t>.</a:t>
            </a:r>
            <a:endParaRPr sz="3088">
              <a:solidFill>
                <a:schemeClr val="accent3"/>
              </a:solidFill>
            </a:endParaRPr>
          </a:p>
        </p:txBody>
      </p:sp>
      <p:sp>
        <p:nvSpPr>
          <p:cNvPr id="643" name="Google Shape;643;p3"/>
          <p:cNvSpPr txBox="1"/>
          <p:nvPr/>
        </p:nvSpPr>
        <p:spPr>
          <a:xfrm>
            <a:off x="523500" y="1854175"/>
            <a:ext cx="9863700" cy="3047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chemeClr val="dk2"/>
                </a:solidFill>
                <a:latin typeface="Montserrat Light"/>
                <a:ea typeface="Montserrat Light"/>
                <a:cs typeface="Montserrat Light"/>
                <a:sym typeface="Montserrat Light"/>
              </a:rPr>
              <a:t>Kano questions have two parts:</a:t>
            </a:r>
            <a:endParaRPr>
              <a:solidFill>
                <a:schemeClr val="dk2"/>
              </a:solidFill>
            </a:endParaRPr>
          </a:p>
          <a:p>
            <a:pPr indent="-126993" lvl="0" marL="228594" marR="0" rtl="0" algn="l">
              <a:spcBef>
                <a:spcPts val="0"/>
              </a:spcBef>
              <a:spcAft>
                <a:spcPts val="0"/>
              </a:spcAft>
              <a:buClr>
                <a:schemeClr val="dk1"/>
              </a:buClr>
              <a:buSzPts val="1600"/>
              <a:buFont typeface="Arial"/>
              <a:buNone/>
            </a:pPr>
            <a:r>
              <a:t/>
            </a:r>
            <a:endParaRPr sz="1600">
              <a:solidFill>
                <a:schemeClr val="dk2"/>
              </a:solidFill>
              <a:latin typeface="Montserrat Light"/>
              <a:ea typeface="Montserrat Light"/>
              <a:cs typeface="Montserrat Light"/>
              <a:sym typeface="Montserrat Light"/>
            </a:endParaRPr>
          </a:p>
          <a:p>
            <a:pPr indent="-228594" lvl="0" marL="228594" marR="0" rtl="0" algn="l">
              <a:spcBef>
                <a:spcPts val="0"/>
              </a:spcBef>
              <a:spcAft>
                <a:spcPts val="0"/>
              </a:spcAft>
              <a:buClr>
                <a:schemeClr val="dk2"/>
              </a:buClr>
              <a:buSzPts val="1600"/>
              <a:buFont typeface="Arial"/>
              <a:buChar char="•"/>
            </a:pPr>
            <a:r>
              <a:rPr i="1" lang="en-GB" sz="1600">
                <a:solidFill>
                  <a:schemeClr val="dk2"/>
                </a:solidFill>
                <a:latin typeface="Montserrat Light"/>
                <a:ea typeface="Montserrat Light"/>
                <a:cs typeface="Montserrat Light"/>
                <a:sym typeface="Montserrat Light"/>
              </a:rPr>
              <a:t>How do you feel about a particular feature? </a:t>
            </a:r>
            <a:r>
              <a:rPr lang="en-GB" sz="1600">
                <a:solidFill>
                  <a:schemeClr val="dk2"/>
                </a:solidFill>
                <a:latin typeface="Montserrat Light"/>
                <a:ea typeface="Montserrat Light"/>
                <a:cs typeface="Montserrat Light"/>
                <a:sym typeface="Montserrat Light"/>
              </a:rPr>
              <a:t>(These are the functional questions)</a:t>
            </a:r>
            <a:endParaRPr>
              <a:solidFill>
                <a:schemeClr val="dk2"/>
              </a:solidFill>
            </a:endParaRPr>
          </a:p>
          <a:p>
            <a:pPr indent="-228594" lvl="0" marL="228594" marR="0" rtl="0" algn="l">
              <a:spcBef>
                <a:spcPts val="0"/>
              </a:spcBef>
              <a:spcAft>
                <a:spcPts val="0"/>
              </a:spcAft>
              <a:buClr>
                <a:schemeClr val="dk2"/>
              </a:buClr>
              <a:buSzPts val="1600"/>
              <a:buFont typeface="Arial"/>
              <a:buChar char="•"/>
            </a:pPr>
            <a:r>
              <a:rPr i="1" lang="en-GB" sz="1600">
                <a:solidFill>
                  <a:schemeClr val="dk2"/>
                </a:solidFill>
                <a:latin typeface="Montserrat Light"/>
                <a:ea typeface="Montserrat Light"/>
                <a:cs typeface="Montserrat Light"/>
                <a:sym typeface="Montserrat Light"/>
              </a:rPr>
              <a:t>How would you feel if you did not have the feature? </a:t>
            </a:r>
            <a:r>
              <a:rPr lang="en-GB" sz="1600">
                <a:solidFill>
                  <a:schemeClr val="dk2"/>
                </a:solidFill>
                <a:latin typeface="Montserrat Light"/>
                <a:ea typeface="Montserrat Light"/>
                <a:cs typeface="Montserrat Light"/>
                <a:sym typeface="Montserrat Light"/>
              </a:rPr>
              <a:t>(These are the dysfunctional questions)</a:t>
            </a:r>
            <a:endParaRPr>
              <a:solidFill>
                <a:schemeClr val="dk2"/>
              </a:solidFill>
            </a:endParaRPr>
          </a:p>
          <a:p>
            <a:pPr indent="-126993" lvl="0" marL="228594" marR="0" rtl="0" algn="l">
              <a:spcBef>
                <a:spcPts val="0"/>
              </a:spcBef>
              <a:spcAft>
                <a:spcPts val="0"/>
              </a:spcAft>
              <a:buClr>
                <a:schemeClr val="dk1"/>
              </a:buClr>
              <a:buSzPts val="1600"/>
              <a:buFont typeface="Arial"/>
              <a:buNone/>
            </a:pPr>
            <a:r>
              <a:t/>
            </a:r>
            <a:endParaRPr sz="1600">
              <a:solidFill>
                <a:schemeClr val="dk2"/>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600">
                <a:solidFill>
                  <a:schemeClr val="dk2"/>
                </a:solidFill>
                <a:latin typeface="Montserrat Light"/>
                <a:ea typeface="Montserrat Light"/>
                <a:cs typeface="Montserrat Light"/>
                <a:sym typeface="Montserrat Light"/>
              </a:rPr>
              <a:t>In response to each question respondents are asked whether or not:</a:t>
            </a:r>
            <a:endParaRPr>
              <a:solidFill>
                <a:schemeClr val="dk2"/>
              </a:solidFill>
            </a:endParaRPr>
          </a:p>
          <a:p>
            <a:pPr indent="-126993" lvl="0" marL="228594" marR="0" rtl="0" algn="l">
              <a:spcBef>
                <a:spcPts val="0"/>
              </a:spcBef>
              <a:spcAft>
                <a:spcPts val="0"/>
              </a:spcAft>
              <a:buClr>
                <a:schemeClr val="dk1"/>
              </a:buClr>
              <a:buSzPts val="1600"/>
              <a:buFont typeface="Arial"/>
              <a:buNone/>
            </a:pPr>
            <a:r>
              <a:t/>
            </a:r>
            <a:endParaRPr sz="1600">
              <a:solidFill>
                <a:schemeClr val="dk2"/>
              </a:solidFill>
              <a:latin typeface="Montserrat Light"/>
              <a:ea typeface="Montserrat Light"/>
              <a:cs typeface="Montserrat Light"/>
              <a:sym typeface="Montserrat Light"/>
            </a:endParaRPr>
          </a:p>
          <a:p>
            <a:pPr indent="-228594" lvl="0" marL="228594" marR="0" rtl="0" algn="l">
              <a:spcBef>
                <a:spcPts val="0"/>
              </a:spcBef>
              <a:spcAft>
                <a:spcPts val="0"/>
              </a:spcAft>
              <a:buClr>
                <a:schemeClr val="dk2"/>
              </a:buClr>
              <a:buSzPts val="1600"/>
              <a:buFont typeface="Arial"/>
              <a:buChar char="•"/>
            </a:pPr>
            <a:r>
              <a:rPr i="1" lang="en-GB" sz="1600">
                <a:solidFill>
                  <a:schemeClr val="dk2"/>
                </a:solidFill>
                <a:latin typeface="Montserrat Light"/>
                <a:ea typeface="Montserrat Light"/>
                <a:cs typeface="Montserrat Light"/>
                <a:sym typeface="Montserrat Light"/>
              </a:rPr>
              <a:t>I like it</a:t>
            </a:r>
            <a:endParaRPr>
              <a:solidFill>
                <a:schemeClr val="dk2"/>
              </a:solidFill>
            </a:endParaRPr>
          </a:p>
          <a:p>
            <a:pPr indent="-228594" lvl="0" marL="228594" marR="0" rtl="0" algn="l">
              <a:spcBef>
                <a:spcPts val="0"/>
              </a:spcBef>
              <a:spcAft>
                <a:spcPts val="0"/>
              </a:spcAft>
              <a:buClr>
                <a:schemeClr val="dk2"/>
              </a:buClr>
              <a:buSzPts val="1600"/>
              <a:buFont typeface="Arial"/>
              <a:buChar char="•"/>
            </a:pPr>
            <a:r>
              <a:rPr i="1" lang="en-GB" sz="1600">
                <a:solidFill>
                  <a:schemeClr val="dk2"/>
                </a:solidFill>
                <a:latin typeface="Montserrat Light"/>
                <a:ea typeface="Montserrat Light"/>
                <a:cs typeface="Montserrat Light"/>
                <a:sym typeface="Montserrat Light"/>
              </a:rPr>
              <a:t>I expect it</a:t>
            </a:r>
            <a:endParaRPr>
              <a:solidFill>
                <a:schemeClr val="dk2"/>
              </a:solidFill>
            </a:endParaRPr>
          </a:p>
          <a:p>
            <a:pPr indent="-228594" lvl="0" marL="228594" marR="0" rtl="0" algn="l">
              <a:spcBef>
                <a:spcPts val="0"/>
              </a:spcBef>
              <a:spcAft>
                <a:spcPts val="0"/>
              </a:spcAft>
              <a:buClr>
                <a:schemeClr val="dk2"/>
              </a:buClr>
              <a:buSzPts val="1600"/>
              <a:buFont typeface="Arial"/>
              <a:buChar char="•"/>
            </a:pPr>
            <a:r>
              <a:rPr i="1" lang="en-GB" sz="1600">
                <a:solidFill>
                  <a:schemeClr val="dk2"/>
                </a:solidFill>
                <a:latin typeface="Montserrat Light"/>
                <a:ea typeface="Montserrat Light"/>
                <a:cs typeface="Montserrat Light"/>
                <a:sym typeface="Montserrat Light"/>
              </a:rPr>
              <a:t>I'm neutral</a:t>
            </a:r>
            <a:endParaRPr>
              <a:solidFill>
                <a:schemeClr val="dk2"/>
              </a:solidFill>
            </a:endParaRPr>
          </a:p>
          <a:p>
            <a:pPr indent="-228594" lvl="0" marL="228594" marR="0" rtl="0" algn="l">
              <a:spcBef>
                <a:spcPts val="0"/>
              </a:spcBef>
              <a:spcAft>
                <a:spcPts val="0"/>
              </a:spcAft>
              <a:buClr>
                <a:schemeClr val="dk2"/>
              </a:buClr>
              <a:buSzPts val="1600"/>
              <a:buFont typeface="Arial"/>
              <a:buChar char="•"/>
            </a:pPr>
            <a:r>
              <a:rPr i="1" lang="en-GB" sz="1600">
                <a:solidFill>
                  <a:schemeClr val="dk2"/>
                </a:solidFill>
                <a:latin typeface="Montserrat Light"/>
                <a:ea typeface="Montserrat Light"/>
                <a:cs typeface="Montserrat Light"/>
                <a:sym typeface="Montserrat Light"/>
              </a:rPr>
              <a:t>I can tolerate it</a:t>
            </a:r>
            <a:endParaRPr>
              <a:solidFill>
                <a:schemeClr val="dk2"/>
              </a:solidFill>
            </a:endParaRPr>
          </a:p>
          <a:p>
            <a:pPr indent="-228594" lvl="0" marL="228594" marR="0" rtl="0" algn="l">
              <a:spcBef>
                <a:spcPts val="0"/>
              </a:spcBef>
              <a:spcAft>
                <a:spcPts val="0"/>
              </a:spcAft>
              <a:buClr>
                <a:schemeClr val="dk2"/>
              </a:buClr>
              <a:buSzPts val="1600"/>
              <a:buFont typeface="Arial"/>
              <a:buChar char="•"/>
            </a:pPr>
            <a:r>
              <a:rPr i="1" lang="en-GB" sz="1600">
                <a:solidFill>
                  <a:schemeClr val="dk2"/>
                </a:solidFill>
                <a:latin typeface="Montserrat Light"/>
                <a:ea typeface="Montserrat Light"/>
                <a:cs typeface="Montserrat Light"/>
                <a:sym typeface="Montserrat Light"/>
              </a:rPr>
              <a:t>I dislike it</a:t>
            </a:r>
            <a:endParaRPr>
              <a:solidFill>
                <a:schemeClr val="dk2"/>
              </a:solidFill>
            </a:endParaRPr>
          </a:p>
        </p:txBody>
      </p:sp>
      <p:sp>
        <p:nvSpPr>
          <p:cNvPr id="644" name="Google Shape;644;p3"/>
          <p:cNvSpPr txBox="1"/>
          <p:nvPr/>
        </p:nvSpPr>
        <p:spPr>
          <a:xfrm>
            <a:off x="150828" y="83115"/>
            <a:ext cx="1008669"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chemeClr val="lt1"/>
                </a:solidFill>
                <a:latin typeface="Montserrat SemiBold"/>
                <a:ea typeface="Montserrat SemiBold"/>
                <a:cs typeface="Montserrat SemiBold"/>
                <a:sym typeface="Montserrat SemiBold"/>
              </a:rPr>
              <a:t>Step 1</a:t>
            </a:r>
            <a:endParaRPr/>
          </a:p>
        </p:txBody>
      </p:sp>
      <p:sp>
        <p:nvSpPr>
          <p:cNvPr id="645" name="Google Shape;645;p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646" name="Google Shape;646;p3"/>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sp>
        <p:nvSpPr>
          <p:cNvPr id="651" name="Google Shape;651;p4"/>
          <p:cNvSpPr txBox="1"/>
          <p:nvPr>
            <p:ph type="title"/>
          </p:nvPr>
        </p:nvSpPr>
        <p:spPr>
          <a:xfrm>
            <a:off x="298674" y="750475"/>
            <a:ext cx="80424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The interpretation grid</a:t>
            </a:r>
            <a:r>
              <a:rPr lang="en-GB">
                <a:solidFill>
                  <a:schemeClr val="lt1"/>
                </a:solidFill>
              </a:rPr>
              <a:t>.</a:t>
            </a:r>
            <a:endParaRPr>
              <a:solidFill>
                <a:schemeClr val="lt1"/>
              </a:solidFill>
            </a:endParaRPr>
          </a:p>
        </p:txBody>
      </p:sp>
      <p:sp>
        <p:nvSpPr>
          <p:cNvPr id="652" name="Google Shape;652;p4"/>
          <p:cNvSpPr txBox="1"/>
          <p:nvPr/>
        </p:nvSpPr>
        <p:spPr>
          <a:xfrm>
            <a:off x="380109" y="1450892"/>
            <a:ext cx="103692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The following grid enables you to classify the different attributes</a:t>
            </a:r>
            <a:r>
              <a:rPr lang="en-GB" sz="1600">
                <a:solidFill>
                  <a:schemeClr val="dk1"/>
                </a:solidFill>
                <a:latin typeface="Montserrat Light"/>
                <a:ea typeface="Montserrat Light"/>
                <a:cs typeface="Montserrat Light"/>
                <a:sym typeface="Montserrat Light"/>
              </a:rPr>
              <a:t> </a:t>
            </a:r>
            <a:endParaRPr/>
          </a:p>
        </p:txBody>
      </p:sp>
      <p:graphicFrame>
        <p:nvGraphicFramePr>
          <p:cNvPr id="653" name="Google Shape;653;p4"/>
          <p:cNvGraphicFramePr/>
          <p:nvPr/>
        </p:nvGraphicFramePr>
        <p:xfrm>
          <a:off x="1919464" y="2697236"/>
          <a:ext cx="3000000" cy="3000000"/>
        </p:xfrm>
        <a:graphic>
          <a:graphicData uri="http://schemas.openxmlformats.org/drawingml/2006/table">
            <a:tbl>
              <a:tblPr bandRow="1" firstRow="1">
                <a:noFill/>
                <a:tableStyleId>{7236754C-E482-4699-87BF-E9B6336DB0B9}</a:tableStyleId>
              </a:tblPr>
              <a:tblGrid>
                <a:gridCol w="1161150"/>
                <a:gridCol w="1161150"/>
                <a:gridCol w="1161150"/>
                <a:gridCol w="1161150"/>
                <a:gridCol w="1161150"/>
              </a:tblGrid>
              <a:tr h="487675">
                <a:tc>
                  <a:txBody>
                    <a:bodyPr/>
                    <a:lstStyle/>
                    <a:p>
                      <a:pPr indent="0" lvl="0" marL="0" marR="0" rtl="0" algn="ctr">
                        <a:spcBef>
                          <a:spcPts val="0"/>
                        </a:spcBef>
                        <a:spcAft>
                          <a:spcPts val="0"/>
                        </a:spcAft>
                        <a:buNone/>
                      </a:pPr>
                      <a:r>
                        <a:rPr lang="en-GB" sz="2400" u="none" cap="none" strike="noStrike">
                          <a:solidFill>
                            <a:schemeClr val="accent4"/>
                          </a:solidFill>
                        </a:rPr>
                        <a:t>Q</a:t>
                      </a:r>
                      <a:endParaRPr/>
                    </a:p>
                  </a:txBody>
                  <a:tcPr marT="60950" marB="60950" marR="121925" marL="1219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5B000"/>
                    </a:solidFill>
                  </a:tcPr>
                </a:tc>
                <a:tc>
                  <a:txBody>
                    <a:bodyPr/>
                    <a:lstStyle/>
                    <a:p>
                      <a:pPr indent="0" lvl="0" marL="0" marR="0" rtl="0" algn="ctr">
                        <a:spcBef>
                          <a:spcPts val="0"/>
                        </a:spcBef>
                        <a:spcAft>
                          <a:spcPts val="0"/>
                        </a:spcAft>
                        <a:buNone/>
                      </a:pPr>
                      <a:r>
                        <a:rPr lang="en-GB" sz="2400" u="none" cap="none" strike="noStrike">
                          <a:solidFill>
                            <a:schemeClr val="dk2"/>
                          </a:solidFill>
                        </a:rPr>
                        <a:t>E</a:t>
                      </a:r>
                      <a:endParaRPr/>
                    </a:p>
                  </a:txBody>
                  <a:tcPr marT="60950" marB="60950" marR="121925" marL="1219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67675"/>
                    </a:solidFill>
                  </a:tcPr>
                </a:tc>
                <a:tc>
                  <a:txBody>
                    <a:bodyPr/>
                    <a:lstStyle/>
                    <a:p>
                      <a:pPr indent="0" lvl="0" marL="0" marR="0" rtl="0" algn="ctr">
                        <a:spcBef>
                          <a:spcPts val="0"/>
                        </a:spcBef>
                        <a:spcAft>
                          <a:spcPts val="0"/>
                        </a:spcAft>
                        <a:buNone/>
                      </a:pPr>
                      <a:r>
                        <a:rPr lang="en-GB" sz="2400" u="none" cap="none" strike="noStrike">
                          <a:solidFill>
                            <a:schemeClr val="dk2"/>
                          </a:solidFill>
                        </a:rPr>
                        <a:t>E</a:t>
                      </a:r>
                      <a:endParaRPr/>
                    </a:p>
                  </a:txBody>
                  <a:tcPr marT="60950" marB="60950" marR="121925" marL="1219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67675"/>
                    </a:solidFill>
                  </a:tcPr>
                </a:tc>
                <a:tc>
                  <a:txBody>
                    <a:bodyPr/>
                    <a:lstStyle/>
                    <a:p>
                      <a:pPr indent="0" lvl="0" marL="0" marR="0" rtl="0" algn="ctr">
                        <a:spcBef>
                          <a:spcPts val="0"/>
                        </a:spcBef>
                        <a:spcAft>
                          <a:spcPts val="0"/>
                        </a:spcAft>
                        <a:buNone/>
                      </a:pPr>
                      <a:r>
                        <a:rPr lang="en-GB" sz="2400" u="none" cap="none" strike="noStrike">
                          <a:solidFill>
                            <a:schemeClr val="dk2"/>
                          </a:solidFill>
                        </a:rPr>
                        <a:t>E</a:t>
                      </a:r>
                      <a:endParaRPr/>
                    </a:p>
                  </a:txBody>
                  <a:tcPr marT="60950" marB="60950" marR="121925" marL="1219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67675"/>
                    </a:solidFill>
                  </a:tcPr>
                </a:tc>
                <a:tc>
                  <a:txBody>
                    <a:bodyPr/>
                    <a:lstStyle/>
                    <a:p>
                      <a:pPr indent="0" lvl="0" marL="0" marR="0" rtl="0" algn="ctr">
                        <a:spcBef>
                          <a:spcPts val="0"/>
                        </a:spcBef>
                        <a:spcAft>
                          <a:spcPts val="0"/>
                        </a:spcAft>
                        <a:buNone/>
                      </a:pPr>
                      <a:r>
                        <a:rPr lang="en-GB" sz="2400" u="none" cap="none" strike="noStrike">
                          <a:solidFill>
                            <a:schemeClr val="dk2"/>
                          </a:solidFill>
                        </a:rPr>
                        <a:t>P</a:t>
                      </a:r>
                      <a:endParaRPr/>
                    </a:p>
                  </a:txBody>
                  <a:tcPr marT="60950" marB="60950" marR="121925" marL="1219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654D3"/>
                    </a:solidFill>
                  </a:tcPr>
                </a:tc>
              </a:tr>
              <a:tr h="494450">
                <a:tc>
                  <a:txBody>
                    <a:bodyPr/>
                    <a:lstStyle/>
                    <a:p>
                      <a:pPr indent="0" lvl="0" marL="0" marR="0" rtl="0" algn="ctr">
                        <a:spcBef>
                          <a:spcPts val="0"/>
                        </a:spcBef>
                        <a:spcAft>
                          <a:spcPts val="0"/>
                        </a:spcAft>
                        <a:buNone/>
                      </a:pPr>
                      <a:r>
                        <a:rPr b="1" lang="en-GB" sz="2400" u="none" cap="none" strike="noStrike">
                          <a:solidFill>
                            <a:schemeClr val="accent5"/>
                          </a:solidFill>
                          <a:latin typeface="Calibri"/>
                          <a:ea typeface="Calibri"/>
                          <a:cs typeface="Calibri"/>
                          <a:sym typeface="Calibri"/>
                        </a:rPr>
                        <a:t>R</a:t>
                      </a:r>
                      <a:endParaRPr/>
                    </a:p>
                  </a:txBody>
                  <a:tcPr marT="60950" marB="60950" marR="121925" marL="1219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CDADA"/>
                    </a:solidFill>
                  </a:tcPr>
                </a:tc>
                <a:tc>
                  <a:txBody>
                    <a:bodyPr/>
                    <a:lstStyle/>
                    <a:p>
                      <a:pPr indent="0" lvl="0" marL="0" marR="0" rtl="0" algn="ctr">
                        <a:spcBef>
                          <a:spcPts val="0"/>
                        </a:spcBef>
                        <a:spcAft>
                          <a:spcPts val="0"/>
                        </a:spcAft>
                        <a:buNone/>
                      </a:pPr>
                      <a:r>
                        <a:rPr b="1" lang="en-GB" sz="2400" u="none" cap="none" strike="noStrike">
                          <a:solidFill>
                            <a:schemeClr val="dk2"/>
                          </a:solidFill>
                          <a:latin typeface="Calibri"/>
                          <a:ea typeface="Calibri"/>
                          <a:cs typeface="Calibri"/>
                          <a:sym typeface="Calibri"/>
                        </a:rPr>
                        <a:t>I</a:t>
                      </a:r>
                      <a:endParaRPr/>
                    </a:p>
                  </a:txBody>
                  <a:tcPr marT="60950" marB="60950" marR="121925" marL="1219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90A8B4"/>
                    </a:solidFill>
                  </a:tcPr>
                </a:tc>
                <a:tc>
                  <a:txBody>
                    <a:bodyPr/>
                    <a:lstStyle/>
                    <a:p>
                      <a:pPr indent="0" lvl="0" marL="0" marR="0" rtl="0" algn="ctr">
                        <a:spcBef>
                          <a:spcPts val="0"/>
                        </a:spcBef>
                        <a:spcAft>
                          <a:spcPts val="0"/>
                        </a:spcAft>
                        <a:buNone/>
                      </a:pPr>
                      <a:r>
                        <a:rPr b="1" lang="en-GB" sz="2400" u="none" cap="none" strike="noStrike">
                          <a:solidFill>
                            <a:schemeClr val="dk2"/>
                          </a:solidFill>
                          <a:latin typeface="Calibri"/>
                          <a:ea typeface="Calibri"/>
                          <a:cs typeface="Calibri"/>
                          <a:sym typeface="Calibri"/>
                        </a:rPr>
                        <a:t>I</a:t>
                      </a:r>
                      <a:endParaRPr/>
                    </a:p>
                  </a:txBody>
                  <a:tcPr marT="60950" marB="60950" marR="121925" marL="1219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90A8B4"/>
                    </a:solidFill>
                  </a:tcPr>
                </a:tc>
                <a:tc>
                  <a:txBody>
                    <a:bodyPr/>
                    <a:lstStyle/>
                    <a:p>
                      <a:pPr indent="0" lvl="0" marL="0" marR="0" rtl="0" algn="ctr">
                        <a:spcBef>
                          <a:spcPts val="0"/>
                        </a:spcBef>
                        <a:spcAft>
                          <a:spcPts val="0"/>
                        </a:spcAft>
                        <a:buNone/>
                      </a:pPr>
                      <a:r>
                        <a:rPr b="1" lang="en-GB" sz="2400" u="none" cap="none" strike="noStrike">
                          <a:solidFill>
                            <a:schemeClr val="dk2"/>
                          </a:solidFill>
                          <a:latin typeface="Calibri"/>
                          <a:ea typeface="Calibri"/>
                          <a:cs typeface="Calibri"/>
                          <a:sym typeface="Calibri"/>
                        </a:rPr>
                        <a:t>I</a:t>
                      </a:r>
                      <a:endParaRPr/>
                    </a:p>
                  </a:txBody>
                  <a:tcPr marT="60950" marB="60950" marR="121925" marL="1219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90A8B4"/>
                    </a:solidFill>
                  </a:tcPr>
                </a:tc>
                <a:tc>
                  <a:txBody>
                    <a:bodyPr/>
                    <a:lstStyle/>
                    <a:p>
                      <a:pPr indent="0" lvl="0" marL="0" marR="0" rtl="0" algn="ctr">
                        <a:spcBef>
                          <a:spcPts val="0"/>
                        </a:spcBef>
                        <a:spcAft>
                          <a:spcPts val="0"/>
                        </a:spcAft>
                        <a:buNone/>
                      </a:pPr>
                      <a:r>
                        <a:rPr b="1" lang="en-GB" sz="2400" u="none" cap="none" strike="noStrike">
                          <a:solidFill>
                            <a:schemeClr val="dk2"/>
                          </a:solidFill>
                          <a:latin typeface="Calibri"/>
                          <a:ea typeface="Calibri"/>
                          <a:cs typeface="Calibri"/>
                          <a:sym typeface="Calibri"/>
                        </a:rPr>
                        <a:t>B</a:t>
                      </a:r>
                      <a:endParaRPr/>
                    </a:p>
                  </a:txBody>
                  <a:tcPr marT="60950" marB="60950" marR="121925" marL="1219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0000"/>
                    </a:solidFill>
                  </a:tcPr>
                </a:tc>
              </a:tr>
              <a:tr h="494450">
                <a:tc>
                  <a:txBody>
                    <a:bodyPr/>
                    <a:lstStyle/>
                    <a:p>
                      <a:pPr indent="0" lvl="0" marL="0" marR="0" rtl="0" algn="ctr">
                        <a:spcBef>
                          <a:spcPts val="0"/>
                        </a:spcBef>
                        <a:spcAft>
                          <a:spcPts val="0"/>
                        </a:spcAft>
                        <a:buNone/>
                      </a:pPr>
                      <a:r>
                        <a:rPr b="1" lang="en-GB" sz="2400" u="none" cap="none" strike="noStrike">
                          <a:solidFill>
                            <a:schemeClr val="accent5"/>
                          </a:solidFill>
                          <a:latin typeface="Calibri"/>
                          <a:ea typeface="Calibri"/>
                          <a:cs typeface="Calibri"/>
                          <a:sym typeface="Calibri"/>
                        </a:rPr>
                        <a:t>R</a:t>
                      </a:r>
                      <a:endParaRPr/>
                    </a:p>
                  </a:txBody>
                  <a:tcPr marT="60950" marB="60950" marR="121925" marL="1219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CDADA"/>
                    </a:solidFill>
                  </a:tcPr>
                </a:tc>
                <a:tc>
                  <a:txBody>
                    <a:bodyPr/>
                    <a:lstStyle/>
                    <a:p>
                      <a:pPr indent="0" lvl="0" marL="0" marR="0" rtl="0" algn="ctr">
                        <a:spcBef>
                          <a:spcPts val="0"/>
                        </a:spcBef>
                        <a:spcAft>
                          <a:spcPts val="0"/>
                        </a:spcAft>
                        <a:buNone/>
                      </a:pPr>
                      <a:r>
                        <a:rPr b="1" lang="en-GB" sz="2400" u="none" cap="none" strike="noStrike">
                          <a:solidFill>
                            <a:schemeClr val="dk2"/>
                          </a:solidFill>
                          <a:latin typeface="Calibri"/>
                          <a:ea typeface="Calibri"/>
                          <a:cs typeface="Calibri"/>
                          <a:sym typeface="Calibri"/>
                        </a:rPr>
                        <a:t>I</a:t>
                      </a:r>
                      <a:endParaRPr/>
                    </a:p>
                  </a:txBody>
                  <a:tcPr marT="60950" marB="60950" marR="121925" marL="1219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90A8B4"/>
                    </a:solidFill>
                  </a:tcPr>
                </a:tc>
                <a:tc>
                  <a:txBody>
                    <a:bodyPr/>
                    <a:lstStyle/>
                    <a:p>
                      <a:pPr indent="0" lvl="0" marL="0" marR="0" rtl="0" algn="ctr">
                        <a:spcBef>
                          <a:spcPts val="0"/>
                        </a:spcBef>
                        <a:spcAft>
                          <a:spcPts val="0"/>
                        </a:spcAft>
                        <a:buNone/>
                      </a:pPr>
                      <a:r>
                        <a:rPr b="1" lang="en-GB" sz="2400" u="none" cap="none" strike="noStrike">
                          <a:solidFill>
                            <a:schemeClr val="dk2"/>
                          </a:solidFill>
                          <a:latin typeface="Calibri"/>
                          <a:ea typeface="Calibri"/>
                          <a:cs typeface="Calibri"/>
                          <a:sym typeface="Calibri"/>
                        </a:rPr>
                        <a:t>I</a:t>
                      </a:r>
                      <a:endParaRPr/>
                    </a:p>
                  </a:txBody>
                  <a:tcPr marT="60950" marB="60950" marR="121925" marL="1219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90A8B4"/>
                    </a:solidFill>
                  </a:tcPr>
                </a:tc>
                <a:tc>
                  <a:txBody>
                    <a:bodyPr/>
                    <a:lstStyle/>
                    <a:p>
                      <a:pPr indent="0" lvl="0" marL="0" marR="0" rtl="0" algn="ctr">
                        <a:spcBef>
                          <a:spcPts val="0"/>
                        </a:spcBef>
                        <a:spcAft>
                          <a:spcPts val="0"/>
                        </a:spcAft>
                        <a:buNone/>
                      </a:pPr>
                      <a:r>
                        <a:rPr b="1" lang="en-GB" sz="2400" u="none" cap="none" strike="noStrike">
                          <a:solidFill>
                            <a:schemeClr val="dk2"/>
                          </a:solidFill>
                          <a:latin typeface="Calibri"/>
                          <a:ea typeface="Calibri"/>
                          <a:cs typeface="Calibri"/>
                          <a:sym typeface="Calibri"/>
                        </a:rPr>
                        <a:t>I</a:t>
                      </a:r>
                      <a:endParaRPr/>
                    </a:p>
                  </a:txBody>
                  <a:tcPr marT="60950" marB="60950" marR="121925" marL="1219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90A8B4"/>
                    </a:solidFill>
                  </a:tcPr>
                </a:tc>
                <a:tc>
                  <a:txBody>
                    <a:bodyPr/>
                    <a:lstStyle/>
                    <a:p>
                      <a:pPr indent="0" lvl="0" marL="0" marR="0" rtl="0" algn="ctr">
                        <a:spcBef>
                          <a:spcPts val="0"/>
                        </a:spcBef>
                        <a:spcAft>
                          <a:spcPts val="0"/>
                        </a:spcAft>
                        <a:buNone/>
                      </a:pPr>
                      <a:r>
                        <a:rPr b="1" lang="en-GB" sz="2400" u="none" cap="none" strike="noStrike">
                          <a:solidFill>
                            <a:schemeClr val="dk2"/>
                          </a:solidFill>
                          <a:latin typeface="Calibri"/>
                          <a:ea typeface="Calibri"/>
                          <a:cs typeface="Calibri"/>
                          <a:sym typeface="Calibri"/>
                        </a:rPr>
                        <a:t>B</a:t>
                      </a:r>
                      <a:endParaRPr/>
                    </a:p>
                  </a:txBody>
                  <a:tcPr marT="60950" marB="60950" marR="121925" marL="1219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0000"/>
                    </a:solidFill>
                  </a:tcPr>
                </a:tc>
              </a:tr>
              <a:tr h="494450">
                <a:tc>
                  <a:txBody>
                    <a:bodyPr/>
                    <a:lstStyle/>
                    <a:p>
                      <a:pPr indent="0" lvl="0" marL="0" marR="0" rtl="0" algn="ctr">
                        <a:spcBef>
                          <a:spcPts val="0"/>
                        </a:spcBef>
                        <a:spcAft>
                          <a:spcPts val="0"/>
                        </a:spcAft>
                        <a:buNone/>
                      </a:pPr>
                      <a:r>
                        <a:rPr b="1" lang="en-GB" sz="2400" u="none" cap="none" strike="noStrike">
                          <a:solidFill>
                            <a:schemeClr val="accent5"/>
                          </a:solidFill>
                          <a:latin typeface="Calibri"/>
                          <a:ea typeface="Calibri"/>
                          <a:cs typeface="Calibri"/>
                          <a:sym typeface="Calibri"/>
                        </a:rPr>
                        <a:t>R</a:t>
                      </a:r>
                      <a:endParaRPr/>
                    </a:p>
                  </a:txBody>
                  <a:tcPr marT="60950" marB="60950" marR="121925" marL="1219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CDADA"/>
                    </a:solidFill>
                  </a:tcPr>
                </a:tc>
                <a:tc>
                  <a:txBody>
                    <a:bodyPr/>
                    <a:lstStyle/>
                    <a:p>
                      <a:pPr indent="0" lvl="0" marL="0" marR="0" rtl="0" algn="ctr">
                        <a:spcBef>
                          <a:spcPts val="0"/>
                        </a:spcBef>
                        <a:spcAft>
                          <a:spcPts val="0"/>
                        </a:spcAft>
                        <a:buNone/>
                      </a:pPr>
                      <a:r>
                        <a:rPr b="1" lang="en-GB" sz="2400" u="none" cap="none" strike="noStrike">
                          <a:solidFill>
                            <a:schemeClr val="dk2"/>
                          </a:solidFill>
                          <a:latin typeface="Calibri"/>
                          <a:ea typeface="Calibri"/>
                          <a:cs typeface="Calibri"/>
                          <a:sym typeface="Calibri"/>
                        </a:rPr>
                        <a:t>I</a:t>
                      </a:r>
                      <a:endParaRPr/>
                    </a:p>
                  </a:txBody>
                  <a:tcPr marT="60950" marB="60950" marR="121925" marL="1219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90A8B4"/>
                    </a:solidFill>
                  </a:tcPr>
                </a:tc>
                <a:tc>
                  <a:txBody>
                    <a:bodyPr/>
                    <a:lstStyle/>
                    <a:p>
                      <a:pPr indent="0" lvl="0" marL="0" marR="0" rtl="0" algn="ctr">
                        <a:spcBef>
                          <a:spcPts val="0"/>
                        </a:spcBef>
                        <a:spcAft>
                          <a:spcPts val="0"/>
                        </a:spcAft>
                        <a:buNone/>
                      </a:pPr>
                      <a:r>
                        <a:rPr b="1" lang="en-GB" sz="2400" u="none" cap="none" strike="noStrike">
                          <a:solidFill>
                            <a:schemeClr val="dk2"/>
                          </a:solidFill>
                          <a:latin typeface="Calibri"/>
                          <a:ea typeface="Calibri"/>
                          <a:cs typeface="Calibri"/>
                          <a:sym typeface="Calibri"/>
                        </a:rPr>
                        <a:t>I</a:t>
                      </a:r>
                      <a:endParaRPr/>
                    </a:p>
                  </a:txBody>
                  <a:tcPr marT="60950" marB="60950" marR="121925" marL="1219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90A8B4"/>
                    </a:solidFill>
                  </a:tcPr>
                </a:tc>
                <a:tc>
                  <a:txBody>
                    <a:bodyPr/>
                    <a:lstStyle/>
                    <a:p>
                      <a:pPr indent="0" lvl="0" marL="0" marR="0" rtl="0" algn="ctr">
                        <a:lnSpc>
                          <a:spcPct val="100000"/>
                        </a:lnSpc>
                        <a:spcBef>
                          <a:spcPts val="0"/>
                        </a:spcBef>
                        <a:spcAft>
                          <a:spcPts val="0"/>
                        </a:spcAft>
                        <a:buClr>
                          <a:schemeClr val="dk2"/>
                        </a:buClr>
                        <a:buSzPts val="2400"/>
                        <a:buFont typeface="Calibri"/>
                        <a:buNone/>
                      </a:pPr>
                      <a:r>
                        <a:rPr b="1" lang="en-GB" sz="2400" u="none" cap="none" strike="noStrike">
                          <a:solidFill>
                            <a:schemeClr val="dk2"/>
                          </a:solidFill>
                          <a:latin typeface="Calibri"/>
                          <a:ea typeface="Calibri"/>
                          <a:cs typeface="Calibri"/>
                          <a:sym typeface="Calibri"/>
                        </a:rPr>
                        <a:t>I</a:t>
                      </a:r>
                      <a:endParaRPr/>
                    </a:p>
                  </a:txBody>
                  <a:tcPr marT="60950" marB="60950" marR="121925" marL="1219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90A8B4"/>
                    </a:solidFill>
                  </a:tcPr>
                </a:tc>
                <a:tc>
                  <a:txBody>
                    <a:bodyPr/>
                    <a:lstStyle/>
                    <a:p>
                      <a:pPr indent="0" lvl="0" marL="0" marR="0" rtl="0" algn="ctr">
                        <a:spcBef>
                          <a:spcPts val="0"/>
                        </a:spcBef>
                        <a:spcAft>
                          <a:spcPts val="0"/>
                        </a:spcAft>
                        <a:buNone/>
                      </a:pPr>
                      <a:r>
                        <a:rPr b="1" lang="en-GB" sz="2400" u="none" cap="none" strike="noStrike">
                          <a:solidFill>
                            <a:schemeClr val="dk2"/>
                          </a:solidFill>
                          <a:latin typeface="Calibri"/>
                          <a:ea typeface="Calibri"/>
                          <a:cs typeface="Calibri"/>
                          <a:sym typeface="Calibri"/>
                        </a:rPr>
                        <a:t>B</a:t>
                      </a:r>
                      <a:endParaRPr/>
                    </a:p>
                  </a:txBody>
                  <a:tcPr marT="60950" marB="60950" marR="121925" marL="1219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0000"/>
                    </a:solidFill>
                  </a:tcPr>
                </a:tc>
              </a:tr>
              <a:tr h="494450">
                <a:tc>
                  <a:txBody>
                    <a:bodyPr/>
                    <a:lstStyle/>
                    <a:p>
                      <a:pPr indent="0" lvl="0" marL="0" marR="0" rtl="0" algn="ctr">
                        <a:spcBef>
                          <a:spcPts val="0"/>
                        </a:spcBef>
                        <a:spcAft>
                          <a:spcPts val="0"/>
                        </a:spcAft>
                        <a:buNone/>
                      </a:pPr>
                      <a:r>
                        <a:rPr b="1" lang="en-GB" sz="2400" u="none" cap="none" strike="noStrike">
                          <a:solidFill>
                            <a:schemeClr val="accent5"/>
                          </a:solidFill>
                          <a:latin typeface="Calibri"/>
                          <a:ea typeface="Calibri"/>
                          <a:cs typeface="Calibri"/>
                          <a:sym typeface="Calibri"/>
                        </a:rPr>
                        <a:t>R</a:t>
                      </a:r>
                      <a:endParaRPr/>
                    </a:p>
                  </a:txBody>
                  <a:tcPr marT="60950" marB="60950" marR="121925" marL="1219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CDADA"/>
                    </a:solidFill>
                  </a:tcPr>
                </a:tc>
                <a:tc>
                  <a:txBody>
                    <a:bodyPr/>
                    <a:lstStyle/>
                    <a:p>
                      <a:pPr indent="0" lvl="0" marL="0" marR="0" rtl="0" algn="ctr">
                        <a:spcBef>
                          <a:spcPts val="0"/>
                        </a:spcBef>
                        <a:spcAft>
                          <a:spcPts val="0"/>
                        </a:spcAft>
                        <a:buNone/>
                      </a:pPr>
                      <a:r>
                        <a:rPr b="1" lang="en-GB" sz="2400" u="none" cap="none" strike="noStrike">
                          <a:solidFill>
                            <a:schemeClr val="accent5"/>
                          </a:solidFill>
                          <a:latin typeface="Calibri"/>
                          <a:ea typeface="Calibri"/>
                          <a:cs typeface="Calibri"/>
                          <a:sym typeface="Calibri"/>
                        </a:rPr>
                        <a:t>R</a:t>
                      </a:r>
                      <a:endParaRPr/>
                    </a:p>
                  </a:txBody>
                  <a:tcPr marT="60950" marB="60950" marR="121925" marL="1219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CDADA"/>
                    </a:solidFill>
                  </a:tcPr>
                </a:tc>
                <a:tc>
                  <a:txBody>
                    <a:bodyPr/>
                    <a:lstStyle/>
                    <a:p>
                      <a:pPr indent="0" lvl="0" marL="0" marR="0" rtl="0" algn="ctr">
                        <a:spcBef>
                          <a:spcPts val="0"/>
                        </a:spcBef>
                        <a:spcAft>
                          <a:spcPts val="0"/>
                        </a:spcAft>
                        <a:buNone/>
                      </a:pPr>
                      <a:r>
                        <a:rPr b="1" lang="en-GB" sz="2400" u="none" cap="none" strike="noStrike">
                          <a:solidFill>
                            <a:schemeClr val="accent5"/>
                          </a:solidFill>
                          <a:latin typeface="Calibri"/>
                          <a:ea typeface="Calibri"/>
                          <a:cs typeface="Calibri"/>
                          <a:sym typeface="Calibri"/>
                        </a:rPr>
                        <a:t>R</a:t>
                      </a:r>
                      <a:endParaRPr/>
                    </a:p>
                  </a:txBody>
                  <a:tcPr marT="60950" marB="60950" marR="121925" marL="1219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CDADA"/>
                    </a:solidFill>
                  </a:tcPr>
                </a:tc>
                <a:tc>
                  <a:txBody>
                    <a:bodyPr/>
                    <a:lstStyle/>
                    <a:p>
                      <a:pPr indent="0" lvl="0" marL="0" marR="0" rtl="0" algn="ctr">
                        <a:spcBef>
                          <a:spcPts val="0"/>
                        </a:spcBef>
                        <a:spcAft>
                          <a:spcPts val="0"/>
                        </a:spcAft>
                        <a:buNone/>
                      </a:pPr>
                      <a:r>
                        <a:rPr b="1" lang="en-GB" sz="2400" u="none" cap="none" strike="noStrike">
                          <a:solidFill>
                            <a:schemeClr val="accent5"/>
                          </a:solidFill>
                          <a:latin typeface="Calibri"/>
                          <a:ea typeface="Calibri"/>
                          <a:cs typeface="Calibri"/>
                          <a:sym typeface="Calibri"/>
                        </a:rPr>
                        <a:t>R</a:t>
                      </a:r>
                      <a:endParaRPr/>
                    </a:p>
                  </a:txBody>
                  <a:tcPr marT="60950" marB="60950" marR="121925" marL="1219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CDADA"/>
                    </a:solidFill>
                  </a:tcPr>
                </a:tc>
                <a:tc>
                  <a:txBody>
                    <a:bodyPr/>
                    <a:lstStyle/>
                    <a:p>
                      <a:pPr indent="0" lvl="0" marL="0" marR="0" rtl="0" algn="ctr">
                        <a:spcBef>
                          <a:spcPts val="0"/>
                        </a:spcBef>
                        <a:spcAft>
                          <a:spcPts val="0"/>
                        </a:spcAft>
                        <a:buNone/>
                      </a:pPr>
                      <a:r>
                        <a:rPr b="1" lang="en-GB" sz="2400" u="none" cap="none" strike="noStrike">
                          <a:solidFill>
                            <a:schemeClr val="accent4"/>
                          </a:solidFill>
                          <a:latin typeface="Calibri"/>
                          <a:ea typeface="Calibri"/>
                          <a:cs typeface="Calibri"/>
                          <a:sym typeface="Calibri"/>
                        </a:rPr>
                        <a:t>Q</a:t>
                      </a:r>
                      <a:endParaRPr/>
                    </a:p>
                  </a:txBody>
                  <a:tcPr marT="60950" marB="60950" marR="121925" marL="1219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5B000"/>
                    </a:solidFill>
                  </a:tcPr>
                </a:tc>
              </a:tr>
            </a:tbl>
          </a:graphicData>
        </a:graphic>
      </p:graphicFrame>
      <p:sp>
        <p:nvSpPr>
          <p:cNvPr id="654" name="Google Shape;654;p4"/>
          <p:cNvSpPr txBox="1"/>
          <p:nvPr/>
        </p:nvSpPr>
        <p:spPr>
          <a:xfrm>
            <a:off x="1990549" y="2257634"/>
            <a:ext cx="1109400" cy="400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000">
                <a:solidFill>
                  <a:srgbClr val="000000"/>
                </a:solidFill>
                <a:latin typeface="Montserrat Light"/>
                <a:ea typeface="Montserrat Light"/>
                <a:cs typeface="Montserrat Light"/>
                <a:sym typeface="Montserrat Light"/>
              </a:rPr>
              <a:t>Like not having</a:t>
            </a:r>
            <a:endParaRPr/>
          </a:p>
        </p:txBody>
      </p:sp>
      <p:sp>
        <p:nvSpPr>
          <p:cNvPr id="655" name="Google Shape;655;p4"/>
          <p:cNvSpPr txBox="1"/>
          <p:nvPr/>
        </p:nvSpPr>
        <p:spPr>
          <a:xfrm>
            <a:off x="3099859" y="2257634"/>
            <a:ext cx="11505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chemeClr val="dk1"/>
                </a:solidFill>
                <a:latin typeface="Montserrat Light"/>
                <a:ea typeface="Montserrat Light"/>
                <a:cs typeface="Montserrat Light"/>
                <a:sym typeface="Montserrat Light"/>
              </a:rPr>
              <a:t>Expect not to have</a:t>
            </a:r>
            <a:endParaRPr/>
          </a:p>
        </p:txBody>
      </p:sp>
      <p:sp>
        <p:nvSpPr>
          <p:cNvPr id="656" name="Google Shape;656;p4"/>
          <p:cNvSpPr txBox="1"/>
          <p:nvPr/>
        </p:nvSpPr>
        <p:spPr>
          <a:xfrm>
            <a:off x="4250288" y="2442301"/>
            <a:ext cx="841800" cy="246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rgbClr val="000000"/>
                </a:solidFill>
                <a:latin typeface="Montserrat Light"/>
                <a:ea typeface="Montserrat Light"/>
                <a:cs typeface="Montserrat Light"/>
                <a:sym typeface="Montserrat Light"/>
              </a:rPr>
              <a:t>Don’t care</a:t>
            </a:r>
            <a:endParaRPr/>
          </a:p>
        </p:txBody>
      </p:sp>
      <p:sp>
        <p:nvSpPr>
          <p:cNvPr id="657" name="Google Shape;657;p4"/>
          <p:cNvSpPr txBox="1"/>
          <p:nvPr/>
        </p:nvSpPr>
        <p:spPr>
          <a:xfrm>
            <a:off x="5545886" y="2257634"/>
            <a:ext cx="11742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rgbClr val="000000"/>
                </a:solidFill>
                <a:latin typeface="Montserrat Light"/>
                <a:ea typeface="Montserrat Light"/>
                <a:cs typeface="Montserrat Light"/>
                <a:sym typeface="Montserrat Light"/>
              </a:rPr>
              <a:t>Live with not having</a:t>
            </a:r>
            <a:endParaRPr/>
          </a:p>
        </p:txBody>
      </p:sp>
      <p:sp>
        <p:nvSpPr>
          <p:cNvPr id="658" name="Google Shape;658;p4"/>
          <p:cNvSpPr txBox="1"/>
          <p:nvPr/>
        </p:nvSpPr>
        <p:spPr>
          <a:xfrm>
            <a:off x="6719997" y="2257634"/>
            <a:ext cx="11805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rgbClr val="000000"/>
                </a:solidFill>
                <a:latin typeface="Montserrat Light"/>
                <a:ea typeface="Montserrat Light"/>
                <a:cs typeface="Montserrat Light"/>
                <a:sym typeface="Montserrat Light"/>
              </a:rPr>
              <a:t>Dislike not having</a:t>
            </a:r>
            <a:endParaRPr/>
          </a:p>
        </p:txBody>
      </p:sp>
      <p:sp>
        <p:nvSpPr>
          <p:cNvPr id="659" name="Google Shape;659;p4"/>
          <p:cNvSpPr txBox="1"/>
          <p:nvPr/>
        </p:nvSpPr>
        <p:spPr>
          <a:xfrm>
            <a:off x="1030229" y="2756217"/>
            <a:ext cx="917100" cy="246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rgbClr val="000000"/>
                </a:solidFill>
                <a:latin typeface="Montserrat Light"/>
                <a:ea typeface="Montserrat Light"/>
                <a:cs typeface="Montserrat Light"/>
                <a:sym typeface="Montserrat Light"/>
              </a:rPr>
              <a:t>Like having</a:t>
            </a:r>
            <a:endParaRPr/>
          </a:p>
        </p:txBody>
      </p:sp>
      <p:sp>
        <p:nvSpPr>
          <p:cNvPr id="660" name="Google Shape;660;p4"/>
          <p:cNvSpPr txBox="1"/>
          <p:nvPr/>
        </p:nvSpPr>
        <p:spPr>
          <a:xfrm>
            <a:off x="810082" y="3260273"/>
            <a:ext cx="1128900" cy="246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rgbClr val="000000"/>
                </a:solidFill>
                <a:latin typeface="Montserrat Light"/>
                <a:ea typeface="Montserrat Light"/>
                <a:cs typeface="Montserrat Light"/>
                <a:sym typeface="Montserrat Light"/>
              </a:rPr>
              <a:t>Expect to have</a:t>
            </a:r>
            <a:endParaRPr/>
          </a:p>
        </p:txBody>
      </p:sp>
      <p:sp>
        <p:nvSpPr>
          <p:cNvPr id="661" name="Google Shape;661;p4"/>
          <p:cNvSpPr txBox="1"/>
          <p:nvPr/>
        </p:nvSpPr>
        <p:spPr>
          <a:xfrm>
            <a:off x="1079387" y="3764329"/>
            <a:ext cx="841800" cy="246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rgbClr val="000000"/>
                </a:solidFill>
                <a:latin typeface="Montserrat Light"/>
                <a:ea typeface="Montserrat Light"/>
                <a:cs typeface="Montserrat Light"/>
                <a:sym typeface="Montserrat Light"/>
              </a:rPr>
              <a:t>Don’t care</a:t>
            </a:r>
            <a:endParaRPr/>
          </a:p>
        </p:txBody>
      </p:sp>
      <p:sp>
        <p:nvSpPr>
          <p:cNvPr id="662" name="Google Shape;662;p4"/>
          <p:cNvSpPr txBox="1"/>
          <p:nvPr/>
        </p:nvSpPr>
        <p:spPr>
          <a:xfrm>
            <a:off x="718177" y="4268385"/>
            <a:ext cx="1224900" cy="246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rgbClr val="000000"/>
                </a:solidFill>
                <a:latin typeface="Montserrat Light"/>
                <a:ea typeface="Montserrat Light"/>
                <a:cs typeface="Montserrat Light"/>
                <a:sym typeface="Montserrat Light"/>
              </a:rPr>
              <a:t>Live with having</a:t>
            </a:r>
            <a:endParaRPr/>
          </a:p>
        </p:txBody>
      </p:sp>
      <p:sp>
        <p:nvSpPr>
          <p:cNvPr id="663" name="Google Shape;663;p4"/>
          <p:cNvSpPr txBox="1"/>
          <p:nvPr/>
        </p:nvSpPr>
        <p:spPr>
          <a:xfrm>
            <a:off x="867791" y="4713461"/>
            <a:ext cx="1075800" cy="246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rgbClr val="000000"/>
                </a:solidFill>
                <a:latin typeface="Montserrat Light"/>
                <a:ea typeface="Montserrat Light"/>
                <a:cs typeface="Montserrat Light"/>
                <a:sym typeface="Montserrat Light"/>
              </a:rPr>
              <a:t>Dislike having</a:t>
            </a:r>
            <a:endParaRPr/>
          </a:p>
        </p:txBody>
      </p:sp>
      <p:sp>
        <p:nvSpPr>
          <p:cNvPr id="664" name="Google Shape;664;p4"/>
          <p:cNvSpPr txBox="1"/>
          <p:nvPr/>
        </p:nvSpPr>
        <p:spPr>
          <a:xfrm>
            <a:off x="2281310" y="5365984"/>
            <a:ext cx="1850100" cy="861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rgbClr val="000000"/>
                </a:solidFill>
                <a:latin typeface="Montserrat Light"/>
                <a:ea typeface="Montserrat Light"/>
                <a:cs typeface="Montserrat Light"/>
                <a:sym typeface="Montserrat Light"/>
              </a:rPr>
              <a:t>Customer requirement is:</a:t>
            </a:r>
            <a:endParaRPr/>
          </a:p>
          <a:p>
            <a:pPr indent="0" lvl="0" marL="0" marR="0" rtl="0" algn="l">
              <a:spcBef>
                <a:spcPts val="0"/>
              </a:spcBef>
              <a:spcAft>
                <a:spcPts val="0"/>
              </a:spcAft>
              <a:buNone/>
            </a:pPr>
            <a:r>
              <a:t/>
            </a:r>
            <a:endParaRPr sz="1000">
              <a:solidFill>
                <a:srgbClr val="000000"/>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000">
                <a:solidFill>
                  <a:srgbClr val="000000"/>
                </a:solidFill>
                <a:latin typeface="Montserrat Light"/>
                <a:ea typeface="Montserrat Light"/>
                <a:cs typeface="Montserrat Light"/>
                <a:sym typeface="Montserrat Light"/>
              </a:rPr>
              <a:t>E = Exciting and attractive</a:t>
            </a:r>
            <a:endParaRPr/>
          </a:p>
          <a:p>
            <a:pPr indent="0" lvl="0" marL="0" marR="0" rtl="0" algn="l">
              <a:spcBef>
                <a:spcPts val="0"/>
              </a:spcBef>
              <a:spcAft>
                <a:spcPts val="0"/>
              </a:spcAft>
              <a:buNone/>
            </a:pPr>
            <a:r>
              <a:rPr lang="en-GB" sz="1000">
                <a:solidFill>
                  <a:srgbClr val="000000"/>
                </a:solidFill>
                <a:latin typeface="Montserrat Light"/>
                <a:ea typeface="Montserrat Light"/>
                <a:cs typeface="Montserrat Light"/>
                <a:sym typeface="Montserrat Light"/>
              </a:rPr>
              <a:t>B = Basic and must have</a:t>
            </a:r>
            <a:endParaRPr/>
          </a:p>
          <a:p>
            <a:pPr indent="0" lvl="0" marL="0" marR="0" rtl="0" algn="l">
              <a:spcBef>
                <a:spcPts val="0"/>
              </a:spcBef>
              <a:spcAft>
                <a:spcPts val="0"/>
              </a:spcAft>
              <a:buNone/>
            </a:pPr>
            <a:r>
              <a:rPr lang="en-GB" sz="1000">
                <a:solidFill>
                  <a:srgbClr val="000000"/>
                </a:solidFill>
                <a:latin typeface="Montserrat Light"/>
                <a:ea typeface="Montserrat Light"/>
                <a:cs typeface="Montserrat Light"/>
                <a:sym typeface="Montserrat Light"/>
              </a:rPr>
              <a:t>P = Performance</a:t>
            </a:r>
            <a:endParaRPr/>
          </a:p>
        </p:txBody>
      </p:sp>
      <p:sp>
        <p:nvSpPr>
          <p:cNvPr id="665" name="Google Shape;665;p4"/>
          <p:cNvSpPr txBox="1"/>
          <p:nvPr/>
        </p:nvSpPr>
        <p:spPr>
          <a:xfrm>
            <a:off x="5390120" y="5365982"/>
            <a:ext cx="1289100" cy="861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0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sz="10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000">
                <a:solidFill>
                  <a:schemeClr val="dk1"/>
                </a:solidFill>
                <a:latin typeface="Montserrat Light"/>
                <a:ea typeface="Montserrat Light"/>
                <a:cs typeface="Montserrat Light"/>
                <a:sym typeface="Montserrat Light"/>
              </a:rPr>
              <a:t>Q = Questionable</a:t>
            </a:r>
            <a:endParaRPr/>
          </a:p>
          <a:p>
            <a:pPr indent="0" lvl="0" marL="0" marR="0" rtl="0" algn="l">
              <a:spcBef>
                <a:spcPts val="0"/>
              </a:spcBef>
              <a:spcAft>
                <a:spcPts val="0"/>
              </a:spcAft>
              <a:buNone/>
            </a:pPr>
            <a:r>
              <a:rPr lang="en-GB" sz="1000">
                <a:solidFill>
                  <a:schemeClr val="dk1"/>
                </a:solidFill>
                <a:latin typeface="Montserrat Light"/>
                <a:ea typeface="Montserrat Light"/>
                <a:cs typeface="Montserrat Light"/>
                <a:sym typeface="Montserrat Light"/>
              </a:rPr>
              <a:t>I   = Indifferent</a:t>
            </a:r>
            <a:endParaRPr/>
          </a:p>
          <a:p>
            <a:pPr indent="0" lvl="0" marL="0" marR="0" rtl="0" algn="l">
              <a:spcBef>
                <a:spcPts val="0"/>
              </a:spcBef>
              <a:spcAft>
                <a:spcPts val="0"/>
              </a:spcAft>
              <a:buNone/>
            </a:pPr>
            <a:r>
              <a:rPr lang="en-GB" sz="1000">
                <a:solidFill>
                  <a:schemeClr val="dk1"/>
                </a:solidFill>
                <a:latin typeface="Montserrat Light"/>
                <a:ea typeface="Montserrat Light"/>
                <a:cs typeface="Montserrat Light"/>
                <a:sym typeface="Montserrat Light"/>
              </a:rPr>
              <a:t>R  = Reverse</a:t>
            </a:r>
            <a:endParaRPr/>
          </a:p>
        </p:txBody>
      </p:sp>
      <p:sp>
        <p:nvSpPr>
          <p:cNvPr id="666" name="Google Shape;666;p4"/>
          <p:cNvSpPr txBox="1"/>
          <p:nvPr/>
        </p:nvSpPr>
        <p:spPr>
          <a:xfrm>
            <a:off x="3177025" y="1789450"/>
            <a:ext cx="37362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a:solidFill>
                  <a:schemeClr val="lt1"/>
                </a:solidFill>
                <a:latin typeface="Montserrat Light"/>
                <a:ea typeface="Montserrat Light"/>
                <a:cs typeface="Montserrat Light"/>
                <a:sym typeface="Montserrat Light"/>
              </a:rPr>
              <a:t>Dysfunctional (feature absent)</a:t>
            </a:r>
            <a:endParaRPr/>
          </a:p>
        </p:txBody>
      </p:sp>
      <p:sp>
        <p:nvSpPr>
          <p:cNvPr id="667" name="Google Shape;667;p4"/>
          <p:cNvSpPr txBox="1"/>
          <p:nvPr/>
        </p:nvSpPr>
        <p:spPr>
          <a:xfrm rot="-5400000">
            <a:off x="-1197525" y="3879002"/>
            <a:ext cx="3282600" cy="276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200">
                <a:solidFill>
                  <a:schemeClr val="lt1"/>
                </a:solidFill>
                <a:latin typeface="Montserrat Light"/>
                <a:ea typeface="Montserrat Light"/>
                <a:cs typeface="Montserrat Light"/>
                <a:sym typeface="Montserrat Light"/>
              </a:rPr>
              <a:t>Functional (feature present)</a:t>
            </a:r>
            <a:endParaRPr/>
          </a:p>
        </p:txBody>
      </p:sp>
      <p:sp>
        <p:nvSpPr>
          <p:cNvPr id="668" name="Google Shape;668;p4"/>
          <p:cNvSpPr/>
          <p:nvPr/>
        </p:nvSpPr>
        <p:spPr>
          <a:xfrm>
            <a:off x="2862384" y="2018204"/>
            <a:ext cx="5037900" cy="246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rgbClr val="000000"/>
                </a:solidFill>
                <a:latin typeface="Montserrat Light"/>
                <a:ea typeface="Montserrat Light"/>
                <a:cs typeface="Montserrat Light"/>
                <a:sym typeface="Montserrat Light"/>
              </a:rPr>
              <a:t>How would you feel if you did not have the feature? </a:t>
            </a:r>
            <a:endParaRPr/>
          </a:p>
        </p:txBody>
      </p:sp>
      <p:sp>
        <p:nvSpPr>
          <p:cNvPr id="669" name="Google Shape;669;p4"/>
          <p:cNvSpPr/>
          <p:nvPr/>
        </p:nvSpPr>
        <p:spPr>
          <a:xfrm rot="-5400000">
            <a:off x="-872299" y="3867216"/>
            <a:ext cx="2982000" cy="246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rgbClr val="000000"/>
                </a:solidFill>
                <a:latin typeface="Montserrat Light"/>
                <a:ea typeface="Montserrat Light"/>
                <a:cs typeface="Montserrat Light"/>
                <a:sym typeface="Montserrat Light"/>
              </a:rPr>
              <a:t>How do you feel about a particular feature? </a:t>
            </a:r>
            <a:endParaRPr/>
          </a:p>
        </p:txBody>
      </p:sp>
      <p:sp>
        <p:nvSpPr>
          <p:cNvPr id="670" name="Google Shape;670;p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671" name="Google Shape;671;p4"/>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pic>
        <p:nvPicPr>
          <p:cNvPr id="672" name="Google Shape;672;p4"/>
          <p:cNvPicPr preferRelativeResize="0"/>
          <p:nvPr/>
        </p:nvPicPr>
        <p:blipFill rotWithShape="1">
          <a:blip r:embed="rId3">
            <a:alphaModFix/>
          </a:blip>
          <a:srcRect b="0" l="8090" r="6300" t="0"/>
          <a:stretch/>
        </p:blipFill>
        <p:spPr>
          <a:xfrm>
            <a:off x="7913200" y="2670562"/>
            <a:ext cx="4045273" cy="32497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6" name="Shape 676"/>
        <p:cNvGrpSpPr/>
        <p:nvPr/>
      </p:nvGrpSpPr>
      <p:grpSpPr>
        <a:xfrm>
          <a:off x="0" y="0"/>
          <a:ext cx="0" cy="0"/>
          <a:chOff x="0" y="0"/>
          <a:chExt cx="0" cy="0"/>
        </a:xfrm>
      </p:grpSpPr>
      <p:sp>
        <p:nvSpPr>
          <p:cNvPr id="677" name="Google Shape;677;p5"/>
          <p:cNvSpPr txBox="1"/>
          <p:nvPr>
            <p:ph type="title"/>
          </p:nvPr>
        </p:nvSpPr>
        <p:spPr>
          <a:xfrm>
            <a:off x="298676" y="750470"/>
            <a:ext cx="51561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Execute the survey</a:t>
            </a:r>
            <a:r>
              <a:rPr lang="en-GB">
                <a:solidFill>
                  <a:schemeClr val="accent1"/>
                </a:solidFill>
              </a:rPr>
              <a:t>.</a:t>
            </a:r>
            <a:endParaRPr>
              <a:solidFill>
                <a:schemeClr val="accent1"/>
              </a:solidFill>
            </a:endParaRPr>
          </a:p>
        </p:txBody>
      </p:sp>
      <p:sp>
        <p:nvSpPr>
          <p:cNvPr id="678" name="Google Shape;678;p5"/>
          <p:cNvSpPr/>
          <p:nvPr/>
        </p:nvSpPr>
        <p:spPr>
          <a:xfrm>
            <a:off x="863850" y="1813100"/>
            <a:ext cx="1943100" cy="4381200"/>
          </a:xfrm>
          <a:prstGeom prst="rect">
            <a:avLst/>
          </a:prstGeom>
          <a:solidFill>
            <a:schemeClr val="dk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2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b="1" sz="12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b="1" lang="en-GB" sz="1200">
                <a:solidFill>
                  <a:schemeClr val="dk1"/>
                </a:solidFill>
                <a:latin typeface="Montserrat Light"/>
                <a:ea typeface="Montserrat Light"/>
                <a:cs typeface="Montserrat Light"/>
                <a:sym typeface="Montserrat Light"/>
              </a:rPr>
              <a:t>Choose your target audience</a:t>
            </a:r>
            <a:endParaRPr b="1" sz="12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b="1" sz="12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sz="12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200">
                <a:solidFill>
                  <a:schemeClr val="dk1"/>
                </a:solidFill>
                <a:latin typeface="Montserrat Light"/>
                <a:ea typeface="Montserrat Light"/>
                <a:cs typeface="Montserrat Light"/>
                <a:sym typeface="Montserrat Light"/>
              </a:rPr>
              <a:t>Consider confining the audience to customers only in the first instance</a:t>
            </a:r>
            <a:endParaRPr>
              <a:solidFill>
                <a:schemeClr val="dk1"/>
              </a:solidFill>
            </a:endParaRPr>
          </a:p>
          <a:p>
            <a:pPr indent="0" lvl="0" marL="0" marR="0" rtl="0" algn="l">
              <a:spcBef>
                <a:spcPts val="0"/>
              </a:spcBef>
              <a:spcAft>
                <a:spcPts val="0"/>
              </a:spcAft>
              <a:buNone/>
            </a:pPr>
            <a:r>
              <a:t/>
            </a:r>
            <a:endParaRPr sz="1200">
              <a:solidFill>
                <a:schemeClr val="dk2"/>
              </a:solidFill>
              <a:latin typeface="Montserrat Light"/>
              <a:ea typeface="Montserrat Light"/>
              <a:cs typeface="Montserrat Light"/>
              <a:sym typeface="Montserrat Light"/>
            </a:endParaRPr>
          </a:p>
        </p:txBody>
      </p:sp>
      <p:sp>
        <p:nvSpPr>
          <p:cNvPr id="679" name="Google Shape;679;p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latin typeface="Montserrat Light"/>
                <a:ea typeface="Montserrat Light"/>
                <a:cs typeface="Montserrat Light"/>
                <a:sym typeface="Montserrat Light"/>
              </a:rPr>
              <a:t>Copyright © B2B Frameworks Ltd 2018</a:t>
            </a:r>
            <a:endParaRPr/>
          </a:p>
        </p:txBody>
      </p:sp>
      <p:sp>
        <p:nvSpPr>
          <p:cNvPr id="680" name="Google Shape;680;p5"/>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
        <p:nvSpPr>
          <p:cNvPr id="681" name="Google Shape;681;p5"/>
          <p:cNvSpPr/>
          <p:nvPr/>
        </p:nvSpPr>
        <p:spPr>
          <a:xfrm>
            <a:off x="1043475" y="1591450"/>
            <a:ext cx="453000" cy="453000"/>
          </a:xfrm>
          <a:prstGeom prst="ellipse">
            <a:avLst/>
          </a:prstGeom>
          <a:solidFill>
            <a:schemeClr val="accent1"/>
          </a:solid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chemeClr val="lt1"/>
                </a:solidFill>
                <a:latin typeface="Montserrat"/>
                <a:ea typeface="Montserrat"/>
                <a:cs typeface="Montserrat"/>
                <a:sym typeface="Montserrat"/>
              </a:rPr>
              <a:t>1</a:t>
            </a:r>
            <a:endParaRPr b="1" sz="1800">
              <a:solidFill>
                <a:schemeClr val="lt1"/>
              </a:solidFill>
              <a:latin typeface="Montserrat"/>
              <a:ea typeface="Montserrat"/>
              <a:cs typeface="Montserrat"/>
              <a:sym typeface="Montserrat"/>
            </a:endParaRPr>
          </a:p>
        </p:txBody>
      </p:sp>
      <p:sp>
        <p:nvSpPr>
          <p:cNvPr id="682" name="Google Shape;682;p5"/>
          <p:cNvSpPr/>
          <p:nvPr/>
        </p:nvSpPr>
        <p:spPr>
          <a:xfrm>
            <a:off x="2934750" y="1813100"/>
            <a:ext cx="1943100" cy="4381200"/>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12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b="1" sz="1200">
              <a:solidFill>
                <a:schemeClr val="dk1"/>
              </a:solidFill>
              <a:latin typeface="Montserrat Light"/>
              <a:ea typeface="Montserrat Light"/>
              <a:cs typeface="Montserrat Light"/>
              <a:sym typeface="Montserrat Light"/>
            </a:endParaRPr>
          </a:p>
          <a:p>
            <a:pPr indent="0" lvl="0" marL="0" rtl="0" algn="l">
              <a:spcBef>
                <a:spcPts val="0"/>
              </a:spcBef>
              <a:spcAft>
                <a:spcPts val="0"/>
              </a:spcAft>
              <a:buNone/>
            </a:pPr>
            <a:r>
              <a:rPr b="1" lang="en-GB" sz="1200">
                <a:solidFill>
                  <a:schemeClr val="dk1"/>
                </a:solidFill>
                <a:latin typeface="Montserrat Light"/>
                <a:ea typeface="Montserrat Light"/>
                <a:cs typeface="Montserrat Light"/>
                <a:sym typeface="Montserrat Light"/>
              </a:rPr>
              <a:t>Decide which attributes you want to test</a:t>
            </a:r>
            <a:endParaRPr>
              <a:solidFill>
                <a:schemeClr val="dk1"/>
              </a:solidFill>
            </a:endParaRPr>
          </a:p>
          <a:p>
            <a:pPr indent="0" lvl="0" marL="0" rtl="0" algn="l">
              <a:spcBef>
                <a:spcPts val="0"/>
              </a:spcBef>
              <a:spcAft>
                <a:spcPts val="0"/>
              </a:spcAft>
              <a:buNone/>
            </a:pPr>
            <a:r>
              <a:t/>
            </a:r>
            <a:endParaRPr b="1" sz="1200">
              <a:solidFill>
                <a:schemeClr val="dk1"/>
              </a:solidFill>
              <a:latin typeface="Montserrat Light"/>
              <a:ea typeface="Montserrat Light"/>
              <a:cs typeface="Montserrat Light"/>
              <a:sym typeface="Montserrat Light"/>
            </a:endParaRPr>
          </a:p>
          <a:p>
            <a:pPr indent="0" lvl="0" marL="0" rtl="0" algn="l">
              <a:spcBef>
                <a:spcPts val="0"/>
              </a:spcBef>
              <a:spcAft>
                <a:spcPts val="0"/>
              </a:spcAft>
              <a:buNone/>
            </a:pPr>
            <a:r>
              <a:rPr lang="en-GB" sz="1200">
                <a:solidFill>
                  <a:schemeClr val="dk1"/>
                </a:solidFill>
                <a:latin typeface="Montserrat Light"/>
                <a:ea typeface="Montserrat Light"/>
                <a:cs typeface="Montserrat Light"/>
                <a:sym typeface="Montserrat Light"/>
              </a:rPr>
              <a:t>Carry out some qualitative/depth interviews to find out what the attributes should be</a:t>
            </a:r>
            <a:endParaRPr>
              <a:solidFill>
                <a:schemeClr val="dk1"/>
              </a:solidFill>
            </a:endParaRPr>
          </a:p>
          <a:p>
            <a:pPr indent="0" lvl="0" marL="0" marR="0" rtl="0" algn="l">
              <a:spcBef>
                <a:spcPts val="0"/>
              </a:spcBef>
              <a:spcAft>
                <a:spcPts val="0"/>
              </a:spcAft>
              <a:buNone/>
            </a:pPr>
            <a:r>
              <a:t/>
            </a:r>
            <a:endParaRPr b="1" sz="12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sz="1200">
              <a:solidFill>
                <a:schemeClr val="dk1"/>
              </a:solidFill>
              <a:latin typeface="Montserrat Light"/>
              <a:ea typeface="Montserrat Light"/>
              <a:cs typeface="Montserrat Light"/>
              <a:sym typeface="Montserrat Light"/>
            </a:endParaRPr>
          </a:p>
        </p:txBody>
      </p:sp>
      <p:sp>
        <p:nvSpPr>
          <p:cNvPr id="683" name="Google Shape;683;p5"/>
          <p:cNvSpPr/>
          <p:nvPr/>
        </p:nvSpPr>
        <p:spPr>
          <a:xfrm>
            <a:off x="3114375" y="1591450"/>
            <a:ext cx="453000" cy="453000"/>
          </a:xfrm>
          <a:prstGeom prst="ellipse">
            <a:avLst/>
          </a:prstGeom>
          <a:solidFill>
            <a:schemeClr val="accent1"/>
          </a:solid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chemeClr val="lt1"/>
                </a:solidFill>
                <a:latin typeface="Montserrat"/>
                <a:ea typeface="Montserrat"/>
                <a:cs typeface="Montserrat"/>
                <a:sym typeface="Montserrat"/>
              </a:rPr>
              <a:t>2</a:t>
            </a:r>
            <a:endParaRPr b="1" sz="1800">
              <a:solidFill>
                <a:schemeClr val="lt1"/>
              </a:solidFill>
              <a:latin typeface="Montserrat"/>
              <a:ea typeface="Montserrat"/>
              <a:cs typeface="Montserrat"/>
              <a:sym typeface="Montserrat"/>
            </a:endParaRPr>
          </a:p>
        </p:txBody>
      </p:sp>
      <p:sp>
        <p:nvSpPr>
          <p:cNvPr id="684" name="Google Shape;684;p5"/>
          <p:cNvSpPr/>
          <p:nvPr/>
        </p:nvSpPr>
        <p:spPr>
          <a:xfrm>
            <a:off x="5005650" y="1813100"/>
            <a:ext cx="2005200" cy="4381200"/>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12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b="1" sz="1200">
              <a:solidFill>
                <a:schemeClr val="dk1"/>
              </a:solidFill>
              <a:latin typeface="Montserrat Light"/>
              <a:ea typeface="Montserrat Light"/>
              <a:cs typeface="Montserrat Light"/>
              <a:sym typeface="Montserrat Light"/>
            </a:endParaRPr>
          </a:p>
          <a:p>
            <a:pPr indent="0" lvl="0" marL="0" rtl="0" algn="l">
              <a:spcBef>
                <a:spcPts val="0"/>
              </a:spcBef>
              <a:spcAft>
                <a:spcPts val="0"/>
              </a:spcAft>
              <a:buNone/>
            </a:pPr>
            <a:r>
              <a:rPr b="1" lang="en-GB" sz="1200">
                <a:solidFill>
                  <a:schemeClr val="dk1"/>
                </a:solidFill>
                <a:latin typeface="Montserrat Light"/>
                <a:ea typeface="Montserrat Light"/>
                <a:cs typeface="Montserrat Light"/>
                <a:sym typeface="Montserrat Light"/>
              </a:rPr>
              <a:t>Develop your questionnaire</a:t>
            </a:r>
            <a:endParaRPr b="1" sz="1200">
              <a:solidFill>
                <a:schemeClr val="dk1"/>
              </a:solidFill>
              <a:latin typeface="Montserrat Light"/>
              <a:ea typeface="Montserrat Light"/>
              <a:cs typeface="Montserrat Light"/>
              <a:sym typeface="Montserrat Light"/>
            </a:endParaRPr>
          </a:p>
          <a:p>
            <a:pPr indent="0" lvl="0" marL="0" rtl="0" algn="l">
              <a:spcBef>
                <a:spcPts val="0"/>
              </a:spcBef>
              <a:spcAft>
                <a:spcPts val="0"/>
              </a:spcAft>
              <a:buNone/>
            </a:pPr>
            <a:r>
              <a:t/>
            </a:r>
            <a:endParaRPr b="1" sz="1200">
              <a:solidFill>
                <a:schemeClr val="dk1"/>
              </a:solidFill>
              <a:latin typeface="Montserrat Light"/>
              <a:ea typeface="Montserrat Light"/>
              <a:cs typeface="Montserrat Light"/>
              <a:sym typeface="Montserrat Light"/>
            </a:endParaRPr>
          </a:p>
          <a:p>
            <a:pPr indent="0" lvl="0" marL="0" rtl="0" algn="l">
              <a:spcBef>
                <a:spcPts val="0"/>
              </a:spcBef>
              <a:spcAft>
                <a:spcPts val="0"/>
              </a:spcAft>
              <a:buNone/>
            </a:pPr>
            <a:r>
              <a:t/>
            </a:r>
            <a:endParaRPr b="1" sz="1200">
              <a:solidFill>
                <a:schemeClr val="dk1"/>
              </a:solidFill>
              <a:latin typeface="Montserrat Light"/>
              <a:ea typeface="Montserrat Light"/>
              <a:cs typeface="Montserrat Light"/>
              <a:sym typeface="Montserrat Light"/>
            </a:endParaRPr>
          </a:p>
          <a:p>
            <a:pPr indent="0" lvl="0" marL="0" rtl="0" algn="l">
              <a:spcBef>
                <a:spcPts val="0"/>
              </a:spcBef>
              <a:spcAft>
                <a:spcPts val="0"/>
              </a:spcAft>
              <a:buNone/>
            </a:pPr>
            <a:r>
              <a:rPr lang="en-GB" sz="1200">
                <a:solidFill>
                  <a:schemeClr val="dk1"/>
                </a:solidFill>
                <a:latin typeface="Montserrat Light"/>
                <a:ea typeface="Montserrat Light"/>
                <a:cs typeface="Montserrat Light"/>
                <a:sym typeface="Montserrat Light"/>
              </a:rPr>
              <a:t>Take care with the functional and dysfunctional questions. For example, the functional question could be </a:t>
            </a:r>
            <a:r>
              <a:rPr i="1" lang="en-GB" sz="1200">
                <a:solidFill>
                  <a:schemeClr val="dk1"/>
                </a:solidFill>
                <a:latin typeface="Montserrat Light"/>
                <a:ea typeface="Montserrat Light"/>
                <a:cs typeface="Montserrat Light"/>
                <a:sym typeface="Montserrat Light"/>
              </a:rPr>
              <a:t>"If you can have delivery in less than 24 hours, how do you feel?"</a:t>
            </a:r>
            <a:r>
              <a:rPr lang="en-GB" sz="1200">
                <a:solidFill>
                  <a:schemeClr val="dk1"/>
                </a:solidFill>
                <a:latin typeface="Montserrat Light"/>
                <a:ea typeface="Montserrat Light"/>
                <a:cs typeface="Montserrat Light"/>
                <a:sym typeface="Montserrat Light"/>
              </a:rPr>
              <a:t>. The dysfunctional question would be </a:t>
            </a:r>
            <a:r>
              <a:rPr i="1" lang="en-GB" sz="1200">
                <a:solidFill>
                  <a:schemeClr val="dk1"/>
                </a:solidFill>
                <a:latin typeface="Montserrat Light"/>
                <a:ea typeface="Montserrat Light"/>
                <a:cs typeface="Montserrat Light"/>
                <a:sym typeface="Montserrat Light"/>
              </a:rPr>
              <a:t>"If delivery takes longer than 24 hours, how do you feel?“</a:t>
            </a:r>
            <a:endParaRPr>
              <a:solidFill>
                <a:schemeClr val="dk1"/>
              </a:solidFill>
            </a:endParaRPr>
          </a:p>
          <a:p>
            <a:pPr indent="0" lvl="0" marL="0" rtl="0" algn="l">
              <a:spcBef>
                <a:spcPts val="0"/>
              </a:spcBef>
              <a:spcAft>
                <a:spcPts val="0"/>
              </a:spcAft>
              <a:buNone/>
            </a:pPr>
            <a:r>
              <a:rPr lang="en-GB" sz="1200">
                <a:solidFill>
                  <a:schemeClr val="dk1"/>
                </a:solidFill>
                <a:latin typeface="Montserrat Light"/>
                <a:ea typeface="Montserrat Light"/>
                <a:cs typeface="Montserrat Light"/>
                <a:sym typeface="Montserrat Light"/>
              </a:rPr>
              <a:t>Also ask how important an attribute is to the customer.</a:t>
            </a:r>
            <a:endParaRPr>
              <a:solidFill>
                <a:schemeClr val="dk1"/>
              </a:solidFill>
            </a:endParaRPr>
          </a:p>
          <a:p>
            <a:pPr indent="0" lvl="0" marL="0" rtl="0" algn="l">
              <a:spcBef>
                <a:spcPts val="0"/>
              </a:spcBef>
              <a:spcAft>
                <a:spcPts val="0"/>
              </a:spcAft>
              <a:buNone/>
            </a:pPr>
            <a:r>
              <a:t/>
            </a:r>
            <a:endParaRPr b="1" sz="12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b="1" sz="12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sz="1200">
              <a:solidFill>
                <a:schemeClr val="dk1"/>
              </a:solidFill>
              <a:latin typeface="Montserrat Light"/>
              <a:ea typeface="Montserrat Light"/>
              <a:cs typeface="Montserrat Light"/>
              <a:sym typeface="Montserrat Light"/>
            </a:endParaRPr>
          </a:p>
        </p:txBody>
      </p:sp>
      <p:sp>
        <p:nvSpPr>
          <p:cNvPr id="685" name="Google Shape;685;p5"/>
          <p:cNvSpPr/>
          <p:nvPr/>
        </p:nvSpPr>
        <p:spPr>
          <a:xfrm>
            <a:off x="5185263" y="1591450"/>
            <a:ext cx="453000" cy="453000"/>
          </a:xfrm>
          <a:prstGeom prst="ellipse">
            <a:avLst/>
          </a:prstGeom>
          <a:solidFill>
            <a:schemeClr val="accent1"/>
          </a:solid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chemeClr val="lt1"/>
                </a:solidFill>
                <a:latin typeface="Montserrat"/>
                <a:ea typeface="Montserrat"/>
                <a:cs typeface="Montserrat"/>
                <a:sym typeface="Montserrat"/>
              </a:rPr>
              <a:t>3</a:t>
            </a:r>
            <a:endParaRPr b="1" sz="1800">
              <a:solidFill>
                <a:schemeClr val="lt1"/>
              </a:solidFill>
              <a:latin typeface="Montserrat"/>
              <a:ea typeface="Montserrat"/>
              <a:cs typeface="Montserrat"/>
              <a:sym typeface="Montserrat"/>
            </a:endParaRPr>
          </a:p>
        </p:txBody>
      </p:sp>
      <p:sp>
        <p:nvSpPr>
          <p:cNvPr id="686" name="Google Shape;686;p5"/>
          <p:cNvSpPr/>
          <p:nvPr/>
        </p:nvSpPr>
        <p:spPr>
          <a:xfrm>
            <a:off x="7140375" y="1813100"/>
            <a:ext cx="2005200" cy="4381200"/>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12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b="1" sz="1200">
              <a:solidFill>
                <a:schemeClr val="dk1"/>
              </a:solidFill>
              <a:latin typeface="Montserrat Light"/>
              <a:ea typeface="Montserrat Light"/>
              <a:cs typeface="Montserrat Light"/>
              <a:sym typeface="Montserrat Light"/>
            </a:endParaRPr>
          </a:p>
          <a:p>
            <a:pPr indent="0" lvl="0" marL="0" rtl="0" algn="l">
              <a:spcBef>
                <a:spcPts val="0"/>
              </a:spcBef>
              <a:spcAft>
                <a:spcPts val="0"/>
              </a:spcAft>
              <a:buNone/>
            </a:pPr>
            <a:r>
              <a:rPr b="1" lang="en-GB" sz="1200">
                <a:solidFill>
                  <a:schemeClr val="dk1"/>
                </a:solidFill>
                <a:latin typeface="Montserrat Light"/>
                <a:ea typeface="Montserrat Light"/>
                <a:cs typeface="Montserrat Light"/>
                <a:sym typeface="Montserrat Light"/>
              </a:rPr>
              <a:t>R</a:t>
            </a:r>
            <a:r>
              <a:rPr b="1" lang="en-GB" sz="1200">
                <a:solidFill>
                  <a:schemeClr val="dk1"/>
                </a:solidFill>
                <a:latin typeface="Montserrat Light"/>
                <a:ea typeface="Montserrat Light"/>
                <a:cs typeface="Montserrat Light"/>
                <a:sym typeface="Montserrat Light"/>
              </a:rPr>
              <a:t>un the survey online</a:t>
            </a:r>
            <a:endParaRPr>
              <a:solidFill>
                <a:schemeClr val="dk1"/>
              </a:solidFill>
            </a:endParaRPr>
          </a:p>
          <a:p>
            <a:pPr indent="0" lvl="0" marL="0" rtl="0" algn="l">
              <a:spcBef>
                <a:spcPts val="0"/>
              </a:spcBef>
              <a:spcAft>
                <a:spcPts val="0"/>
              </a:spcAft>
              <a:buNone/>
            </a:pPr>
            <a:r>
              <a:t/>
            </a:r>
            <a:endParaRPr b="1" sz="1200">
              <a:solidFill>
                <a:schemeClr val="dk1"/>
              </a:solidFill>
              <a:latin typeface="Montserrat Light"/>
              <a:ea typeface="Montserrat Light"/>
              <a:cs typeface="Montserrat Light"/>
              <a:sym typeface="Montserrat Light"/>
            </a:endParaRPr>
          </a:p>
          <a:p>
            <a:pPr indent="0" lvl="0" marL="0" rtl="0" algn="l">
              <a:spcBef>
                <a:spcPts val="0"/>
              </a:spcBef>
              <a:spcAft>
                <a:spcPts val="0"/>
              </a:spcAft>
              <a:buNone/>
            </a:pPr>
            <a:r>
              <a:t/>
            </a:r>
            <a:endParaRPr b="1" sz="1200">
              <a:solidFill>
                <a:schemeClr val="dk1"/>
              </a:solidFill>
              <a:latin typeface="Montserrat Light"/>
              <a:ea typeface="Montserrat Light"/>
              <a:cs typeface="Montserrat Light"/>
              <a:sym typeface="Montserrat Light"/>
            </a:endParaRPr>
          </a:p>
          <a:p>
            <a:pPr indent="0" lvl="0" marL="0" rtl="0" algn="l">
              <a:spcBef>
                <a:spcPts val="0"/>
              </a:spcBef>
              <a:spcAft>
                <a:spcPts val="0"/>
              </a:spcAft>
              <a:buNone/>
            </a:pPr>
            <a:r>
              <a:rPr lang="en-GB" sz="1200">
                <a:solidFill>
                  <a:schemeClr val="dk1"/>
                </a:solidFill>
                <a:latin typeface="Montserrat Light"/>
                <a:ea typeface="Montserrat Light"/>
                <a:cs typeface="Montserrat Light"/>
                <a:sym typeface="Montserrat Light"/>
              </a:rPr>
              <a:t>The many questions are best asked online. This will require you to have a good list of email addresses of customers and a strong motivation for them to reply.</a:t>
            </a:r>
            <a:endParaRPr>
              <a:solidFill>
                <a:schemeClr val="dk1"/>
              </a:solidFill>
            </a:endParaRPr>
          </a:p>
          <a:p>
            <a:pPr indent="0" lvl="0" marL="0" rtl="0" algn="l">
              <a:spcBef>
                <a:spcPts val="0"/>
              </a:spcBef>
              <a:spcAft>
                <a:spcPts val="0"/>
              </a:spcAft>
              <a:buNone/>
            </a:pPr>
            <a:r>
              <a:t/>
            </a:r>
            <a:endParaRPr b="1" sz="12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b="1" sz="12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sz="1200">
              <a:solidFill>
                <a:schemeClr val="dk1"/>
              </a:solidFill>
              <a:latin typeface="Montserrat Light"/>
              <a:ea typeface="Montserrat Light"/>
              <a:cs typeface="Montserrat Light"/>
              <a:sym typeface="Montserrat Light"/>
            </a:endParaRPr>
          </a:p>
        </p:txBody>
      </p:sp>
      <p:sp>
        <p:nvSpPr>
          <p:cNvPr id="687" name="Google Shape;687;p5"/>
          <p:cNvSpPr/>
          <p:nvPr/>
        </p:nvSpPr>
        <p:spPr>
          <a:xfrm>
            <a:off x="7320000" y="1591450"/>
            <a:ext cx="453000" cy="453000"/>
          </a:xfrm>
          <a:prstGeom prst="ellipse">
            <a:avLst/>
          </a:prstGeom>
          <a:solidFill>
            <a:schemeClr val="accent1"/>
          </a:solid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chemeClr val="lt1"/>
                </a:solidFill>
                <a:latin typeface="Montserrat"/>
                <a:ea typeface="Montserrat"/>
                <a:cs typeface="Montserrat"/>
                <a:sym typeface="Montserrat"/>
              </a:rPr>
              <a:t>4</a:t>
            </a:r>
            <a:endParaRPr b="1" sz="1800">
              <a:solidFill>
                <a:schemeClr val="lt1"/>
              </a:solidFill>
              <a:latin typeface="Montserrat"/>
              <a:ea typeface="Montserrat"/>
              <a:cs typeface="Montserrat"/>
              <a:sym typeface="Montserrat"/>
            </a:endParaRPr>
          </a:p>
        </p:txBody>
      </p:sp>
      <p:sp>
        <p:nvSpPr>
          <p:cNvPr id="688" name="Google Shape;688;p5"/>
          <p:cNvSpPr/>
          <p:nvPr/>
        </p:nvSpPr>
        <p:spPr>
          <a:xfrm>
            <a:off x="9275100" y="1813100"/>
            <a:ext cx="2005200" cy="4381200"/>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12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b="1" sz="1200">
              <a:solidFill>
                <a:schemeClr val="dk1"/>
              </a:solidFill>
              <a:latin typeface="Montserrat Light"/>
              <a:ea typeface="Montserrat Light"/>
              <a:cs typeface="Montserrat Light"/>
              <a:sym typeface="Montserrat Light"/>
            </a:endParaRPr>
          </a:p>
          <a:p>
            <a:pPr indent="0" lvl="0" marL="0" rtl="0" algn="l">
              <a:spcBef>
                <a:spcPts val="0"/>
              </a:spcBef>
              <a:spcAft>
                <a:spcPts val="0"/>
              </a:spcAft>
              <a:buNone/>
            </a:pPr>
            <a:r>
              <a:rPr b="1" lang="en-GB" sz="1200">
                <a:solidFill>
                  <a:schemeClr val="dk1"/>
                </a:solidFill>
                <a:latin typeface="Montserrat Light"/>
                <a:ea typeface="Montserrat Light"/>
                <a:cs typeface="Montserrat Light"/>
                <a:sym typeface="Montserrat Light"/>
              </a:rPr>
              <a:t>Analyse the results</a:t>
            </a:r>
            <a:endParaRPr b="1" sz="1200">
              <a:solidFill>
                <a:schemeClr val="dk1"/>
              </a:solidFill>
              <a:latin typeface="Montserrat Light"/>
              <a:ea typeface="Montserrat Light"/>
              <a:cs typeface="Montserrat Light"/>
              <a:sym typeface="Montserrat Light"/>
            </a:endParaRPr>
          </a:p>
          <a:p>
            <a:pPr indent="0" lvl="0" marL="0" rtl="0" algn="l">
              <a:spcBef>
                <a:spcPts val="0"/>
              </a:spcBef>
              <a:spcAft>
                <a:spcPts val="0"/>
              </a:spcAft>
              <a:buNone/>
            </a:pPr>
            <a:r>
              <a:t/>
            </a:r>
            <a:endParaRPr b="1" sz="1200">
              <a:solidFill>
                <a:schemeClr val="dk1"/>
              </a:solidFill>
              <a:latin typeface="Montserrat Light"/>
              <a:ea typeface="Montserrat Light"/>
              <a:cs typeface="Montserrat Light"/>
              <a:sym typeface="Montserrat Light"/>
            </a:endParaRPr>
          </a:p>
          <a:p>
            <a:pPr indent="0" lvl="0" marL="0" rtl="0" algn="l">
              <a:spcBef>
                <a:spcPts val="0"/>
              </a:spcBef>
              <a:spcAft>
                <a:spcPts val="0"/>
              </a:spcAft>
              <a:buNone/>
            </a:pPr>
            <a:r>
              <a:t/>
            </a:r>
            <a:endParaRPr b="1" sz="1200">
              <a:solidFill>
                <a:schemeClr val="dk1"/>
              </a:solidFill>
              <a:latin typeface="Montserrat Light"/>
              <a:ea typeface="Montserrat Light"/>
              <a:cs typeface="Montserrat Light"/>
              <a:sym typeface="Montserrat Light"/>
            </a:endParaRPr>
          </a:p>
          <a:p>
            <a:pPr indent="0" lvl="0" marL="0" rtl="0" algn="l">
              <a:spcBef>
                <a:spcPts val="0"/>
              </a:spcBef>
              <a:spcAft>
                <a:spcPts val="0"/>
              </a:spcAft>
              <a:buNone/>
            </a:pPr>
            <a:r>
              <a:t/>
            </a:r>
            <a:endParaRPr b="1" sz="1200">
              <a:solidFill>
                <a:schemeClr val="dk1"/>
              </a:solidFill>
              <a:latin typeface="Montserrat Light"/>
              <a:ea typeface="Montserrat Light"/>
              <a:cs typeface="Montserrat Light"/>
              <a:sym typeface="Montserrat Light"/>
            </a:endParaRPr>
          </a:p>
          <a:p>
            <a:pPr indent="0" lvl="0" marL="0" rtl="0" algn="l">
              <a:spcBef>
                <a:spcPts val="0"/>
              </a:spcBef>
              <a:spcAft>
                <a:spcPts val="0"/>
              </a:spcAft>
              <a:buNone/>
            </a:pPr>
            <a:r>
              <a:rPr lang="en-GB" sz="1200">
                <a:solidFill>
                  <a:schemeClr val="dk1"/>
                </a:solidFill>
                <a:latin typeface="Montserrat Light"/>
                <a:ea typeface="Montserrat Light"/>
                <a:cs typeface="Montserrat Light"/>
                <a:sym typeface="Montserrat Light"/>
              </a:rPr>
              <a:t>Develop a scale for the analysis which takes into consideration the functional and dysfunctional scales – for example:</a:t>
            </a:r>
            <a:endParaRPr>
              <a:solidFill>
                <a:schemeClr val="dk1"/>
              </a:solidFill>
            </a:endParaRPr>
          </a:p>
          <a:p>
            <a:pPr indent="0" lvl="0" marL="0" rtl="0" algn="l">
              <a:spcBef>
                <a:spcPts val="0"/>
              </a:spcBef>
              <a:spcAft>
                <a:spcPts val="0"/>
              </a:spcAft>
              <a:buNone/>
            </a:pPr>
            <a:r>
              <a:rPr b="1" lang="en-GB" sz="1200">
                <a:solidFill>
                  <a:schemeClr val="dk1"/>
                </a:solidFill>
                <a:latin typeface="Montserrat Light"/>
                <a:ea typeface="Montserrat Light"/>
                <a:cs typeface="Montserrat Light"/>
                <a:sym typeface="Montserrat Light"/>
              </a:rPr>
              <a:t>Functional</a:t>
            </a:r>
            <a:r>
              <a:rPr lang="en-GB" sz="1200">
                <a:solidFill>
                  <a:schemeClr val="dk1"/>
                </a:solidFill>
                <a:latin typeface="Montserrat Light"/>
                <a:ea typeface="Montserrat Light"/>
                <a:cs typeface="Montserrat Light"/>
                <a:sym typeface="Montserrat Light"/>
              </a:rPr>
              <a:t>: -2 (Dislike), -1 (Live with), 0 (Neutral), 2 (Must-be), 4 (Like);</a:t>
            </a:r>
            <a:endParaRPr>
              <a:solidFill>
                <a:schemeClr val="dk1"/>
              </a:solidFill>
            </a:endParaRPr>
          </a:p>
          <a:p>
            <a:pPr indent="0" lvl="0" marL="0" rtl="0" algn="l">
              <a:spcBef>
                <a:spcPts val="0"/>
              </a:spcBef>
              <a:spcAft>
                <a:spcPts val="0"/>
              </a:spcAft>
              <a:buNone/>
            </a:pPr>
            <a:r>
              <a:rPr b="1" lang="en-GB" sz="1200">
                <a:solidFill>
                  <a:schemeClr val="dk1"/>
                </a:solidFill>
                <a:latin typeface="Montserrat Light"/>
                <a:ea typeface="Montserrat Light"/>
                <a:cs typeface="Montserrat Light"/>
                <a:sym typeface="Montserrat Light"/>
              </a:rPr>
              <a:t>Dysfunctional</a:t>
            </a:r>
            <a:r>
              <a:rPr lang="en-GB" sz="1200">
                <a:solidFill>
                  <a:schemeClr val="dk1"/>
                </a:solidFill>
                <a:latin typeface="Montserrat Light"/>
                <a:ea typeface="Montserrat Light"/>
                <a:cs typeface="Montserrat Light"/>
                <a:sym typeface="Montserrat Light"/>
              </a:rPr>
              <a:t>: -2 (Like), -1 (Must be), 0 (Neutral), 2 (Live with), 4 (Dislike);</a:t>
            </a:r>
            <a:endParaRPr>
              <a:solidFill>
                <a:schemeClr val="dk1"/>
              </a:solidFill>
            </a:endParaRPr>
          </a:p>
          <a:p>
            <a:pPr indent="0" lvl="0" marL="0" rtl="0" algn="l">
              <a:spcBef>
                <a:spcPts val="0"/>
              </a:spcBef>
              <a:spcAft>
                <a:spcPts val="0"/>
              </a:spcAft>
              <a:buNone/>
            </a:pPr>
            <a:r>
              <a:rPr b="1" lang="en-GB" sz="1200">
                <a:solidFill>
                  <a:schemeClr val="dk1"/>
                </a:solidFill>
                <a:latin typeface="Montserrat Light"/>
                <a:ea typeface="Montserrat Light"/>
                <a:cs typeface="Montserrat Light"/>
                <a:sym typeface="Montserrat Light"/>
              </a:rPr>
              <a:t>Importance</a:t>
            </a:r>
            <a:r>
              <a:rPr lang="en-GB" sz="1200">
                <a:solidFill>
                  <a:schemeClr val="dk1"/>
                </a:solidFill>
                <a:latin typeface="Montserrat Light"/>
                <a:ea typeface="Montserrat Light"/>
                <a:cs typeface="Montserrat Light"/>
                <a:sym typeface="Montserrat Light"/>
              </a:rPr>
              <a:t>: 1 (Not at all Important), …, 9 (Extremely Important.)</a:t>
            </a:r>
            <a:endParaRPr b="1" sz="12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sz="1200">
              <a:solidFill>
                <a:schemeClr val="dk1"/>
              </a:solidFill>
              <a:latin typeface="Montserrat Light"/>
              <a:ea typeface="Montserrat Light"/>
              <a:cs typeface="Montserrat Light"/>
              <a:sym typeface="Montserrat Light"/>
            </a:endParaRPr>
          </a:p>
        </p:txBody>
      </p:sp>
      <p:sp>
        <p:nvSpPr>
          <p:cNvPr id="689" name="Google Shape;689;p5"/>
          <p:cNvSpPr/>
          <p:nvPr/>
        </p:nvSpPr>
        <p:spPr>
          <a:xfrm>
            <a:off x="9454725" y="1591450"/>
            <a:ext cx="453000" cy="453000"/>
          </a:xfrm>
          <a:prstGeom prst="ellipse">
            <a:avLst/>
          </a:prstGeom>
          <a:solidFill>
            <a:schemeClr val="accent1"/>
          </a:solid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chemeClr val="lt1"/>
                </a:solidFill>
                <a:latin typeface="Montserrat"/>
                <a:ea typeface="Montserrat"/>
                <a:cs typeface="Montserrat"/>
                <a:sym typeface="Montserrat"/>
              </a:rPr>
              <a:t>5</a:t>
            </a:r>
            <a:endParaRPr b="1" sz="1800">
              <a:solidFill>
                <a:schemeClr val="lt1"/>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 name="Shape 693"/>
        <p:cNvGrpSpPr/>
        <p:nvPr/>
      </p:nvGrpSpPr>
      <p:grpSpPr>
        <a:xfrm>
          <a:off x="0" y="0"/>
          <a:ext cx="0" cy="0"/>
          <a:chOff x="0" y="0"/>
          <a:chExt cx="0" cy="0"/>
        </a:xfrm>
      </p:grpSpPr>
      <p:sp>
        <p:nvSpPr>
          <p:cNvPr id="694" name="Google Shape;694;p6"/>
          <p:cNvSpPr txBox="1"/>
          <p:nvPr>
            <p:ph type="title"/>
          </p:nvPr>
        </p:nvSpPr>
        <p:spPr>
          <a:xfrm>
            <a:off x="298676" y="750470"/>
            <a:ext cx="51561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Focus on the positive</a:t>
            </a:r>
            <a:r>
              <a:rPr lang="en-GB">
                <a:solidFill>
                  <a:schemeClr val="accent3"/>
                </a:solidFill>
              </a:rPr>
              <a:t>.</a:t>
            </a:r>
            <a:endParaRPr>
              <a:solidFill>
                <a:schemeClr val="accent3"/>
              </a:solidFill>
            </a:endParaRPr>
          </a:p>
        </p:txBody>
      </p:sp>
      <p:sp>
        <p:nvSpPr>
          <p:cNvPr id="695" name="Google Shape;695;p6"/>
          <p:cNvSpPr txBox="1"/>
          <p:nvPr/>
        </p:nvSpPr>
        <p:spPr>
          <a:xfrm>
            <a:off x="358929" y="1535625"/>
            <a:ext cx="9701700" cy="554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500">
                <a:solidFill>
                  <a:schemeClr val="dk1"/>
                </a:solidFill>
                <a:latin typeface="Montserrat Light"/>
                <a:ea typeface="Montserrat Light"/>
                <a:cs typeface="Montserrat Light"/>
                <a:sym typeface="Montserrat Light"/>
              </a:rPr>
              <a:t>The attributes that matter to the customers are those contained in the yellow box as identified in the grid below:</a:t>
            </a:r>
            <a:endParaRPr sz="1500"/>
          </a:p>
        </p:txBody>
      </p:sp>
      <p:pic>
        <p:nvPicPr>
          <p:cNvPr id="696" name="Google Shape;696;p6"/>
          <p:cNvPicPr preferRelativeResize="0"/>
          <p:nvPr/>
        </p:nvPicPr>
        <p:blipFill rotWithShape="1">
          <a:blip r:embed="rId3">
            <a:alphaModFix/>
          </a:blip>
          <a:srcRect b="0" l="0" r="0" t="0"/>
          <a:stretch/>
        </p:blipFill>
        <p:spPr>
          <a:xfrm>
            <a:off x="2644918" y="2276872"/>
            <a:ext cx="5449836" cy="3391469"/>
          </a:xfrm>
          <a:prstGeom prst="rect">
            <a:avLst/>
          </a:prstGeom>
          <a:noFill/>
          <a:ln>
            <a:noFill/>
          </a:ln>
        </p:spPr>
      </p:pic>
      <p:sp>
        <p:nvSpPr>
          <p:cNvPr id="697" name="Google Shape;697;p6"/>
          <p:cNvSpPr/>
          <p:nvPr/>
        </p:nvSpPr>
        <p:spPr>
          <a:xfrm>
            <a:off x="5515405" y="2882432"/>
            <a:ext cx="2400267" cy="1056117"/>
          </a:xfrm>
          <a:prstGeom prst="rect">
            <a:avLst/>
          </a:prstGeom>
          <a:noFill/>
          <a:ln cap="flat" cmpd="sng" w="57150">
            <a:solidFill>
              <a:schemeClr val="accent1"/>
            </a:solidFill>
            <a:prstDash val="solid"/>
            <a:miter lim="800000"/>
            <a:headEnd len="sm" w="sm" type="none"/>
            <a:tailEnd len="sm" w="sm" type="none"/>
          </a:ln>
        </p:spPr>
        <p:txBody>
          <a:bodyPr anchorCtr="0" anchor="ctr" bIns="60950" lIns="121900" spcFirstLastPara="1" rIns="121900" wrap="square" tIns="60950">
            <a:noAutofit/>
          </a:bodyPr>
          <a:lstStyle/>
          <a:p>
            <a:pPr indent="0" lvl="0" marL="0" marR="0" rtl="0" algn="ctr">
              <a:spcBef>
                <a:spcPts val="0"/>
              </a:spcBef>
              <a:spcAft>
                <a:spcPts val="0"/>
              </a:spcAft>
              <a:buNone/>
            </a:pPr>
            <a:r>
              <a:t/>
            </a:r>
            <a:endParaRPr sz="1600">
              <a:solidFill>
                <a:srgbClr val="000000"/>
              </a:solidFill>
              <a:latin typeface="Calibri"/>
              <a:ea typeface="Calibri"/>
              <a:cs typeface="Calibri"/>
              <a:sym typeface="Calibri"/>
            </a:endParaRPr>
          </a:p>
        </p:txBody>
      </p:sp>
      <p:sp>
        <p:nvSpPr>
          <p:cNvPr id="698" name="Google Shape;698;p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699" name="Google Shape;699;p6"/>
          <p:cNvSpPr txBox="1"/>
          <p:nvPr>
            <p:ph idx="12" type="sldNum"/>
          </p:nvPr>
        </p:nvSpPr>
        <p:spPr>
          <a:xfrm>
            <a:off x="241342" y="6385589"/>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a:solidFill>
                  <a:schemeClr val="dk2"/>
                </a:solidFill>
                <a:latin typeface="Montserrat"/>
                <a:ea typeface="Montserrat"/>
                <a:cs typeface="Montserrat"/>
                <a:sym typeface="Montserrat"/>
              </a:rPr>
              <a:t>‹#›</a:t>
            </a:fld>
            <a:endParaRPr b="0" i="0" sz="1000">
              <a:solidFill>
                <a:schemeClr val="dk2"/>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 name="Shape 703"/>
        <p:cNvGrpSpPr/>
        <p:nvPr/>
      </p:nvGrpSpPr>
      <p:grpSpPr>
        <a:xfrm>
          <a:off x="0" y="0"/>
          <a:ext cx="0" cy="0"/>
          <a:chOff x="0" y="0"/>
          <a:chExt cx="0" cy="0"/>
        </a:xfrm>
      </p:grpSpPr>
      <p:sp>
        <p:nvSpPr>
          <p:cNvPr id="704" name="Google Shape;704;p7"/>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sz="2900"/>
              <a:t>Things to think about</a:t>
            </a:r>
            <a:r>
              <a:rPr lang="en-GB" sz="2900">
                <a:solidFill>
                  <a:schemeClr val="lt1"/>
                </a:solidFill>
              </a:rPr>
              <a:t>.</a:t>
            </a:r>
            <a:endParaRPr sz="2900">
              <a:solidFill>
                <a:schemeClr val="lt1"/>
              </a:solidFill>
            </a:endParaRPr>
          </a:p>
        </p:txBody>
      </p:sp>
      <p:sp>
        <p:nvSpPr>
          <p:cNvPr id="705" name="Google Shape;705;p7"/>
          <p:cNvSpPr txBox="1"/>
          <p:nvPr/>
        </p:nvSpPr>
        <p:spPr>
          <a:xfrm>
            <a:off x="484600" y="1753375"/>
            <a:ext cx="9154500" cy="15084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Montserrat Light"/>
                <a:ea typeface="Montserrat Light"/>
                <a:cs typeface="Montserrat Light"/>
                <a:sym typeface="Montserrat Light"/>
              </a:rPr>
              <a:t>The Kino tool can play an important role in innovation. It can be used to find out the improvements or innovations that could excite people about the product. They are the things that would make the product special and differentiated.</a:t>
            </a:r>
            <a:br>
              <a:rPr lang="en-GB" sz="1600">
                <a:solidFill>
                  <a:schemeClr val="dk1"/>
                </a:solidFill>
                <a:latin typeface="Montserrat Light"/>
                <a:ea typeface="Montserrat Light"/>
                <a:cs typeface="Montserrat Light"/>
                <a:sym typeface="Montserrat Light"/>
              </a:rPr>
            </a:br>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Montserrat Light"/>
                <a:ea typeface="Montserrat Light"/>
                <a:cs typeface="Montserrat Light"/>
                <a:sym typeface="Montserrat Light"/>
              </a:rPr>
              <a:t>An alternative tool for the same purpose could be SIMALTO.</a:t>
            </a:r>
            <a:endParaRPr/>
          </a:p>
          <a:p>
            <a:pPr indent="-196850" lvl="0" marL="285750" marR="0" rtl="0" algn="l">
              <a:spcBef>
                <a:spcPts val="0"/>
              </a:spcBef>
              <a:spcAft>
                <a:spcPts val="0"/>
              </a:spcAft>
              <a:buClr>
                <a:schemeClr val="dk1"/>
              </a:buClr>
              <a:buSzPts val="1400"/>
              <a:buFont typeface="Arial"/>
              <a:buNone/>
            </a:pPr>
            <a:r>
              <a:t/>
            </a:r>
            <a:endParaRPr sz="1400">
              <a:solidFill>
                <a:schemeClr val="dk1"/>
              </a:solidFill>
              <a:latin typeface="Montserrat Light"/>
              <a:ea typeface="Montserrat Light"/>
              <a:cs typeface="Montserrat Light"/>
              <a:sym typeface="Montserrat Light"/>
            </a:endParaRPr>
          </a:p>
        </p:txBody>
      </p:sp>
      <p:sp>
        <p:nvSpPr>
          <p:cNvPr id="706" name="Google Shape;706;p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707" name="Google Shape;707;p7"/>
          <p:cNvSpPr txBox="1"/>
          <p:nvPr>
            <p:ph idx="12" type="sldNum"/>
          </p:nvPr>
        </p:nvSpPr>
        <p:spPr>
          <a:xfrm>
            <a:off x="241342" y="6385589"/>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a:solidFill>
                  <a:schemeClr val="dk2"/>
                </a:solidFill>
                <a:latin typeface="Montserrat"/>
                <a:ea typeface="Montserrat"/>
                <a:cs typeface="Montserrat"/>
                <a:sym typeface="Montserrat"/>
              </a:rPr>
              <a:t>‹#›</a:t>
            </a:fld>
            <a:endParaRPr b="0" i="0" sz="1000">
              <a:solidFill>
                <a:schemeClr val="dk2"/>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1" name="Shape 711"/>
        <p:cNvGrpSpPr/>
        <p:nvPr/>
      </p:nvGrpSpPr>
      <p:grpSpPr>
        <a:xfrm>
          <a:off x="0" y="0"/>
          <a:ext cx="0" cy="0"/>
          <a:chOff x="0" y="0"/>
          <a:chExt cx="0" cy="0"/>
        </a:xfrm>
      </p:grpSpPr>
      <p:sp>
        <p:nvSpPr>
          <p:cNvPr id="712" name="Google Shape;712;g28e75f1b095_0_0"/>
          <p:cNvSpPr txBox="1"/>
          <p:nvPr>
            <p:ph type="title"/>
          </p:nvPr>
        </p:nvSpPr>
        <p:spPr>
          <a:xfrm>
            <a:off x="380563" y="3534859"/>
            <a:ext cx="5156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40"/>
              <a:buFont typeface="Montserrat SemiBold"/>
              <a:buNone/>
            </a:pPr>
            <a:r>
              <a:rPr lang="en-GB" sz="4240"/>
              <a:t>Thank you</a:t>
            </a:r>
            <a:r>
              <a:rPr lang="en-GB" sz="4240">
                <a:solidFill>
                  <a:schemeClr val="lt1"/>
                </a:solidFill>
              </a:rPr>
              <a:t>.</a:t>
            </a:r>
            <a:endParaRPr sz="4240"/>
          </a:p>
        </p:txBody>
      </p:sp>
      <p:sp>
        <p:nvSpPr>
          <p:cNvPr id="713" name="Google Shape;713;g28e75f1b095_0_0">
            <a:hlinkClick r:id="rId3"/>
          </p:cNvPr>
          <p:cNvSpPr/>
          <p:nvPr/>
        </p:nvSpPr>
        <p:spPr>
          <a:xfrm>
            <a:off x="579400" y="6025775"/>
            <a:ext cx="368700" cy="36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14" name="Google Shape;714;g28e75f1b095_0_0">
            <a:hlinkClick r:id="rId4"/>
          </p:cNvPr>
          <p:cNvSpPr/>
          <p:nvPr/>
        </p:nvSpPr>
        <p:spPr>
          <a:xfrm>
            <a:off x="1179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15" name="Google Shape;715;g28e75f1b095_0_0">
            <a:hlinkClick r:id="rId5"/>
          </p:cNvPr>
          <p:cNvSpPr/>
          <p:nvPr/>
        </p:nvSpPr>
        <p:spPr>
          <a:xfrm>
            <a:off x="1780350"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16" name="Google Shape;716;g28e75f1b095_0_0">
            <a:hlinkClick r:id="rId6"/>
          </p:cNvPr>
          <p:cNvSpPr/>
          <p:nvPr/>
        </p:nvSpPr>
        <p:spPr>
          <a:xfrm>
            <a:off x="2322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17" name="Google Shape;717;g28e75f1b095_0_0">
            <a:hlinkClick r:id="rId7"/>
          </p:cNvPr>
          <p:cNvSpPr/>
          <p:nvPr/>
        </p:nvSpPr>
        <p:spPr>
          <a:xfrm>
            <a:off x="537275" y="4687875"/>
            <a:ext cx="3192000" cy="31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2023-10-26T17:10:16Z</dcterms:created>
  <dc:creator>Jayne Sanders</dc:creator>
</cp:coreProperties>
</file>