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iB0p19f/dT8tnv/0fsfd6mk6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EB85D9-8FAC-4FB0-A6B9-37E917BA68EA}">
  <a:tblStyle styleId="{FDEB85D9-8FAC-4FB0-A6B9-37E917BA68EA}"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ab2a61493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g2ab2a61493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2" name="Shape 242"/>
        <p:cNvGrpSpPr/>
        <p:nvPr/>
      </p:nvGrpSpPr>
      <p:grpSpPr>
        <a:xfrm>
          <a:off x="0" y="0"/>
          <a:ext cx="0" cy="0"/>
          <a:chOff x="0" y="0"/>
          <a:chExt cx="0" cy="0"/>
        </a:xfrm>
      </p:grpSpPr>
      <p:pic>
        <p:nvPicPr>
          <p:cNvPr descr="A yellow circle on a black background&#10;&#10;Description automatically generated" id="243" name="Google Shape;243;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4" name="Google Shape;244;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7" name="Google Shape;247;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8" name="Google Shape;248;p20"/>
          <p:cNvGrpSpPr/>
          <p:nvPr/>
        </p:nvGrpSpPr>
        <p:grpSpPr>
          <a:xfrm>
            <a:off x="11436251" y="129884"/>
            <a:ext cx="661669" cy="1214119"/>
            <a:chOff x="11436251" y="129884"/>
            <a:chExt cx="661669" cy="1214119"/>
          </a:xfrm>
        </p:grpSpPr>
        <p:sp>
          <p:nvSpPr>
            <p:cNvPr id="249" name="Google Shape;249;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7" name="Google Shape;277;p2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8" name="Google Shape;278;p20"/>
          <p:cNvGrpSpPr/>
          <p:nvPr/>
        </p:nvGrpSpPr>
        <p:grpSpPr>
          <a:xfrm>
            <a:off x="0" y="1318491"/>
            <a:ext cx="1397787" cy="57996"/>
            <a:chOff x="0" y="1077191"/>
            <a:chExt cx="1397787" cy="57996"/>
          </a:xfrm>
        </p:grpSpPr>
        <p:sp>
          <p:nvSpPr>
            <p:cNvPr id="279" name="Google Shape;279;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1" name="Google Shape;281;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282" name="Google Shape;282;p20"/>
          <p:cNvSpPr txBox="1"/>
          <p:nvPr>
            <p:ph type="title"/>
          </p:nvPr>
        </p:nvSpPr>
        <p:spPr>
          <a:xfrm>
            <a:off x="298675" y="750475"/>
            <a:ext cx="7186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3" name="Shape 283"/>
        <p:cNvGrpSpPr/>
        <p:nvPr/>
      </p:nvGrpSpPr>
      <p:grpSpPr>
        <a:xfrm>
          <a:off x="0" y="0"/>
          <a:ext cx="0" cy="0"/>
          <a:chOff x="0" y="0"/>
          <a:chExt cx="0" cy="0"/>
        </a:xfrm>
      </p:grpSpPr>
      <p:pic>
        <p:nvPicPr>
          <p:cNvPr descr="A yellow circle on a black background&#10;&#10;Description automatically generated" id="284" name="Google Shape;28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5" name="Google Shape;285;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8" name="Google Shape;28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21"/>
          <p:cNvGrpSpPr/>
          <p:nvPr/>
        </p:nvGrpSpPr>
        <p:grpSpPr>
          <a:xfrm>
            <a:off x="11626751" y="129884"/>
            <a:ext cx="661669" cy="1214119"/>
            <a:chOff x="11436251" y="129884"/>
            <a:chExt cx="661669" cy="1214119"/>
          </a:xfrm>
        </p:grpSpPr>
        <p:sp>
          <p:nvSpPr>
            <p:cNvPr id="292" name="Google Shape;292;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20" name="Google Shape;320;p21"/>
          <p:cNvGrpSpPr/>
          <p:nvPr/>
        </p:nvGrpSpPr>
        <p:grpSpPr>
          <a:xfrm>
            <a:off x="0" y="1318491"/>
            <a:ext cx="1397787" cy="57996"/>
            <a:chOff x="0" y="1077191"/>
            <a:chExt cx="1397787" cy="57996"/>
          </a:xfrm>
        </p:grpSpPr>
        <p:sp>
          <p:nvSpPr>
            <p:cNvPr id="321" name="Google Shape;321;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3" name="Google Shape;323;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4" name="Google Shape;324;p21"/>
          <p:cNvSpPr txBox="1"/>
          <p:nvPr>
            <p:ph type="title"/>
          </p:nvPr>
        </p:nvSpPr>
        <p:spPr>
          <a:xfrm>
            <a:off x="298674" y="750475"/>
            <a:ext cx="7923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5" name="Shape 325"/>
        <p:cNvGrpSpPr/>
        <p:nvPr/>
      </p:nvGrpSpPr>
      <p:grpSpPr>
        <a:xfrm>
          <a:off x="0" y="0"/>
          <a:ext cx="0" cy="0"/>
          <a:chOff x="0" y="0"/>
          <a:chExt cx="0" cy="0"/>
        </a:xfrm>
      </p:grpSpPr>
      <p:pic>
        <p:nvPicPr>
          <p:cNvPr descr="A yellow circle on a black background&#10;&#10;Description automatically generated" id="326" name="Google Shape;326;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7" name="Google Shape;327;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0" name="Google Shape;330;p22"/>
          <p:cNvGrpSpPr/>
          <p:nvPr/>
        </p:nvGrpSpPr>
        <p:grpSpPr>
          <a:xfrm>
            <a:off x="-18578" y="976478"/>
            <a:ext cx="1397812" cy="58002"/>
            <a:chOff x="0" y="1077191"/>
            <a:chExt cx="1397812" cy="58002"/>
          </a:xfrm>
        </p:grpSpPr>
        <p:sp>
          <p:nvSpPr>
            <p:cNvPr id="331" name="Google Shape;331;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3" name="Google Shape;333;p22"/>
          <p:cNvSpPr txBox="1"/>
          <p:nvPr>
            <p:ph type="title"/>
          </p:nvPr>
        </p:nvSpPr>
        <p:spPr>
          <a:xfrm>
            <a:off x="298674" y="445675"/>
            <a:ext cx="9018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4" name="Google Shape;334;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5" name="Google Shape;335;p22"/>
          <p:cNvGrpSpPr/>
          <p:nvPr/>
        </p:nvGrpSpPr>
        <p:grpSpPr>
          <a:xfrm>
            <a:off x="11436251" y="129884"/>
            <a:ext cx="661669" cy="1214119"/>
            <a:chOff x="11436251" y="129884"/>
            <a:chExt cx="661669" cy="1214119"/>
          </a:xfrm>
        </p:grpSpPr>
        <p:sp>
          <p:nvSpPr>
            <p:cNvPr id="336" name="Google Shape;336;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4" name="Google Shape;364;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5" name="Google Shape;365;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3"/>
          <p:cNvGrpSpPr/>
          <p:nvPr/>
        </p:nvGrpSpPr>
        <p:grpSpPr>
          <a:xfrm>
            <a:off x="0" y="1318491"/>
            <a:ext cx="1397812" cy="58002"/>
            <a:chOff x="0" y="1077191"/>
            <a:chExt cx="1397812" cy="58002"/>
          </a:xfrm>
        </p:grpSpPr>
        <p:sp>
          <p:nvSpPr>
            <p:cNvPr id="373" name="Google Shape;37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3"/>
          <p:cNvGrpSpPr/>
          <p:nvPr/>
        </p:nvGrpSpPr>
        <p:grpSpPr>
          <a:xfrm>
            <a:off x="11614051" y="129884"/>
            <a:ext cx="661669" cy="1214119"/>
            <a:chOff x="11436251" y="129884"/>
            <a:chExt cx="661669" cy="1214119"/>
          </a:xfrm>
        </p:grpSpPr>
        <p:sp>
          <p:nvSpPr>
            <p:cNvPr id="378" name="Google Shape;37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4"/>
          <p:cNvGrpSpPr/>
          <p:nvPr/>
        </p:nvGrpSpPr>
        <p:grpSpPr>
          <a:xfrm>
            <a:off x="0" y="1318491"/>
            <a:ext cx="1397812" cy="58002"/>
            <a:chOff x="0" y="1077191"/>
            <a:chExt cx="1397812" cy="58002"/>
          </a:xfrm>
        </p:grpSpPr>
        <p:sp>
          <p:nvSpPr>
            <p:cNvPr id="414" name="Google Shape;414;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4"/>
          <p:cNvGrpSpPr/>
          <p:nvPr/>
        </p:nvGrpSpPr>
        <p:grpSpPr>
          <a:xfrm>
            <a:off x="11436251" y="129884"/>
            <a:ext cx="661669" cy="1214119"/>
            <a:chOff x="11436251" y="129884"/>
            <a:chExt cx="661669" cy="1214119"/>
          </a:xfrm>
        </p:grpSpPr>
        <p:sp>
          <p:nvSpPr>
            <p:cNvPr id="419" name="Google Shape;41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5"/>
          <p:cNvGrpSpPr/>
          <p:nvPr/>
        </p:nvGrpSpPr>
        <p:grpSpPr>
          <a:xfrm>
            <a:off x="0" y="1318491"/>
            <a:ext cx="1397812" cy="58002"/>
            <a:chOff x="0" y="1077191"/>
            <a:chExt cx="1397812" cy="58002"/>
          </a:xfrm>
        </p:grpSpPr>
        <p:sp>
          <p:nvSpPr>
            <p:cNvPr id="455" name="Google Shape;45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5"/>
          <p:cNvGrpSpPr/>
          <p:nvPr/>
        </p:nvGrpSpPr>
        <p:grpSpPr>
          <a:xfrm>
            <a:off x="11436251" y="129884"/>
            <a:ext cx="661669" cy="1214119"/>
            <a:chOff x="11436251" y="129884"/>
            <a:chExt cx="661669" cy="1214119"/>
          </a:xfrm>
        </p:grpSpPr>
        <p:sp>
          <p:nvSpPr>
            <p:cNvPr id="460" name="Google Shape;46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p26"/>
          <p:cNvGrpSpPr/>
          <p:nvPr/>
        </p:nvGrpSpPr>
        <p:grpSpPr>
          <a:xfrm>
            <a:off x="0" y="1318491"/>
            <a:ext cx="1397812" cy="58002"/>
            <a:chOff x="0" y="1077191"/>
            <a:chExt cx="1397812" cy="58002"/>
          </a:xfrm>
        </p:grpSpPr>
        <p:sp>
          <p:nvSpPr>
            <p:cNvPr id="496" name="Google Shape;496;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9" name="Google Shape;499;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0" name="Google Shape;500;p26"/>
          <p:cNvGrpSpPr/>
          <p:nvPr/>
        </p:nvGrpSpPr>
        <p:grpSpPr>
          <a:xfrm>
            <a:off x="11436251" y="129884"/>
            <a:ext cx="661669" cy="1214119"/>
            <a:chOff x="11436251" y="129884"/>
            <a:chExt cx="661669" cy="1214119"/>
          </a:xfrm>
        </p:grpSpPr>
        <p:sp>
          <p:nvSpPr>
            <p:cNvPr id="501" name="Google Shape;501;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9" name="Google Shape;529;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0" name="Google Shape;530;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7"/>
          <p:cNvGrpSpPr/>
          <p:nvPr/>
        </p:nvGrpSpPr>
        <p:grpSpPr>
          <a:xfrm>
            <a:off x="0" y="1318491"/>
            <a:ext cx="1397812" cy="58002"/>
            <a:chOff x="0" y="1077191"/>
            <a:chExt cx="1397812" cy="58002"/>
          </a:xfrm>
        </p:grpSpPr>
        <p:sp>
          <p:nvSpPr>
            <p:cNvPr id="538" name="Google Shape;538;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1" name="Google Shape;541;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7"/>
          <p:cNvGrpSpPr/>
          <p:nvPr/>
        </p:nvGrpSpPr>
        <p:grpSpPr>
          <a:xfrm>
            <a:off x="11614051" y="129884"/>
            <a:ext cx="661669" cy="1214119"/>
            <a:chOff x="11436251" y="129884"/>
            <a:chExt cx="661669" cy="1214119"/>
          </a:xfrm>
        </p:grpSpPr>
        <p:sp>
          <p:nvSpPr>
            <p:cNvPr id="543" name="Google Shape;543;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1" name="Google Shape;571;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8" name="Shape 578"/>
        <p:cNvGrpSpPr/>
        <p:nvPr/>
      </p:nvGrpSpPr>
      <p:grpSpPr>
        <a:xfrm>
          <a:off x="0" y="0"/>
          <a:ext cx="0" cy="0"/>
          <a:chOff x="0" y="0"/>
          <a:chExt cx="0" cy="0"/>
        </a:xfrm>
      </p:grpSpPr>
      <p:pic>
        <p:nvPicPr>
          <p:cNvPr id="579" name="Google Shape;57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0" name="Google Shape;580;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1" name="Google Shape;581;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22" name="Google Shape;22;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 name="Google Shape;23;p12"/>
          <p:cNvGrpSpPr/>
          <p:nvPr/>
        </p:nvGrpSpPr>
        <p:grpSpPr>
          <a:xfrm>
            <a:off x="11436251" y="129884"/>
            <a:ext cx="661669" cy="1214119"/>
            <a:chOff x="11436251" y="129884"/>
            <a:chExt cx="661669" cy="1214119"/>
          </a:xfrm>
        </p:grpSpPr>
        <p:sp>
          <p:nvSpPr>
            <p:cNvPr id="24" name="Google Shape;24;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2" name="Google Shape;52;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4" name="Google Shape;54;p12"/>
          <p:cNvGrpSpPr/>
          <p:nvPr/>
        </p:nvGrpSpPr>
        <p:grpSpPr>
          <a:xfrm>
            <a:off x="0" y="1318491"/>
            <a:ext cx="1397787" cy="57996"/>
            <a:chOff x="0" y="1077191"/>
            <a:chExt cx="1397787" cy="57996"/>
          </a:xfrm>
        </p:grpSpPr>
        <p:sp>
          <p:nvSpPr>
            <p:cNvPr id="55" name="Google Shape;55;p1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1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 name="Google Shape;57;p1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58" name="Google Shape;58;p12"/>
          <p:cNvSpPr txBox="1"/>
          <p:nvPr>
            <p:ph type="title"/>
          </p:nvPr>
        </p:nvSpPr>
        <p:spPr>
          <a:xfrm>
            <a:off x="298675" y="750475"/>
            <a:ext cx="6748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7" name="Google Shape;58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8" name="Shape 588"/>
        <p:cNvGrpSpPr/>
        <p:nvPr/>
      </p:nvGrpSpPr>
      <p:grpSpPr>
        <a:xfrm>
          <a:off x="0" y="0"/>
          <a:ext cx="0" cy="0"/>
          <a:chOff x="0" y="0"/>
          <a:chExt cx="0" cy="0"/>
        </a:xfrm>
      </p:grpSpPr>
      <p:sp>
        <p:nvSpPr>
          <p:cNvPr id="589" name="Google Shape;589;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2" name="Google Shape;592;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3" name="Shape 593"/>
        <p:cNvGrpSpPr/>
        <p:nvPr/>
      </p:nvGrpSpPr>
      <p:grpSpPr>
        <a:xfrm>
          <a:off x="0" y="0"/>
          <a:ext cx="0" cy="0"/>
          <a:chOff x="0" y="0"/>
          <a:chExt cx="0" cy="0"/>
        </a:xfrm>
      </p:grpSpPr>
      <p:sp>
        <p:nvSpPr>
          <p:cNvPr id="594" name="Google Shape;594;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0" name="Shape 600"/>
        <p:cNvGrpSpPr/>
        <p:nvPr/>
      </p:nvGrpSpPr>
      <p:grpSpPr>
        <a:xfrm>
          <a:off x="0" y="0"/>
          <a:ext cx="0" cy="0"/>
          <a:chOff x="0" y="0"/>
          <a:chExt cx="0" cy="0"/>
        </a:xfrm>
      </p:grpSpPr>
      <p:sp>
        <p:nvSpPr>
          <p:cNvPr id="601" name="Google Shape;601;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2" name="Google Shape;602;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3" name="Shape 603"/>
        <p:cNvGrpSpPr/>
        <p:nvPr/>
      </p:nvGrpSpPr>
      <p:grpSpPr>
        <a:xfrm>
          <a:off x="0" y="0"/>
          <a:ext cx="0" cy="0"/>
          <a:chOff x="0" y="0"/>
          <a:chExt cx="0" cy="0"/>
        </a:xfrm>
      </p:grpSpPr>
      <p:sp>
        <p:nvSpPr>
          <p:cNvPr id="604" name="Google Shape;604;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7" name="Shape 607"/>
        <p:cNvGrpSpPr/>
        <p:nvPr/>
      </p:nvGrpSpPr>
      <p:grpSpPr>
        <a:xfrm>
          <a:off x="0" y="0"/>
          <a:ext cx="0" cy="0"/>
          <a:chOff x="0" y="0"/>
          <a:chExt cx="0" cy="0"/>
        </a:xfrm>
      </p:grpSpPr>
      <p:sp>
        <p:nvSpPr>
          <p:cNvPr id="608" name="Google Shape;608;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1" name="Google Shape;611;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8" name="Google Shape;618;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9" name="Shape 619"/>
        <p:cNvGrpSpPr/>
        <p:nvPr/>
      </p:nvGrpSpPr>
      <p:grpSpPr>
        <a:xfrm>
          <a:off x="0" y="0"/>
          <a:ext cx="0" cy="0"/>
          <a:chOff x="0" y="0"/>
          <a:chExt cx="0" cy="0"/>
        </a:xfrm>
      </p:grpSpPr>
      <p:sp>
        <p:nvSpPr>
          <p:cNvPr id="620" name="Google Shape;620;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7"/>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7"/>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9" name="Shape 59"/>
        <p:cNvGrpSpPr/>
        <p:nvPr/>
      </p:nvGrpSpPr>
      <p:grpSpPr>
        <a:xfrm>
          <a:off x="0" y="0"/>
          <a:ext cx="0" cy="0"/>
          <a:chOff x="0" y="0"/>
          <a:chExt cx="0" cy="0"/>
        </a:xfrm>
      </p:grpSpPr>
      <p:pic>
        <p:nvPicPr>
          <p:cNvPr descr="A logo with blue and yellow colors&#10;&#10;Description automatically generated" id="60" name="Google Shape;60;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61" name="Google Shape;61;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2" name="Google Shape;62;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3" name="Google Shape;63;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4" name="Google Shape;64;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5" name="Google Shape;65;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6" name="Google Shape;66;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7" name="Shape 67"/>
        <p:cNvGrpSpPr/>
        <p:nvPr/>
      </p:nvGrpSpPr>
      <p:grpSpPr>
        <a:xfrm>
          <a:off x="0" y="0"/>
          <a:ext cx="0" cy="0"/>
          <a:chOff x="0" y="0"/>
          <a:chExt cx="0" cy="0"/>
        </a:xfrm>
      </p:grpSpPr>
      <p:pic>
        <p:nvPicPr>
          <p:cNvPr descr="A logo with blue and yellow colors&#10;&#10;Description automatically generated" id="68" name="Google Shape;68;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9" name="Google Shape;69;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70" name="Google Shape;70;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71" name="Google Shape;71;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4" name="Shape 74"/>
        <p:cNvGrpSpPr/>
        <p:nvPr/>
      </p:nvGrpSpPr>
      <p:grpSpPr>
        <a:xfrm>
          <a:off x="0" y="0"/>
          <a:ext cx="0" cy="0"/>
          <a:chOff x="0" y="0"/>
          <a:chExt cx="0" cy="0"/>
        </a:xfrm>
      </p:grpSpPr>
      <p:sp>
        <p:nvSpPr>
          <p:cNvPr id="75" name="Google Shape;75;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6" name="Google Shape;76;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7" name="Google Shape;77;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8" name="Google Shape;78;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0" name="Google Shape;80;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81" name="Google Shape;81;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2" name="Shape 82"/>
        <p:cNvGrpSpPr/>
        <p:nvPr/>
      </p:nvGrpSpPr>
      <p:grpSpPr>
        <a:xfrm>
          <a:off x="0" y="0"/>
          <a:ext cx="0" cy="0"/>
          <a:chOff x="0" y="0"/>
          <a:chExt cx="0" cy="0"/>
        </a:xfrm>
      </p:grpSpPr>
      <p:pic>
        <p:nvPicPr>
          <p:cNvPr descr="A yellow circle on a black background&#10;&#10;Description automatically generated" id="83" name="Google Shape;83;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4" name="Google Shape;84;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7" name="Google Shape;87;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8" name="Google Shape;88;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1" name="Google Shape;91;p16"/>
          <p:cNvGrpSpPr/>
          <p:nvPr/>
        </p:nvGrpSpPr>
        <p:grpSpPr>
          <a:xfrm>
            <a:off x="11436251" y="129884"/>
            <a:ext cx="661669" cy="1214119"/>
            <a:chOff x="11436251" y="129884"/>
            <a:chExt cx="661669" cy="1214119"/>
          </a:xfrm>
        </p:grpSpPr>
        <p:sp>
          <p:nvSpPr>
            <p:cNvPr id="92" name="Google Shape;92;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0" name="Google Shape;120;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21" name="Shape 121"/>
        <p:cNvGrpSpPr/>
        <p:nvPr/>
      </p:nvGrpSpPr>
      <p:grpSpPr>
        <a:xfrm>
          <a:off x="0" y="0"/>
          <a:ext cx="0" cy="0"/>
          <a:chOff x="0" y="0"/>
          <a:chExt cx="0" cy="0"/>
        </a:xfrm>
      </p:grpSpPr>
      <p:pic>
        <p:nvPicPr>
          <p:cNvPr descr="A yellow circle on a black background&#10;&#10;Description automatically generated" id="122" name="Google Shape;122;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3" name="Google Shape;123;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6" name="Google Shape;126;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8" name="Google Shape;12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9" name="Google Shape;129;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0" name="Google Shape;130;p17"/>
          <p:cNvGrpSpPr/>
          <p:nvPr/>
        </p:nvGrpSpPr>
        <p:grpSpPr>
          <a:xfrm>
            <a:off x="11436251" y="129884"/>
            <a:ext cx="661669" cy="1214119"/>
            <a:chOff x="11436251" y="129884"/>
            <a:chExt cx="661669" cy="1214119"/>
          </a:xfrm>
        </p:grpSpPr>
        <p:sp>
          <p:nvSpPr>
            <p:cNvPr id="131" name="Google Shape;131;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9" name="Google Shape;159;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5" name="Google Shape;16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6" name="Google Shape;166;p18"/>
          <p:cNvGrpSpPr/>
          <p:nvPr/>
        </p:nvGrpSpPr>
        <p:grpSpPr>
          <a:xfrm>
            <a:off x="11436251" y="129884"/>
            <a:ext cx="661669" cy="1214119"/>
            <a:chOff x="11436251" y="129884"/>
            <a:chExt cx="661669" cy="1214119"/>
          </a:xfrm>
        </p:grpSpPr>
        <p:sp>
          <p:nvSpPr>
            <p:cNvPr id="167" name="Google Shape;16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5" name="Google Shape;195;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6" name="Google Shape;196;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7" name="Google Shape;197;p18"/>
          <p:cNvGrpSpPr/>
          <p:nvPr/>
        </p:nvGrpSpPr>
        <p:grpSpPr>
          <a:xfrm>
            <a:off x="0" y="1318491"/>
            <a:ext cx="1397787" cy="57996"/>
            <a:chOff x="0" y="1077191"/>
            <a:chExt cx="1397787" cy="57996"/>
          </a:xfrm>
        </p:grpSpPr>
        <p:sp>
          <p:nvSpPr>
            <p:cNvPr id="198" name="Google Shape;198;p18"/>
            <p:cNvSpPr/>
            <p:nvPr/>
          </p:nvSpPr>
          <p:spPr>
            <a:xfrm>
              <a:off x="1226931" y="1077191"/>
              <a:ext cx="170856" cy="57996"/>
            </a:xfrm>
            <a:prstGeom prst="flowChartTerminator">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B79F8"/>
                </a:solidFill>
                <a:latin typeface="Calibri"/>
                <a:ea typeface="Calibri"/>
                <a:cs typeface="Calibri"/>
                <a:sym typeface="Calibri"/>
              </a:endParaRPr>
            </a:p>
          </p:txBody>
        </p:sp>
        <p:sp>
          <p:nvSpPr>
            <p:cNvPr id="199" name="Google Shape;199;p18"/>
            <p:cNvSpPr/>
            <p:nvPr/>
          </p:nvSpPr>
          <p:spPr>
            <a:xfrm>
              <a:off x="0" y="1077191"/>
              <a:ext cx="1288800" cy="57900"/>
            </a:xfrm>
            <a:prstGeom prst="rect">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B79F8"/>
                </a:solidFill>
                <a:latin typeface="Calibri"/>
                <a:ea typeface="Calibri"/>
                <a:cs typeface="Calibri"/>
                <a:sym typeface="Calibri"/>
              </a:endParaRPr>
            </a:p>
          </p:txBody>
        </p:sp>
      </p:grpSp>
      <p:sp>
        <p:nvSpPr>
          <p:cNvPr id="200" name="Google Shape;200;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1" name="Shape 201"/>
        <p:cNvGrpSpPr/>
        <p:nvPr/>
      </p:nvGrpSpPr>
      <p:grpSpPr>
        <a:xfrm>
          <a:off x="0" y="0"/>
          <a:ext cx="0" cy="0"/>
          <a:chOff x="0" y="0"/>
          <a:chExt cx="0" cy="0"/>
        </a:xfrm>
      </p:grpSpPr>
      <p:pic>
        <p:nvPicPr>
          <p:cNvPr descr="A yellow circle on a black background&#10;&#10;Description automatically generated" id="202" name="Google Shape;20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3" name="Google Shape;203;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6" name="Google Shape;20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7" name="Google Shape;207;p19"/>
          <p:cNvGrpSpPr/>
          <p:nvPr/>
        </p:nvGrpSpPr>
        <p:grpSpPr>
          <a:xfrm>
            <a:off x="11436251" y="129884"/>
            <a:ext cx="661669" cy="1214119"/>
            <a:chOff x="11436251" y="129884"/>
            <a:chExt cx="661669" cy="1214119"/>
          </a:xfrm>
        </p:grpSpPr>
        <p:sp>
          <p:nvSpPr>
            <p:cNvPr id="208" name="Google Shape;20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6" name="Google Shape;236;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7" name="Google Shape;237;p19"/>
          <p:cNvGrpSpPr/>
          <p:nvPr/>
        </p:nvGrpSpPr>
        <p:grpSpPr>
          <a:xfrm>
            <a:off x="0" y="1318491"/>
            <a:ext cx="1397787" cy="57996"/>
            <a:chOff x="0" y="1077191"/>
            <a:chExt cx="1397787" cy="57996"/>
          </a:xfrm>
        </p:grpSpPr>
        <p:sp>
          <p:nvSpPr>
            <p:cNvPr id="238" name="Google Shape;238;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0" name="Google Shape;240;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41" name="Google Shape;241;p19"/>
          <p:cNvSpPr txBox="1"/>
          <p:nvPr>
            <p:ph type="title"/>
          </p:nvPr>
        </p:nvSpPr>
        <p:spPr>
          <a:xfrm>
            <a:off x="298675" y="750475"/>
            <a:ext cx="71067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Kotler’s 5 </a:t>
            </a:r>
            <a:r>
              <a:rPr lang="en-GB" sz="4000">
                <a:solidFill>
                  <a:schemeClr val="dk2"/>
                </a:solidFill>
                <a:latin typeface="Montserrat SemiBold"/>
                <a:ea typeface="Montserrat SemiBold"/>
                <a:cs typeface="Montserrat SemiBold"/>
                <a:sym typeface="Montserrat SemiBold"/>
              </a:rPr>
              <a:t>P</a:t>
            </a:r>
            <a:r>
              <a:rPr b="0" i="0" lang="en-GB" sz="4000" u="none" cap="none" strike="noStrike">
                <a:solidFill>
                  <a:schemeClr val="dk2"/>
                </a:solidFill>
                <a:latin typeface="Montserrat SemiBold"/>
                <a:ea typeface="Montserrat SemiBold"/>
                <a:cs typeface="Montserrat SemiBold"/>
                <a:sym typeface="Montserrat SemiBold"/>
              </a:rPr>
              <a:t>roduct </a:t>
            </a:r>
            <a:r>
              <a:rPr lang="en-GB" sz="4000">
                <a:solidFill>
                  <a:schemeClr val="dk2"/>
                </a:solidFill>
                <a:latin typeface="Montserrat SemiBold"/>
                <a:ea typeface="Montserrat SemiBold"/>
                <a:cs typeface="Montserrat SemiBold"/>
                <a:sym typeface="Montserrat SemiBold"/>
              </a:rPr>
              <a:t>L</a:t>
            </a:r>
            <a:r>
              <a:rPr b="0" i="0" lang="en-GB" sz="4000" u="none" cap="none" strike="noStrike">
                <a:solidFill>
                  <a:schemeClr val="dk2"/>
                </a:solidFill>
                <a:latin typeface="Montserrat SemiBold"/>
                <a:ea typeface="Montserrat SemiBold"/>
                <a:cs typeface="Montserrat SemiBold"/>
                <a:sym typeface="Montserrat SemiBold"/>
              </a:rPr>
              <a:t>evels</a:t>
            </a:r>
            <a:endParaRPr sz="1000"/>
          </a:p>
        </p:txBody>
      </p:sp>
      <p:pic>
        <p:nvPicPr>
          <p:cNvPr id="629" name="Google Shape;629;p1"/>
          <p:cNvPicPr preferRelativeResize="0"/>
          <p:nvPr/>
        </p:nvPicPr>
        <p:blipFill rotWithShape="1">
          <a:blip r:embed="rId3">
            <a:alphaModFix/>
          </a:blip>
          <a:srcRect b="0" l="0" r="0" t="0"/>
          <a:stretch/>
        </p:blipFill>
        <p:spPr>
          <a:xfrm>
            <a:off x="6578199" y="2660775"/>
            <a:ext cx="1680200" cy="1091476"/>
          </a:xfrm>
          <a:prstGeom prst="rect">
            <a:avLst/>
          </a:prstGeom>
          <a:noFill/>
          <a:ln>
            <a:noFill/>
          </a:ln>
        </p:spPr>
      </p:pic>
      <p:pic>
        <p:nvPicPr>
          <p:cNvPr id="630" name="Google Shape;630;p1"/>
          <p:cNvPicPr preferRelativeResize="0"/>
          <p:nvPr/>
        </p:nvPicPr>
        <p:blipFill rotWithShape="1">
          <a:blip r:embed="rId3">
            <a:alphaModFix/>
          </a:blip>
          <a:srcRect b="0" l="0" r="0" t="0"/>
          <a:stretch/>
        </p:blipFill>
        <p:spPr>
          <a:xfrm>
            <a:off x="3815776" y="3752250"/>
            <a:ext cx="1188741" cy="77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
          <p:cNvSpPr txBox="1"/>
          <p:nvPr>
            <p:ph type="title"/>
          </p:nvPr>
        </p:nvSpPr>
        <p:spPr>
          <a:xfrm>
            <a:off x="274449" y="434450"/>
            <a:ext cx="95649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to add value to a product or service</a:t>
            </a:r>
            <a:r>
              <a:rPr lang="en-GB">
                <a:solidFill>
                  <a:schemeClr val="lt1"/>
                </a:solidFill>
              </a:rPr>
              <a:t>.</a:t>
            </a:r>
            <a:endParaRPr>
              <a:solidFill>
                <a:schemeClr val="lt1"/>
              </a:solidFill>
            </a:endParaRPr>
          </a:p>
        </p:txBody>
      </p:sp>
      <p:sp>
        <p:nvSpPr>
          <p:cNvPr id="636" name="Google Shape;636;p2"/>
          <p:cNvSpPr/>
          <p:nvPr/>
        </p:nvSpPr>
        <p:spPr>
          <a:xfrm>
            <a:off x="333524" y="1387192"/>
            <a:ext cx="93129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how to differentiate your product/service and add value</a:t>
            </a:r>
            <a:endParaRPr sz="1600"/>
          </a:p>
        </p:txBody>
      </p:sp>
      <p:sp>
        <p:nvSpPr>
          <p:cNvPr id="637" name="Google Shape;637;p2"/>
          <p:cNvSpPr txBox="1"/>
          <p:nvPr/>
        </p:nvSpPr>
        <p:spPr>
          <a:xfrm>
            <a:off x="446695" y="2107125"/>
            <a:ext cx="28716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This model was developed by Philip Kotler.</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 company competes in its market by ensuring that its basic or core product is enhanced by additional offerings. Customers’ needs are satisfied by basic products whereas their “wants” are satisfied by the additional offerings.</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Customers have different needs and wants and they must be satisfied on all levels.</a:t>
            </a:r>
            <a:endParaRPr sz="1200"/>
          </a:p>
        </p:txBody>
      </p:sp>
      <p:sp>
        <p:nvSpPr>
          <p:cNvPr id="638" name="Google Shape;63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9" name="Google Shape;639;p2"/>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640" name="Google Shape;640;p2"/>
          <p:cNvPicPr preferRelativeResize="0"/>
          <p:nvPr/>
        </p:nvPicPr>
        <p:blipFill>
          <a:blip r:embed="rId3">
            <a:alphaModFix/>
          </a:blip>
          <a:stretch>
            <a:fillRect/>
          </a:stretch>
        </p:blipFill>
        <p:spPr>
          <a:xfrm>
            <a:off x="4156500" y="1955175"/>
            <a:ext cx="7443100" cy="4308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type="title"/>
          </p:nvPr>
        </p:nvSpPr>
        <p:spPr>
          <a:xfrm>
            <a:off x="283090" y="820061"/>
            <a:ext cx="64539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b="1" lang="en-GB" sz="2900">
                <a:solidFill>
                  <a:schemeClr val="dk1"/>
                </a:solidFill>
                <a:latin typeface="Montserrat"/>
                <a:ea typeface="Montserrat"/>
                <a:cs typeface="Montserrat"/>
                <a:sym typeface="Montserrat"/>
              </a:rPr>
              <a:t>What is your core product</a:t>
            </a:r>
            <a:r>
              <a:rPr b="1" lang="en-GB" sz="2900">
                <a:solidFill>
                  <a:schemeClr val="accent3"/>
                </a:solidFill>
                <a:latin typeface="Montserrat"/>
                <a:ea typeface="Montserrat"/>
                <a:cs typeface="Montserrat"/>
                <a:sym typeface="Montserrat"/>
              </a:rPr>
              <a:t>?</a:t>
            </a:r>
            <a:endParaRPr b="1" sz="2900">
              <a:solidFill>
                <a:schemeClr val="accent3"/>
              </a:solidFill>
              <a:latin typeface="Montserrat"/>
              <a:ea typeface="Montserrat"/>
              <a:cs typeface="Montserrat"/>
              <a:sym typeface="Montserrat"/>
            </a:endParaRPr>
          </a:p>
        </p:txBody>
      </p:sp>
      <p:graphicFrame>
        <p:nvGraphicFramePr>
          <p:cNvPr id="646" name="Google Shape;646;p3"/>
          <p:cNvGraphicFramePr/>
          <p:nvPr/>
        </p:nvGraphicFramePr>
        <p:xfrm>
          <a:off x="1789246" y="3525011"/>
          <a:ext cx="3000000" cy="3000000"/>
        </p:xfrm>
        <a:graphic>
          <a:graphicData uri="http://schemas.openxmlformats.org/drawingml/2006/table">
            <a:tbl>
              <a:tblPr>
                <a:noFill/>
                <a:tableStyleId>{FDEB85D9-8FAC-4FB0-A6B9-37E917BA68EA}</a:tableStyleId>
              </a:tblPr>
              <a:tblGrid>
                <a:gridCol w="2068575"/>
                <a:gridCol w="2995550"/>
                <a:gridCol w="1270700"/>
                <a:gridCol w="1885175"/>
              </a:tblGrid>
              <a:tr h="742400">
                <a:tc>
                  <a:txBody>
                    <a:bodyPr/>
                    <a:lstStyle/>
                    <a:p>
                      <a:pPr indent="0" lvl="0" marL="0" marR="0" rtl="0" algn="ctr">
                        <a:spcBef>
                          <a:spcPts val="0"/>
                        </a:spcBef>
                        <a:spcAft>
                          <a:spcPts val="0"/>
                        </a:spcAft>
                        <a:buNone/>
                      </a:pPr>
                      <a:r>
                        <a:rPr lang="en-GB" sz="1200" u="none" cap="none" strike="noStrike">
                          <a:solidFill>
                            <a:schemeClr val="dk2"/>
                          </a:solidFill>
                          <a:latin typeface="Montserrat Light"/>
                          <a:ea typeface="Montserrat Light"/>
                          <a:cs typeface="Montserrat Light"/>
                          <a:sym typeface="Montserrat Light"/>
                        </a:rPr>
                        <a:t>Core need (the reason</a:t>
                      </a:r>
                      <a:br>
                        <a:rPr lang="en-GB" sz="1200">
                          <a:solidFill>
                            <a:schemeClr val="dk2"/>
                          </a:solidFill>
                          <a:latin typeface="Montserrat Light"/>
                          <a:ea typeface="Montserrat Light"/>
                          <a:cs typeface="Montserrat Light"/>
                          <a:sym typeface="Montserrat Light"/>
                        </a:rPr>
                      </a:br>
                      <a:r>
                        <a:rPr lang="en-GB" sz="1200" u="none" cap="none" strike="noStrike">
                          <a:solidFill>
                            <a:schemeClr val="dk2"/>
                          </a:solidFill>
                          <a:latin typeface="Montserrat Light"/>
                          <a:ea typeface="Montserrat Light"/>
                          <a:cs typeface="Montserrat Light"/>
                          <a:sym typeface="Montserrat Light"/>
                        </a:rPr>
                        <a:t>they buy the product)</a:t>
                      </a:r>
                      <a:endParaRPr b="0" i="0" sz="1200" u="none" cap="none" strike="noStrike">
                        <a:solidFill>
                          <a:schemeClr val="dk2"/>
                        </a:solidFill>
                        <a:latin typeface="Montserrat Light"/>
                        <a:ea typeface="Montserrat Light"/>
                        <a:cs typeface="Montserrat Light"/>
                        <a:sym typeface="Montserrat Ligh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Light"/>
                          <a:ea typeface="Montserrat Light"/>
                          <a:cs typeface="Montserrat Light"/>
                          <a:sym typeface="Montserrat Light"/>
                        </a:rPr>
                        <a:t>Benefit they get from the product</a:t>
                      </a:r>
                      <a:endParaRPr b="0" i="0" sz="1200" u="none" cap="none" strike="noStrike">
                        <a:solidFill>
                          <a:schemeClr val="dk2"/>
                        </a:solidFill>
                        <a:latin typeface="Montserrat Light"/>
                        <a:ea typeface="Montserrat Light"/>
                        <a:cs typeface="Montserrat Light"/>
                        <a:sym typeface="Montserrat Ligh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Light"/>
                          <a:ea typeface="Montserrat Light"/>
                          <a:cs typeface="Montserrat Light"/>
                          <a:sym typeface="Montserrat Light"/>
                        </a:rPr>
                        <a:t>Success of product at meeting core needs (out of 10)</a:t>
                      </a:r>
                      <a:endParaRPr b="0" i="0" sz="1200" u="none" cap="none" strike="noStrike">
                        <a:solidFill>
                          <a:schemeClr val="dk2"/>
                        </a:solidFill>
                        <a:latin typeface="Montserrat Light"/>
                        <a:ea typeface="Montserrat Light"/>
                        <a:cs typeface="Montserrat Light"/>
                        <a:sym typeface="Montserrat Ligh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Light"/>
                          <a:ea typeface="Montserrat Light"/>
                          <a:cs typeface="Montserrat Light"/>
                          <a:sym typeface="Montserrat Light"/>
                        </a:rPr>
                        <a:t>Competitive strength</a:t>
                      </a:r>
                      <a:br>
                        <a:rPr lang="en-GB" sz="1200">
                          <a:solidFill>
                            <a:schemeClr val="dk2"/>
                          </a:solidFill>
                          <a:latin typeface="Montserrat Light"/>
                          <a:ea typeface="Montserrat Light"/>
                          <a:cs typeface="Montserrat Light"/>
                          <a:sym typeface="Montserrat Light"/>
                        </a:rPr>
                      </a:br>
                      <a:r>
                        <a:rPr lang="en-GB" sz="1200" u="none" cap="none" strike="noStrike">
                          <a:solidFill>
                            <a:schemeClr val="dk2"/>
                          </a:solidFill>
                          <a:latin typeface="Montserrat Light"/>
                          <a:ea typeface="Montserrat Light"/>
                          <a:cs typeface="Montserrat Light"/>
                          <a:sym typeface="Montserrat Light"/>
                        </a:rPr>
                        <a:t>of feature (-2 to +2 )</a:t>
                      </a:r>
                      <a:endParaRPr b="0" i="0" sz="1200" u="none" cap="none" strike="noStrike">
                        <a:solidFill>
                          <a:schemeClr val="dk2"/>
                        </a:solidFill>
                        <a:latin typeface="Montserrat Light"/>
                        <a:ea typeface="Montserrat Light"/>
                        <a:cs typeface="Montserrat Light"/>
                        <a:sym typeface="Montserrat Ligh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12910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t/>
                      </a:r>
                      <a:endParaRPr b="0" sz="1200" u="none" cap="none" strike="noStrike">
                        <a:solidFill>
                          <a:srgbClr val="000000"/>
                        </a:solidFill>
                      </a:endParaRPr>
                    </a:p>
                    <a:p>
                      <a:pPr indent="0" lvl="0" marL="0" marR="0" rtl="0" algn="l">
                        <a:spcBef>
                          <a:spcPts val="0"/>
                        </a:spcBef>
                        <a:spcAft>
                          <a:spcPts val="0"/>
                        </a:spcAft>
                        <a:buNone/>
                      </a:pPr>
                      <a:r>
                        <a:t/>
                      </a:r>
                      <a:endParaRPr b="0" sz="1200" u="none" cap="none" strike="noStrike">
                        <a:solidFill>
                          <a:srgbClr val="000000"/>
                        </a:solidFill>
                      </a:endParaRPr>
                    </a:p>
                    <a:p>
                      <a:pPr indent="0" lvl="0" marL="0" marR="0" rtl="0" algn="l">
                        <a:spcBef>
                          <a:spcPts val="0"/>
                        </a:spcBef>
                        <a:spcAft>
                          <a:spcPts val="0"/>
                        </a:spcAft>
                        <a:buNone/>
                      </a:pPr>
                      <a:r>
                        <a:t/>
                      </a:r>
                      <a:endParaRPr b="0" sz="1200" u="none" cap="none" strike="noStrike">
                        <a:solidFill>
                          <a:srgbClr val="000000"/>
                        </a:solidFill>
                      </a:endParaRPr>
                    </a:p>
                    <a:p>
                      <a:pPr indent="0" lvl="0" marL="0" marR="0" rtl="0" algn="l">
                        <a:spcBef>
                          <a:spcPts val="0"/>
                        </a:spcBef>
                        <a:spcAft>
                          <a:spcPts val="0"/>
                        </a:spcAft>
                        <a:buNone/>
                      </a:pPr>
                      <a:r>
                        <a:t/>
                      </a:r>
                      <a:endParaRPr b="0" sz="1200" u="none" cap="none" strike="noStrike">
                        <a:solidFill>
                          <a:schemeClr val="dk2"/>
                        </a:solidFill>
                      </a:endParaRPr>
                    </a:p>
                    <a:p>
                      <a:pPr indent="0" lvl="0" marL="0" marR="0" rtl="0" algn="l">
                        <a:spcBef>
                          <a:spcPts val="0"/>
                        </a:spcBef>
                        <a:spcAft>
                          <a:spcPts val="0"/>
                        </a:spcAft>
                        <a:buNone/>
                      </a:pPr>
                      <a:r>
                        <a:t/>
                      </a:r>
                      <a:endParaRPr b="0" sz="1200" u="none" cap="none" strike="noStrike">
                        <a:solidFill>
                          <a:srgbClr val="000000"/>
                        </a:solidFill>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r>
            </a:tbl>
          </a:graphicData>
        </a:graphic>
      </p:graphicFrame>
      <p:sp>
        <p:nvSpPr>
          <p:cNvPr id="647" name="Google Shape;647;p3"/>
          <p:cNvSpPr txBox="1"/>
          <p:nvPr/>
        </p:nvSpPr>
        <p:spPr>
          <a:xfrm>
            <a:off x="403299" y="1677391"/>
            <a:ext cx="96972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Customers buy core products to fulfil a need</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Why do people buy your product? What are their core needs?</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benefit do they get from purchasing your product?</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On a scale from 1 to 10 how successful is your product at meeting customers core needs?</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In terms of meeting customers core needs to what extent is your product better or worse than the competition (-2 is much worse than the competition, +2 is much better than the competition)?</a:t>
            </a:r>
            <a:endParaRPr sz="1200"/>
          </a:p>
        </p:txBody>
      </p:sp>
      <p:sp>
        <p:nvSpPr>
          <p:cNvPr id="648" name="Google Shape;648;p3"/>
          <p:cNvSpPr txBox="1"/>
          <p:nvPr/>
        </p:nvSpPr>
        <p:spPr>
          <a:xfrm>
            <a:off x="512310" y="5833301"/>
            <a:ext cx="8256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What are the opportunities for improving the core product?</a:t>
            </a:r>
            <a:endParaRPr sz="1200"/>
          </a:p>
        </p:txBody>
      </p:sp>
      <p:sp>
        <p:nvSpPr>
          <p:cNvPr id="649" name="Google Shape;64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0" name="Google Shape;650;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
          <p:cNvSpPr txBox="1"/>
          <p:nvPr>
            <p:ph type="title"/>
          </p:nvPr>
        </p:nvSpPr>
        <p:spPr>
          <a:xfrm>
            <a:off x="298675" y="750475"/>
            <a:ext cx="6748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What are your generic products</a:t>
            </a:r>
            <a:r>
              <a:rPr lang="en-GB">
                <a:solidFill>
                  <a:schemeClr val="accent1"/>
                </a:solidFill>
              </a:rPr>
              <a:t>?</a:t>
            </a:r>
            <a:endParaRPr>
              <a:solidFill>
                <a:schemeClr val="accent1"/>
              </a:solidFill>
            </a:endParaRPr>
          </a:p>
        </p:txBody>
      </p:sp>
      <p:sp>
        <p:nvSpPr>
          <p:cNvPr id="656" name="Google Shape;656;p4"/>
          <p:cNvSpPr txBox="1"/>
          <p:nvPr/>
        </p:nvSpPr>
        <p:spPr>
          <a:xfrm>
            <a:off x="370999" y="1577665"/>
            <a:ext cx="96972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Generic products are made up of the various qualities and features of your products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features does your product contain that meets customers’ needs?</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benefit does the customer get from each feature?</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important is this feature on a scale from 1 to 10 (where 10 is important)?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To what extent is this feature better or worse than the competition (-2 is much worse than the competition, +2 is much better than the competition)?</a:t>
            </a:r>
            <a:endParaRPr/>
          </a:p>
        </p:txBody>
      </p:sp>
      <p:graphicFrame>
        <p:nvGraphicFramePr>
          <p:cNvPr id="657" name="Google Shape;657;p4"/>
          <p:cNvGraphicFramePr/>
          <p:nvPr/>
        </p:nvGraphicFramePr>
        <p:xfrm>
          <a:off x="1435562" y="3557521"/>
          <a:ext cx="3000000" cy="3000000"/>
        </p:xfrm>
        <a:graphic>
          <a:graphicData uri="http://schemas.openxmlformats.org/drawingml/2006/table">
            <a:tbl>
              <a:tblPr>
                <a:noFill/>
                <a:tableStyleId>{FDEB85D9-8FAC-4FB0-A6B9-37E917BA68EA}</a:tableStyleId>
              </a:tblPr>
              <a:tblGrid>
                <a:gridCol w="2970225"/>
                <a:gridCol w="2995550"/>
                <a:gridCol w="1361675"/>
                <a:gridCol w="1741525"/>
              </a:tblGrid>
              <a:tr h="559500">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Product features that</a:t>
                      </a:r>
                      <a:br>
                        <a:rPr lang="en-GB" sz="1200">
                          <a:solidFill>
                            <a:schemeClr val="dk2"/>
                          </a:solidFill>
                          <a:latin typeface="Montserrat"/>
                          <a:ea typeface="Montserrat"/>
                          <a:cs typeface="Montserrat"/>
                          <a:sym typeface="Montserrat"/>
                        </a:rPr>
                      </a:br>
                      <a:r>
                        <a:rPr lang="en-GB" sz="1200" u="none" cap="none" strike="noStrike">
                          <a:solidFill>
                            <a:schemeClr val="dk2"/>
                          </a:solidFill>
                          <a:latin typeface="Montserrat"/>
                          <a:ea typeface="Montserrat"/>
                          <a:cs typeface="Montserrat"/>
                          <a:sym typeface="Montserrat"/>
                        </a:rPr>
                        <a:t>meets the needs</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Benefit the features deliver</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Importance of feature (out of 10)</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Competitive strength of feature (-2 to +2 )</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bl>
          </a:graphicData>
        </a:graphic>
      </p:graphicFrame>
      <p:sp>
        <p:nvSpPr>
          <p:cNvPr id="658" name="Google Shape;658;p4"/>
          <p:cNvSpPr txBox="1"/>
          <p:nvPr/>
        </p:nvSpPr>
        <p:spPr>
          <a:xfrm>
            <a:off x="371003" y="5365787"/>
            <a:ext cx="8256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What are the opportunities for improving the generic product?</a:t>
            </a:r>
            <a:endParaRPr sz="1200"/>
          </a:p>
        </p:txBody>
      </p:sp>
      <p:sp>
        <p:nvSpPr>
          <p:cNvPr id="659" name="Google Shape;659;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0" name="Google Shape;660;p4"/>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5"/>
          <p:cNvSpPr txBox="1"/>
          <p:nvPr>
            <p:ph type="title"/>
          </p:nvPr>
        </p:nvSpPr>
        <p:spPr>
          <a:xfrm>
            <a:off x="298675" y="750475"/>
            <a:ext cx="71067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What are customers’ expectations</a:t>
            </a:r>
            <a:r>
              <a:rPr lang="en-GB">
                <a:solidFill>
                  <a:schemeClr val="accent2"/>
                </a:solidFill>
              </a:rPr>
              <a:t>?</a:t>
            </a:r>
            <a:endParaRPr>
              <a:solidFill>
                <a:schemeClr val="accent2"/>
              </a:solidFill>
            </a:endParaRPr>
          </a:p>
        </p:txBody>
      </p:sp>
      <p:sp>
        <p:nvSpPr>
          <p:cNvPr id="666" name="Google Shape;666;p5"/>
          <p:cNvSpPr txBox="1"/>
          <p:nvPr/>
        </p:nvSpPr>
        <p:spPr>
          <a:xfrm>
            <a:off x="417510" y="1572012"/>
            <a:ext cx="96972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Expectations (as the word suggests) are what people imagine they will get from the product they buy</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expectations do people have of the product? (for example that it will last for ever, that it will never break down, that it will give them status etc)</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important is each expectation on a scale from 1 to 10 (where 10 is important)?</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To what extent is this expectation met buy your product (-2 is not well met, +2 is very well met)?</a:t>
            </a:r>
            <a:endParaRPr sz="1200"/>
          </a:p>
        </p:txBody>
      </p:sp>
      <p:graphicFrame>
        <p:nvGraphicFramePr>
          <p:cNvPr id="667" name="Google Shape;667;p5"/>
          <p:cNvGraphicFramePr/>
          <p:nvPr/>
        </p:nvGraphicFramePr>
        <p:xfrm>
          <a:off x="2206211" y="3459295"/>
          <a:ext cx="3000000" cy="3000000"/>
        </p:xfrm>
        <a:graphic>
          <a:graphicData uri="http://schemas.openxmlformats.org/drawingml/2006/table">
            <a:tbl>
              <a:tblPr>
                <a:noFill/>
                <a:tableStyleId>{FDEB85D9-8FAC-4FB0-A6B9-37E917BA68EA}</a:tableStyleId>
              </a:tblPr>
              <a:tblGrid>
                <a:gridCol w="5184575"/>
                <a:gridCol w="1144275"/>
                <a:gridCol w="1453250"/>
              </a:tblGrid>
              <a:tr h="559500">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Expectations of the products</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Importance of expectation (out of 10)</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Whether the expectation is met (-2 to +2 )</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bl>
          </a:graphicData>
        </a:graphic>
      </p:graphicFrame>
      <p:sp>
        <p:nvSpPr>
          <p:cNvPr id="668" name="Google Shape;668;p5"/>
          <p:cNvSpPr txBox="1"/>
          <p:nvPr/>
        </p:nvSpPr>
        <p:spPr>
          <a:xfrm>
            <a:off x="546360" y="5390409"/>
            <a:ext cx="8256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What are the opportunities for improving the expected product?</a:t>
            </a:r>
            <a:endParaRPr sz="1200"/>
          </a:p>
        </p:txBody>
      </p:sp>
      <p:sp>
        <p:nvSpPr>
          <p:cNvPr id="669" name="Google Shape;669;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0" name="Google Shape;670;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6"/>
          <p:cNvSpPr txBox="1"/>
          <p:nvPr>
            <p:ph type="title"/>
          </p:nvPr>
        </p:nvSpPr>
        <p:spPr>
          <a:xfrm>
            <a:off x="298675" y="750475"/>
            <a:ext cx="10278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What are augmented aspects of your products</a:t>
            </a:r>
            <a:r>
              <a:rPr lang="en-GB">
                <a:solidFill>
                  <a:schemeClr val="accent1"/>
                </a:solidFill>
              </a:rPr>
              <a:t>?</a:t>
            </a:r>
            <a:endParaRPr>
              <a:solidFill>
                <a:schemeClr val="accent1"/>
              </a:solidFill>
            </a:endParaRPr>
          </a:p>
        </p:txBody>
      </p:sp>
      <p:sp>
        <p:nvSpPr>
          <p:cNvPr id="676" name="Google Shape;676;p6"/>
          <p:cNvSpPr txBox="1"/>
          <p:nvPr/>
        </p:nvSpPr>
        <p:spPr>
          <a:xfrm>
            <a:off x="421924" y="1640350"/>
            <a:ext cx="114294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Augmented products are those elements that differentiate the product from the competition. These could be intangible aspects such as brand and image.</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do your customers perceive your brand to be different from the competition?</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do your customers value about your brand? </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To what extent is your brand considered better or worse than the main competitor (-2 is much worse, +2 is much better)?</a:t>
            </a:r>
            <a:endParaRPr/>
          </a:p>
        </p:txBody>
      </p:sp>
      <p:graphicFrame>
        <p:nvGraphicFramePr>
          <p:cNvPr id="677" name="Google Shape;677;p6"/>
          <p:cNvGraphicFramePr/>
          <p:nvPr/>
        </p:nvGraphicFramePr>
        <p:xfrm>
          <a:off x="1121656" y="3616597"/>
          <a:ext cx="3000000" cy="3000000"/>
        </p:xfrm>
        <a:graphic>
          <a:graphicData uri="http://schemas.openxmlformats.org/drawingml/2006/table">
            <a:tbl>
              <a:tblPr>
                <a:noFill/>
                <a:tableStyleId>{FDEB85D9-8FAC-4FB0-A6B9-37E917BA68EA}</a:tableStyleId>
              </a:tblPr>
              <a:tblGrid>
                <a:gridCol w="5654600"/>
                <a:gridCol w="2155675"/>
                <a:gridCol w="2189325"/>
              </a:tblGrid>
              <a:tr h="559500">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Aspects of the brand that differentiate</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Importance of these aspects (out of 10)</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Whether worse or better than the competition</a:t>
                      </a:r>
                      <a:br>
                        <a:rPr lang="en-GB" sz="1200" u="none" cap="none" strike="noStrike">
                          <a:solidFill>
                            <a:schemeClr val="dk2"/>
                          </a:solidFill>
                          <a:latin typeface="Montserrat"/>
                          <a:ea typeface="Montserrat"/>
                          <a:cs typeface="Montserrat"/>
                          <a:sym typeface="Montserrat"/>
                        </a:rPr>
                      </a:br>
                      <a:r>
                        <a:rPr lang="en-GB" sz="1200" u="none" cap="none" strike="noStrike">
                          <a:solidFill>
                            <a:schemeClr val="dk2"/>
                          </a:solidFill>
                          <a:latin typeface="Montserrat"/>
                          <a:ea typeface="Montserrat"/>
                          <a:cs typeface="Montserrat"/>
                          <a:sym typeface="Montserrat"/>
                        </a:rPr>
                        <a:t>(-2 to +2 )</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bl>
          </a:graphicData>
        </a:graphic>
      </p:graphicFrame>
      <p:sp>
        <p:nvSpPr>
          <p:cNvPr id="678" name="Google Shape;678;p6"/>
          <p:cNvSpPr txBox="1"/>
          <p:nvPr/>
        </p:nvSpPr>
        <p:spPr>
          <a:xfrm>
            <a:off x="969728" y="5482215"/>
            <a:ext cx="8256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What are the opportunities for improving the augmented product?</a:t>
            </a:r>
            <a:endParaRPr sz="1200"/>
          </a:p>
        </p:txBody>
      </p:sp>
      <p:sp>
        <p:nvSpPr>
          <p:cNvPr id="679" name="Google Shape;679;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0" name="Google Shape;680;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
          <p:cNvSpPr txBox="1"/>
          <p:nvPr>
            <p:ph type="title"/>
          </p:nvPr>
        </p:nvSpPr>
        <p:spPr>
          <a:xfrm>
            <a:off x="298675" y="750475"/>
            <a:ext cx="110892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Potential components of your product offer</a:t>
            </a:r>
            <a:r>
              <a:rPr lang="en-GB">
                <a:solidFill>
                  <a:schemeClr val="lt1"/>
                </a:solidFill>
              </a:rPr>
              <a:t>.</a:t>
            </a:r>
            <a:endParaRPr>
              <a:solidFill>
                <a:schemeClr val="lt1"/>
              </a:solidFill>
            </a:endParaRPr>
          </a:p>
        </p:txBody>
      </p:sp>
      <p:sp>
        <p:nvSpPr>
          <p:cNvPr id="686" name="Google Shape;686;p7"/>
          <p:cNvSpPr txBox="1"/>
          <p:nvPr/>
        </p:nvSpPr>
        <p:spPr>
          <a:xfrm>
            <a:off x="364835" y="1653676"/>
            <a:ext cx="96972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Products and offers have to change. We now look at the future components of the offer.</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the unmet needs of customers about your product?</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easy is it to fulfil this unmet need? </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will fulfilling the unmet need affect demand for your product?</a:t>
            </a:r>
            <a:endParaRPr sz="1200"/>
          </a:p>
        </p:txBody>
      </p:sp>
      <p:graphicFrame>
        <p:nvGraphicFramePr>
          <p:cNvPr id="687" name="Google Shape;687;p7"/>
          <p:cNvGraphicFramePr/>
          <p:nvPr/>
        </p:nvGraphicFramePr>
        <p:xfrm>
          <a:off x="1391477" y="3343933"/>
          <a:ext cx="3000000" cy="3000000"/>
        </p:xfrm>
        <a:graphic>
          <a:graphicData uri="http://schemas.openxmlformats.org/drawingml/2006/table">
            <a:tbl>
              <a:tblPr>
                <a:noFill/>
                <a:tableStyleId>{FDEB85D9-8FAC-4FB0-A6B9-37E917BA68EA}</a:tableStyleId>
              </a:tblPr>
              <a:tblGrid>
                <a:gridCol w="5184575"/>
                <a:gridCol w="1828675"/>
                <a:gridCol w="2665075"/>
              </a:tblGrid>
              <a:tr h="559500">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Unmet needs</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Ease of fulfilling the unmet need (out of 10)</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a:ea typeface="Montserrat"/>
                          <a:cs typeface="Montserrat"/>
                          <a:sym typeface="Montserrat"/>
                        </a:rPr>
                        <a:t>Effect on demand for product</a:t>
                      </a:r>
                      <a:br>
                        <a:rPr lang="en-GB" sz="1200">
                          <a:solidFill>
                            <a:schemeClr val="dk2"/>
                          </a:solidFill>
                          <a:latin typeface="Montserrat"/>
                          <a:ea typeface="Montserrat"/>
                          <a:cs typeface="Montserrat"/>
                          <a:sym typeface="Montserrat"/>
                        </a:rPr>
                      </a:br>
                      <a:r>
                        <a:rPr lang="en-GB" sz="1200" u="none" cap="none" strike="noStrike">
                          <a:solidFill>
                            <a:schemeClr val="dk2"/>
                          </a:solidFill>
                          <a:latin typeface="Montserrat"/>
                          <a:ea typeface="Montserrat"/>
                          <a:cs typeface="Montserrat"/>
                          <a:sym typeface="Montserrat"/>
                        </a:rPr>
                        <a:t>(out of 10)</a:t>
                      </a:r>
                      <a:endParaRPr i="0" sz="1200" u="none" cap="none" strike="noStrike">
                        <a:solidFill>
                          <a:schemeClr val="dk2"/>
                        </a:solidFill>
                        <a:latin typeface="Montserrat"/>
                        <a:ea typeface="Montserrat"/>
                        <a:cs typeface="Montserrat"/>
                        <a:sym typeface="Montserrat"/>
                      </a:endParaRPr>
                    </a:p>
                  </a:txBody>
                  <a:tcPr marT="10875" marB="0" marR="10875" marL="108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lnT cap="flat" cmpd="sng" w="12700">
                      <a:solidFill>
                        <a:schemeClr val="dk2"/>
                      </a:solidFill>
                      <a:prstDash val="solid"/>
                      <a:round/>
                      <a:headEnd len="sm" w="sm" type="none"/>
                      <a:tailEnd len="sm" w="sm" type="none"/>
                    </a:lnT>
                  </a:tcPr>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r h="217425">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c>
                  <a:txBody>
                    <a:bodyPr/>
                    <a:lstStyle/>
                    <a:p>
                      <a:pPr indent="0" lvl="0" marL="0" marR="0" rtl="0" algn="l">
                        <a:spcBef>
                          <a:spcPts val="0"/>
                        </a:spcBef>
                        <a:spcAft>
                          <a:spcPts val="0"/>
                        </a:spcAft>
                        <a:buNone/>
                      </a:pPr>
                      <a:r>
                        <a:rPr lang="en-GB" sz="1200" u="none" cap="none" strike="noStrike"/>
                        <a:t> </a:t>
                      </a:r>
                      <a:endParaRPr b="0" i="0" sz="1200" u="none" cap="none" strike="noStrike">
                        <a:solidFill>
                          <a:srgbClr val="000000"/>
                        </a:solidFill>
                        <a:latin typeface="Calibri"/>
                        <a:ea typeface="Calibri"/>
                        <a:cs typeface="Calibri"/>
                        <a:sym typeface="Calibri"/>
                      </a:endParaRPr>
                    </a:p>
                  </a:txBody>
                  <a:tcPr marT="10875" marB="0" marR="10875" marL="10875" anchor="b"/>
                </a:tc>
              </a:tr>
            </a:tbl>
          </a:graphicData>
        </a:graphic>
      </p:graphicFrame>
      <p:sp>
        <p:nvSpPr>
          <p:cNvPr id="688" name="Google Shape;688;p7"/>
          <p:cNvSpPr txBox="1"/>
          <p:nvPr/>
        </p:nvSpPr>
        <p:spPr>
          <a:xfrm>
            <a:off x="383435" y="5293680"/>
            <a:ext cx="8256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What are the opportunities for a new and improved product?</a:t>
            </a:r>
            <a:endParaRPr sz="1200"/>
          </a:p>
        </p:txBody>
      </p:sp>
      <p:sp>
        <p:nvSpPr>
          <p:cNvPr id="689" name="Google Shape;689;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0" name="Google Shape;690;p7"/>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8"/>
          <p:cNvSpPr txBox="1"/>
          <p:nvPr>
            <p:ph type="title"/>
          </p:nvPr>
        </p:nvSpPr>
        <p:spPr>
          <a:xfrm>
            <a:off x="333515" y="472411"/>
            <a:ext cx="5156100" cy="4887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Things to think about</a:t>
            </a:r>
            <a:r>
              <a:rPr lang="en-GB">
                <a:solidFill>
                  <a:schemeClr val="accent1"/>
                </a:solidFill>
              </a:rPr>
              <a:t>.</a:t>
            </a:r>
            <a:endParaRPr>
              <a:solidFill>
                <a:schemeClr val="accent1"/>
              </a:solidFill>
            </a:endParaRPr>
          </a:p>
        </p:txBody>
      </p:sp>
      <p:sp>
        <p:nvSpPr>
          <p:cNvPr id="696" name="Google Shape;696;p8"/>
          <p:cNvSpPr txBox="1"/>
          <p:nvPr/>
        </p:nvSpPr>
        <p:spPr>
          <a:xfrm>
            <a:off x="1077450" y="1487750"/>
            <a:ext cx="9335700" cy="1707300"/>
          </a:xfrm>
          <a:prstGeom prst="rect">
            <a:avLst/>
          </a:prstGeom>
          <a:noFill/>
          <a:ln>
            <a:noFill/>
          </a:ln>
        </p:spPr>
        <p:txBody>
          <a:bodyPr anchorCtr="0" anchor="t" bIns="45700" lIns="91425" spcFirstLastPara="1" rIns="91425" wrap="square" tIns="45700">
            <a:spAutoFit/>
          </a:bodyPr>
          <a:lstStyle/>
          <a:p>
            <a:pPr indent="-450839" lvl="0" marL="457189" marR="0" rtl="0" algn="l">
              <a:lnSpc>
                <a:spcPct val="115000"/>
              </a:lnSpc>
              <a:spcBef>
                <a:spcPts val="0"/>
              </a:spcBef>
              <a:spcAft>
                <a:spcPts val="0"/>
              </a:spcAft>
              <a:buClr>
                <a:schemeClr val="dk2"/>
              </a:buClr>
              <a:buSzPts val="1500"/>
              <a:buFont typeface="Noto Sans Symbols"/>
              <a:buChar char="∙"/>
            </a:pPr>
            <a:r>
              <a:rPr lang="en-GB" sz="1500">
                <a:solidFill>
                  <a:schemeClr val="dk2"/>
                </a:solidFill>
                <a:latin typeface="Montserrat Light"/>
                <a:ea typeface="Montserrat Light"/>
                <a:cs typeface="Montserrat Light"/>
                <a:sym typeface="Montserrat Light"/>
              </a:rPr>
              <a:t>Improvements to a product can address core needs or the generic product. However, there are significant opportunities to improve the features or services that enhance the product.</a:t>
            </a:r>
            <a:br>
              <a:rPr lang="en-GB" sz="1500">
                <a:solidFill>
                  <a:schemeClr val="dk2"/>
                </a:solidFill>
                <a:latin typeface="Montserrat Light"/>
                <a:ea typeface="Montserrat Light"/>
                <a:cs typeface="Montserrat Light"/>
                <a:sym typeface="Montserrat Light"/>
              </a:rPr>
            </a:br>
            <a:endParaRPr sz="1500">
              <a:solidFill>
                <a:schemeClr val="dk2"/>
              </a:solidFill>
            </a:endParaRPr>
          </a:p>
          <a:p>
            <a:pPr indent="-450839" lvl="0" marL="457189" marR="0" rtl="0" algn="l">
              <a:lnSpc>
                <a:spcPct val="115000"/>
              </a:lnSpc>
              <a:spcBef>
                <a:spcPts val="0"/>
              </a:spcBef>
              <a:spcAft>
                <a:spcPts val="0"/>
              </a:spcAft>
              <a:buClr>
                <a:schemeClr val="dk2"/>
              </a:buClr>
              <a:buSzPts val="1500"/>
              <a:buFont typeface="Noto Sans Symbols"/>
              <a:buChar char="∙"/>
            </a:pPr>
            <a:r>
              <a:rPr lang="en-GB" sz="1500">
                <a:solidFill>
                  <a:schemeClr val="dk2"/>
                </a:solidFill>
                <a:latin typeface="Montserrat Light"/>
                <a:ea typeface="Montserrat Light"/>
                <a:cs typeface="Montserrat Light"/>
                <a:sym typeface="Montserrat Light"/>
              </a:rPr>
              <a:t>All products can be enhanced. In order to work out what the enhancement should be, it is worth considering ethnographic research to see how customers actually use the product.</a:t>
            </a:r>
            <a:endParaRPr sz="1500">
              <a:solidFill>
                <a:schemeClr val="dk2"/>
              </a:solidFill>
            </a:endParaRPr>
          </a:p>
          <a:p>
            <a:pPr indent="-262435" lvl="0" marL="380990" marR="0" rtl="0" algn="l">
              <a:spcBef>
                <a:spcPts val="0"/>
              </a:spcBef>
              <a:spcAft>
                <a:spcPts val="0"/>
              </a:spcAft>
              <a:buClr>
                <a:schemeClr val="dk1"/>
              </a:buClr>
              <a:buSzPts val="1867"/>
              <a:buFont typeface="Arial"/>
              <a:buNone/>
            </a:pPr>
            <a:r>
              <a:t/>
            </a:r>
            <a:endParaRPr sz="1867">
              <a:solidFill>
                <a:schemeClr val="dk1"/>
              </a:solidFill>
              <a:latin typeface="Calibri"/>
              <a:ea typeface="Calibri"/>
              <a:cs typeface="Calibri"/>
              <a:sym typeface="Calibri"/>
            </a:endParaRPr>
          </a:p>
        </p:txBody>
      </p:sp>
      <p:sp>
        <p:nvSpPr>
          <p:cNvPr id="697" name="Google Shape;697;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8" name="Google Shape;698;p8"/>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2ab2a614931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4" name="Google Shape;704;g2ab2a614931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g2ab2a614931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g2ab2a614931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 name="Google Shape;707;g2ab2a614931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g2ab2a614931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