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LzXi0zoTKC1we0YUTtRMxAPMb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Light-regular.fntdata"/><Relationship Id="rId27" Type="http://schemas.openxmlformats.org/officeDocument/2006/relationships/font" Target="fonts/MontserratMedium-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f0d95c4c1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g1f0d95c4c1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f0d95c4c1d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g1f0d95c4c1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2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317" name="Shape 317"/>
        <p:cNvGrpSpPr/>
        <p:nvPr/>
      </p:nvGrpSpPr>
      <p:grpSpPr>
        <a:xfrm>
          <a:off x="0" y="0"/>
          <a:ext cx="0" cy="0"/>
          <a:chOff x="0" y="0"/>
          <a:chExt cx="0" cy="0"/>
        </a:xfrm>
      </p:grpSpPr>
      <p:pic>
        <p:nvPicPr>
          <p:cNvPr descr="A logo with blue and yellow colors&#10;&#10;Description automatically generated" id="318" name="Google Shape;318;p21"/>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319" name="Google Shape;319;p21"/>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0" name="Google Shape;320;p21"/>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321" name="Google Shape;321;p21"/>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1"/>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323" name="Google Shape;323;p21"/>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324" name="Shape 324"/>
        <p:cNvGrpSpPr/>
        <p:nvPr/>
      </p:nvGrpSpPr>
      <p:grpSpPr>
        <a:xfrm>
          <a:off x="0" y="0"/>
          <a:ext cx="0" cy="0"/>
          <a:chOff x="0" y="0"/>
          <a:chExt cx="0" cy="0"/>
        </a:xfrm>
      </p:grpSpPr>
      <p:sp>
        <p:nvSpPr>
          <p:cNvPr id="325" name="Google Shape;325;p2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326" name="Google Shape;326;p22"/>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327" name="Google Shape;327;p22"/>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328" name="Google Shape;328;p2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0" name="Google Shape;330;p22"/>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331" name="Google Shape;331;p2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332" name="Shape 332"/>
        <p:cNvGrpSpPr/>
        <p:nvPr/>
      </p:nvGrpSpPr>
      <p:grpSpPr>
        <a:xfrm>
          <a:off x="0" y="0"/>
          <a:ext cx="0" cy="0"/>
          <a:chOff x="0" y="0"/>
          <a:chExt cx="0" cy="0"/>
        </a:xfrm>
      </p:grpSpPr>
      <p:pic>
        <p:nvPicPr>
          <p:cNvPr descr="A yellow circle on a black background&#10;&#10;Description automatically generated" id="333" name="Google Shape;33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4" name="Google Shape;33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37" name="Google Shape;33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338" name="Google Shape;33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3"/>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41" name="Google Shape;341;p23"/>
          <p:cNvGrpSpPr/>
          <p:nvPr/>
        </p:nvGrpSpPr>
        <p:grpSpPr>
          <a:xfrm>
            <a:off x="11436251" y="129884"/>
            <a:ext cx="661669" cy="1214119"/>
            <a:chOff x="11436251" y="129884"/>
            <a:chExt cx="661669" cy="1214119"/>
          </a:xfrm>
        </p:grpSpPr>
        <p:sp>
          <p:nvSpPr>
            <p:cNvPr id="342" name="Google Shape;34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3"/>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71" name="Shape 371"/>
        <p:cNvGrpSpPr/>
        <p:nvPr/>
      </p:nvGrpSpPr>
      <p:grpSpPr>
        <a:xfrm>
          <a:off x="0" y="0"/>
          <a:ext cx="0" cy="0"/>
          <a:chOff x="0" y="0"/>
          <a:chExt cx="0" cy="0"/>
        </a:xfrm>
      </p:grpSpPr>
      <p:pic>
        <p:nvPicPr>
          <p:cNvPr descr="A yellow circle on a black background&#10;&#10;Description automatically generated" id="372" name="Google Shape;37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3" name="Google Shape;373;p2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76" name="Google Shape;376;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8" name="Google Shape;378;p2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79" name="Google Shape;379;p2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80" name="Google Shape;380;p24"/>
          <p:cNvGrpSpPr/>
          <p:nvPr/>
        </p:nvGrpSpPr>
        <p:grpSpPr>
          <a:xfrm>
            <a:off x="11436251" y="129884"/>
            <a:ext cx="661669" cy="1214119"/>
            <a:chOff x="11436251" y="129884"/>
            <a:chExt cx="661669" cy="1214119"/>
          </a:xfrm>
        </p:grpSpPr>
        <p:sp>
          <p:nvSpPr>
            <p:cNvPr id="381" name="Google Shape;381;p2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409" name="Google Shape;409;p24"/>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5"/>
          <p:cNvGrpSpPr/>
          <p:nvPr/>
        </p:nvGrpSpPr>
        <p:grpSpPr>
          <a:xfrm>
            <a:off x="0" y="1318491"/>
            <a:ext cx="1397812" cy="58002"/>
            <a:chOff x="0" y="1077191"/>
            <a:chExt cx="1397812" cy="58002"/>
          </a:xfrm>
        </p:grpSpPr>
        <p:sp>
          <p:nvSpPr>
            <p:cNvPr id="417" name="Google Shape;417;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5"/>
          <p:cNvGrpSpPr/>
          <p:nvPr/>
        </p:nvGrpSpPr>
        <p:grpSpPr>
          <a:xfrm>
            <a:off x="11614051" y="129884"/>
            <a:ext cx="661669" cy="1214119"/>
            <a:chOff x="11436251" y="129884"/>
            <a:chExt cx="661669" cy="1214119"/>
          </a:xfrm>
        </p:grpSpPr>
        <p:sp>
          <p:nvSpPr>
            <p:cNvPr id="422" name="Google Shape;422;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6"/>
          <p:cNvGrpSpPr/>
          <p:nvPr/>
        </p:nvGrpSpPr>
        <p:grpSpPr>
          <a:xfrm>
            <a:off x="0" y="1318491"/>
            <a:ext cx="1397812" cy="58002"/>
            <a:chOff x="0" y="1077191"/>
            <a:chExt cx="1397812" cy="58002"/>
          </a:xfrm>
        </p:grpSpPr>
        <p:sp>
          <p:nvSpPr>
            <p:cNvPr id="458" name="Google Shape;458;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6"/>
          <p:cNvGrpSpPr/>
          <p:nvPr/>
        </p:nvGrpSpPr>
        <p:grpSpPr>
          <a:xfrm>
            <a:off x="11436251" y="129884"/>
            <a:ext cx="661669" cy="1214119"/>
            <a:chOff x="11436251" y="129884"/>
            <a:chExt cx="661669" cy="1214119"/>
          </a:xfrm>
        </p:grpSpPr>
        <p:sp>
          <p:nvSpPr>
            <p:cNvPr id="463" name="Google Shape;463;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6"/>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7"/>
          <p:cNvGrpSpPr/>
          <p:nvPr/>
        </p:nvGrpSpPr>
        <p:grpSpPr>
          <a:xfrm>
            <a:off x="0" y="1318491"/>
            <a:ext cx="1397812" cy="58002"/>
            <a:chOff x="0" y="1077191"/>
            <a:chExt cx="1397812" cy="58002"/>
          </a:xfrm>
        </p:grpSpPr>
        <p:sp>
          <p:nvSpPr>
            <p:cNvPr id="499" name="Google Shape;499;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7"/>
          <p:cNvGrpSpPr/>
          <p:nvPr/>
        </p:nvGrpSpPr>
        <p:grpSpPr>
          <a:xfrm>
            <a:off x="11436251" y="129884"/>
            <a:ext cx="661669" cy="1214119"/>
            <a:chOff x="11436251" y="129884"/>
            <a:chExt cx="661669" cy="1214119"/>
          </a:xfrm>
        </p:grpSpPr>
        <p:sp>
          <p:nvSpPr>
            <p:cNvPr id="504" name="Google Shape;504;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7"/>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8"/>
          <p:cNvGrpSpPr/>
          <p:nvPr/>
        </p:nvGrpSpPr>
        <p:grpSpPr>
          <a:xfrm>
            <a:off x="0" y="1318491"/>
            <a:ext cx="1397812" cy="58002"/>
            <a:chOff x="0" y="1077191"/>
            <a:chExt cx="1397812" cy="58002"/>
          </a:xfrm>
        </p:grpSpPr>
        <p:sp>
          <p:nvSpPr>
            <p:cNvPr id="540" name="Google Shape;540;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8"/>
          <p:cNvGrpSpPr/>
          <p:nvPr/>
        </p:nvGrpSpPr>
        <p:grpSpPr>
          <a:xfrm>
            <a:off x="11436251" y="129884"/>
            <a:ext cx="661669" cy="1214119"/>
            <a:chOff x="11436251" y="129884"/>
            <a:chExt cx="661669" cy="1214119"/>
          </a:xfrm>
        </p:grpSpPr>
        <p:sp>
          <p:nvSpPr>
            <p:cNvPr id="545" name="Google Shape;545;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8"/>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9"/>
          <p:cNvGrpSpPr/>
          <p:nvPr/>
        </p:nvGrpSpPr>
        <p:grpSpPr>
          <a:xfrm>
            <a:off x="0" y="1318491"/>
            <a:ext cx="1397812" cy="58002"/>
            <a:chOff x="0" y="1077191"/>
            <a:chExt cx="1397812" cy="58002"/>
          </a:xfrm>
        </p:grpSpPr>
        <p:sp>
          <p:nvSpPr>
            <p:cNvPr id="582" name="Google Shape;582;p2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9"/>
          <p:cNvGrpSpPr/>
          <p:nvPr/>
        </p:nvGrpSpPr>
        <p:grpSpPr>
          <a:xfrm>
            <a:off x="11614051" y="129884"/>
            <a:ext cx="661669" cy="1214119"/>
            <a:chOff x="11436251" y="129884"/>
            <a:chExt cx="661669" cy="1214119"/>
          </a:xfrm>
        </p:grpSpPr>
        <p:sp>
          <p:nvSpPr>
            <p:cNvPr id="587" name="Google Shape;587;p2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9"/>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3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3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3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3"/>
          <p:cNvGrpSpPr/>
          <p:nvPr/>
        </p:nvGrpSpPr>
        <p:grpSpPr>
          <a:xfrm>
            <a:off x="11436251" y="129884"/>
            <a:ext cx="661669" cy="1214119"/>
            <a:chOff x="11436251" y="129884"/>
            <a:chExt cx="661669" cy="1214119"/>
          </a:xfrm>
        </p:grpSpPr>
        <p:sp>
          <p:nvSpPr>
            <p:cNvPr id="29" name="Google Shape;29;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3"/>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3"/>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31"/>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3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3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3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5"/>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4"/>
          <p:cNvGrpSpPr/>
          <p:nvPr/>
        </p:nvGrpSpPr>
        <p:grpSpPr>
          <a:xfrm>
            <a:off x="0" y="1318491"/>
            <a:ext cx="1397812" cy="58002"/>
            <a:chOff x="0" y="1077191"/>
            <a:chExt cx="1397812" cy="58002"/>
          </a:xfrm>
        </p:grpSpPr>
        <p:sp>
          <p:nvSpPr>
            <p:cNvPr id="65" name="Google Shape;65;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4"/>
          <p:cNvGrpSpPr/>
          <p:nvPr/>
        </p:nvGrpSpPr>
        <p:grpSpPr>
          <a:xfrm>
            <a:off x="11436251" y="129884"/>
            <a:ext cx="661669" cy="1214119"/>
            <a:chOff x="11436251" y="129884"/>
            <a:chExt cx="661669" cy="1214119"/>
          </a:xfrm>
        </p:grpSpPr>
        <p:sp>
          <p:nvSpPr>
            <p:cNvPr id="71" name="Google Shape;71;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4"/>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5"/>
          <p:cNvGrpSpPr/>
          <p:nvPr/>
        </p:nvGrpSpPr>
        <p:grpSpPr>
          <a:xfrm>
            <a:off x="0" y="1318491"/>
            <a:ext cx="1397812" cy="58002"/>
            <a:chOff x="0" y="1077191"/>
            <a:chExt cx="1397812" cy="58002"/>
          </a:xfrm>
        </p:grpSpPr>
        <p:sp>
          <p:nvSpPr>
            <p:cNvPr id="107" name="Google Shape;107;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5"/>
          <p:cNvGrpSpPr/>
          <p:nvPr/>
        </p:nvGrpSpPr>
        <p:grpSpPr>
          <a:xfrm>
            <a:off x="11436251" y="129884"/>
            <a:ext cx="661669" cy="1214119"/>
            <a:chOff x="11436251" y="129884"/>
            <a:chExt cx="661669" cy="1214119"/>
          </a:xfrm>
        </p:grpSpPr>
        <p:sp>
          <p:nvSpPr>
            <p:cNvPr id="113" name="Google Shape;113;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5"/>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6"/>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6"/>
          <p:cNvGrpSpPr/>
          <p:nvPr/>
        </p:nvGrpSpPr>
        <p:grpSpPr>
          <a:xfrm>
            <a:off x="0" y="1318491"/>
            <a:ext cx="1397812" cy="58002"/>
            <a:chOff x="0" y="1077191"/>
            <a:chExt cx="1397812" cy="58002"/>
          </a:xfrm>
        </p:grpSpPr>
        <p:sp>
          <p:nvSpPr>
            <p:cNvPr id="148" name="Google Shape;148;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6"/>
          <p:cNvGrpSpPr/>
          <p:nvPr/>
        </p:nvGrpSpPr>
        <p:grpSpPr>
          <a:xfrm>
            <a:off x="11436251" y="129884"/>
            <a:ext cx="661669" cy="1214119"/>
            <a:chOff x="11436251" y="129884"/>
            <a:chExt cx="661669" cy="1214119"/>
          </a:xfrm>
        </p:grpSpPr>
        <p:sp>
          <p:nvSpPr>
            <p:cNvPr id="154" name="Google Shape;154;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6"/>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7"/>
          <p:cNvGrpSpPr/>
          <p:nvPr/>
        </p:nvGrpSpPr>
        <p:grpSpPr>
          <a:xfrm>
            <a:off x="0" y="1318491"/>
            <a:ext cx="1397812" cy="58002"/>
            <a:chOff x="0" y="1077191"/>
            <a:chExt cx="1397812" cy="58002"/>
          </a:xfrm>
        </p:grpSpPr>
        <p:sp>
          <p:nvSpPr>
            <p:cNvPr id="189" name="Google Shape;189;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7"/>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7"/>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7"/>
          <p:cNvGrpSpPr/>
          <p:nvPr/>
        </p:nvGrpSpPr>
        <p:grpSpPr>
          <a:xfrm>
            <a:off x="11626751" y="129884"/>
            <a:ext cx="661669" cy="1214119"/>
            <a:chOff x="11436251" y="129884"/>
            <a:chExt cx="661669" cy="1214119"/>
          </a:xfrm>
        </p:grpSpPr>
        <p:sp>
          <p:nvSpPr>
            <p:cNvPr id="197" name="Google Shape;197;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30" name="Google Shape;230;p18"/>
          <p:cNvGrpSpPr/>
          <p:nvPr/>
        </p:nvGrpSpPr>
        <p:grpSpPr>
          <a:xfrm>
            <a:off x="0" y="1318491"/>
            <a:ext cx="1397812" cy="58002"/>
            <a:chOff x="0" y="1077191"/>
            <a:chExt cx="1397812" cy="58002"/>
          </a:xfrm>
        </p:grpSpPr>
        <p:sp>
          <p:nvSpPr>
            <p:cNvPr id="231" name="Google Shape;231;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3" name="Google Shape;233;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234" name="Google Shape;234;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35" name="Google Shape;23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6" name="Google Shape;236;p18"/>
          <p:cNvGrpSpPr/>
          <p:nvPr/>
        </p:nvGrpSpPr>
        <p:grpSpPr>
          <a:xfrm>
            <a:off x="11436251" y="129884"/>
            <a:ext cx="661669" cy="1214119"/>
            <a:chOff x="11436251" y="129884"/>
            <a:chExt cx="661669" cy="1214119"/>
          </a:xfrm>
        </p:grpSpPr>
        <p:sp>
          <p:nvSpPr>
            <p:cNvPr id="237" name="Google Shape;23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65" name="Google Shape;265;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6" name="Google Shape;266;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1">
  <p:cSld name="1_step 1">
    <p:bg>
      <p:bgPr>
        <a:solidFill>
          <a:schemeClr val="dk2"/>
        </a:solidFill>
      </p:bgPr>
    </p:bg>
    <p:spTree>
      <p:nvGrpSpPr>
        <p:cNvPr id="267" name="Shape 267"/>
        <p:cNvGrpSpPr/>
        <p:nvPr/>
      </p:nvGrpSpPr>
      <p:grpSpPr>
        <a:xfrm>
          <a:off x="0" y="0"/>
          <a:ext cx="0" cy="0"/>
          <a:chOff x="0" y="0"/>
          <a:chExt cx="0" cy="0"/>
        </a:xfrm>
      </p:grpSpPr>
      <p:pic>
        <p:nvPicPr>
          <p:cNvPr descr="A yellow circle on a black background&#10;&#10;Description automatically generated" id="268" name="Google Shape;26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69" name="Google Shape;26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72" name="Google Shape;272;p19"/>
          <p:cNvGrpSpPr/>
          <p:nvPr/>
        </p:nvGrpSpPr>
        <p:grpSpPr>
          <a:xfrm>
            <a:off x="0" y="1318491"/>
            <a:ext cx="1397812" cy="58002"/>
            <a:chOff x="0" y="1077191"/>
            <a:chExt cx="1397812" cy="58002"/>
          </a:xfrm>
        </p:grpSpPr>
        <p:sp>
          <p:nvSpPr>
            <p:cNvPr id="273" name="Google Shape;273;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5" name="Google Shape;275;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276" name="Google Shape;276;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77" name="Google Shape;277;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78" name="Google Shape;278;p19"/>
          <p:cNvGrpSpPr/>
          <p:nvPr/>
        </p:nvGrpSpPr>
        <p:grpSpPr>
          <a:xfrm>
            <a:off x="11436251" y="129884"/>
            <a:ext cx="661669" cy="1214119"/>
            <a:chOff x="11436251" y="129884"/>
            <a:chExt cx="661669" cy="1214119"/>
          </a:xfrm>
        </p:grpSpPr>
        <p:sp>
          <p:nvSpPr>
            <p:cNvPr id="279" name="Google Shape;279;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07" name="Google Shape;307;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08" name="Google Shape;308;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309" name="Shape 309"/>
        <p:cNvGrpSpPr/>
        <p:nvPr/>
      </p:nvGrpSpPr>
      <p:grpSpPr>
        <a:xfrm>
          <a:off x="0" y="0"/>
          <a:ext cx="0" cy="0"/>
          <a:chOff x="0" y="0"/>
          <a:chExt cx="0" cy="0"/>
        </a:xfrm>
      </p:grpSpPr>
      <p:pic>
        <p:nvPicPr>
          <p:cNvPr descr="A logo with blue and yellow colors&#10;&#10;Description automatically generated" id="310" name="Google Shape;310;p2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311" name="Google Shape;311;p20"/>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312" name="Google Shape;312;p20"/>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313" name="Google Shape;313;p20"/>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314" name="Google Shape;314;p20"/>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315" name="Google Shape;315;p20"/>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316" name="Google Shape;316;p20"/>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1"/>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Resource Based View</a:t>
            </a:r>
            <a:endParaRPr/>
          </a:p>
        </p:txBody>
      </p:sp>
      <p:pic>
        <p:nvPicPr>
          <p:cNvPr id="663" name="Google Shape;663;p1"/>
          <p:cNvPicPr preferRelativeResize="0"/>
          <p:nvPr/>
        </p:nvPicPr>
        <p:blipFill rotWithShape="1">
          <a:blip r:embed="rId3">
            <a:alphaModFix/>
          </a:blip>
          <a:srcRect b="0" l="0" r="0" t="0"/>
          <a:stretch/>
        </p:blipFill>
        <p:spPr>
          <a:xfrm>
            <a:off x="3666852" y="3605398"/>
            <a:ext cx="1354750" cy="927825"/>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6633301" y="2592300"/>
            <a:ext cx="1547148" cy="105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1f0d95c4c1d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44" name="Google Shape;744;g1f0d95c4c1d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45" name="Google Shape;745;g1f0d95c4c1d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46" name="Google Shape;746;g1f0d95c4c1d_0_0"/>
          <p:cNvSpPr/>
          <p:nvPr/>
        </p:nvSpPr>
        <p:spPr>
          <a:xfrm>
            <a:off x="484600" y="1310350"/>
            <a:ext cx="3386100" cy="204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47" name="Google Shape;747;g1f0d95c4c1d_0_0"/>
          <p:cNvGrpSpPr/>
          <p:nvPr/>
        </p:nvGrpSpPr>
        <p:grpSpPr>
          <a:xfrm>
            <a:off x="0" y="1100016"/>
            <a:ext cx="1397787" cy="57996"/>
            <a:chOff x="0" y="1077191"/>
            <a:chExt cx="1397787" cy="57996"/>
          </a:xfrm>
        </p:grpSpPr>
        <p:sp>
          <p:nvSpPr>
            <p:cNvPr id="748" name="Google Shape;748;g1f0d95c4c1d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9" name="Google Shape;749;g1f0d95c4c1d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50" name="Google Shape;750;g1f0d95c4c1d_0_0"/>
          <p:cNvSpPr/>
          <p:nvPr/>
        </p:nvSpPr>
        <p:spPr>
          <a:xfrm>
            <a:off x="4385127" y="1310350"/>
            <a:ext cx="3180397" cy="1028572"/>
          </a:xfrm>
          <a:custGeom>
            <a:rect b="b" l="l" r="r" t="t"/>
            <a:pathLst>
              <a:path extrusionOk="0" h="1469389" w="4240530">
                <a:moveTo>
                  <a:pt x="3505720" y="0"/>
                </a:moveTo>
                <a:lnTo>
                  <a:pt x="734504" y="0"/>
                </a:lnTo>
                <a:lnTo>
                  <a:pt x="686211" y="1562"/>
                </a:lnTo>
                <a:lnTo>
                  <a:pt x="638751" y="6184"/>
                </a:lnTo>
                <a:lnTo>
                  <a:pt x="592223" y="13770"/>
                </a:lnTo>
                <a:lnTo>
                  <a:pt x="546722" y="24223"/>
                </a:lnTo>
                <a:lnTo>
                  <a:pt x="502346" y="37446"/>
                </a:lnTo>
                <a:lnTo>
                  <a:pt x="459190" y="53341"/>
                </a:lnTo>
                <a:lnTo>
                  <a:pt x="417353" y="71813"/>
                </a:lnTo>
                <a:lnTo>
                  <a:pt x="376931" y="92764"/>
                </a:lnTo>
                <a:lnTo>
                  <a:pt x="338020" y="116098"/>
                </a:lnTo>
                <a:lnTo>
                  <a:pt x="300717" y="141718"/>
                </a:lnTo>
                <a:lnTo>
                  <a:pt x="265120" y="169528"/>
                </a:lnTo>
                <a:lnTo>
                  <a:pt x="231324" y="199429"/>
                </a:lnTo>
                <a:lnTo>
                  <a:pt x="199428" y="231326"/>
                </a:lnTo>
                <a:lnTo>
                  <a:pt x="169527" y="265122"/>
                </a:lnTo>
                <a:lnTo>
                  <a:pt x="141718" y="300720"/>
                </a:lnTo>
                <a:lnTo>
                  <a:pt x="116098" y="338023"/>
                </a:lnTo>
                <a:lnTo>
                  <a:pt x="92764" y="376935"/>
                </a:lnTo>
                <a:lnTo>
                  <a:pt x="71813" y="417358"/>
                </a:lnTo>
                <a:lnTo>
                  <a:pt x="53341" y="459196"/>
                </a:lnTo>
                <a:lnTo>
                  <a:pt x="37446" y="502352"/>
                </a:lnTo>
                <a:lnTo>
                  <a:pt x="24223" y="546730"/>
                </a:lnTo>
                <a:lnTo>
                  <a:pt x="13770" y="592232"/>
                </a:lnTo>
                <a:lnTo>
                  <a:pt x="6184" y="638761"/>
                </a:lnTo>
                <a:lnTo>
                  <a:pt x="1562" y="686222"/>
                </a:lnTo>
                <a:lnTo>
                  <a:pt x="0" y="734517"/>
                </a:lnTo>
                <a:lnTo>
                  <a:pt x="1562" y="782810"/>
                </a:lnTo>
                <a:lnTo>
                  <a:pt x="6184" y="830269"/>
                </a:lnTo>
                <a:lnTo>
                  <a:pt x="13770" y="876798"/>
                </a:lnTo>
                <a:lnTo>
                  <a:pt x="24223" y="922299"/>
                </a:lnTo>
                <a:lnTo>
                  <a:pt x="37446" y="966675"/>
                </a:lnTo>
                <a:lnTo>
                  <a:pt x="53341" y="1009830"/>
                </a:lnTo>
                <a:lnTo>
                  <a:pt x="71813" y="1051668"/>
                </a:lnTo>
                <a:lnTo>
                  <a:pt x="92764" y="1092090"/>
                </a:lnTo>
                <a:lnTo>
                  <a:pt x="116098" y="1131001"/>
                </a:lnTo>
                <a:lnTo>
                  <a:pt x="141718" y="1168303"/>
                </a:lnTo>
                <a:lnTo>
                  <a:pt x="169527" y="1203901"/>
                </a:lnTo>
                <a:lnTo>
                  <a:pt x="199428" y="1237696"/>
                </a:lnTo>
                <a:lnTo>
                  <a:pt x="231324" y="1269593"/>
                </a:lnTo>
                <a:lnTo>
                  <a:pt x="265120" y="1299494"/>
                </a:lnTo>
                <a:lnTo>
                  <a:pt x="300717" y="1327303"/>
                </a:lnTo>
                <a:lnTo>
                  <a:pt x="338020" y="1352923"/>
                </a:lnTo>
                <a:lnTo>
                  <a:pt x="376931" y="1376257"/>
                </a:lnTo>
                <a:lnTo>
                  <a:pt x="417353" y="1397208"/>
                </a:lnTo>
                <a:lnTo>
                  <a:pt x="459190" y="1415680"/>
                </a:lnTo>
                <a:lnTo>
                  <a:pt x="502346" y="1431575"/>
                </a:lnTo>
                <a:lnTo>
                  <a:pt x="546722" y="1444798"/>
                </a:lnTo>
                <a:lnTo>
                  <a:pt x="592223" y="1455250"/>
                </a:lnTo>
                <a:lnTo>
                  <a:pt x="638751" y="1462836"/>
                </a:lnTo>
                <a:lnTo>
                  <a:pt x="686211" y="1467459"/>
                </a:lnTo>
                <a:lnTo>
                  <a:pt x="734504" y="1469021"/>
                </a:lnTo>
                <a:lnTo>
                  <a:pt x="3505720" y="1469021"/>
                </a:lnTo>
                <a:lnTo>
                  <a:pt x="3554015" y="1467459"/>
                </a:lnTo>
                <a:lnTo>
                  <a:pt x="3601475" y="1462836"/>
                </a:lnTo>
                <a:lnTo>
                  <a:pt x="3648005" y="1455250"/>
                </a:lnTo>
                <a:lnTo>
                  <a:pt x="3693506" y="1444798"/>
                </a:lnTo>
                <a:lnTo>
                  <a:pt x="3737883" y="1431575"/>
                </a:lnTo>
                <a:lnTo>
                  <a:pt x="3781039" y="1415680"/>
                </a:lnTo>
                <a:lnTo>
                  <a:pt x="3822877" y="1397208"/>
                </a:lnTo>
                <a:lnTo>
                  <a:pt x="3863299" y="1376257"/>
                </a:lnTo>
                <a:lnTo>
                  <a:pt x="3902210" y="1352923"/>
                </a:lnTo>
                <a:lnTo>
                  <a:pt x="3939512" y="1327303"/>
                </a:lnTo>
                <a:lnTo>
                  <a:pt x="3975110" y="1299494"/>
                </a:lnTo>
                <a:lnTo>
                  <a:pt x="4008905" y="1269593"/>
                </a:lnTo>
                <a:lnTo>
                  <a:pt x="4040801" y="1237696"/>
                </a:lnTo>
                <a:lnTo>
                  <a:pt x="4070702" y="1203901"/>
                </a:lnTo>
                <a:lnTo>
                  <a:pt x="4098510" y="1168303"/>
                </a:lnTo>
                <a:lnTo>
                  <a:pt x="4124129" y="1131001"/>
                </a:lnTo>
                <a:lnTo>
                  <a:pt x="4147463" y="1092090"/>
                </a:lnTo>
                <a:lnTo>
                  <a:pt x="4168414" y="1051668"/>
                </a:lnTo>
                <a:lnTo>
                  <a:pt x="4186885" y="1009830"/>
                </a:lnTo>
                <a:lnTo>
                  <a:pt x="4202780" y="966675"/>
                </a:lnTo>
                <a:lnTo>
                  <a:pt x="4216002" y="922299"/>
                </a:lnTo>
                <a:lnTo>
                  <a:pt x="4226454" y="876798"/>
                </a:lnTo>
                <a:lnTo>
                  <a:pt x="4234040" y="830269"/>
                </a:lnTo>
                <a:lnTo>
                  <a:pt x="4238662" y="782810"/>
                </a:lnTo>
                <a:lnTo>
                  <a:pt x="4240225" y="734517"/>
                </a:lnTo>
                <a:lnTo>
                  <a:pt x="4238662" y="686222"/>
                </a:lnTo>
                <a:lnTo>
                  <a:pt x="4234040" y="638761"/>
                </a:lnTo>
                <a:lnTo>
                  <a:pt x="4226454" y="592232"/>
                </a:lnTo>
                <a:lnTo>
                  <a:pt x="4216002" y="546730"/>
                </a:lnTo>
                <a:lnTo>
                  <a:pt x="4202780" y="502352"/>
                </a:lnTo>
                <a:lnTo>
                  <a:pt x="4186885" y="459196"/>
                </a:lnTo>
                <a:lnTo>
                  <a:pt x="4168414" y="417358"/>
                </a:lnTo>
                <a:lnTo>
                  <a:pt x="4147463" y="376935"/>
                </a:lnTo>
                <a:lnTo>
                  <a:pt x="4124129" y="338023"/>
                </a:lnTo>
                <a:lnTo>
                  <a:pt x="4098510" y="300720"/>
                </a:lnTo>
                <a:lnTo>
                  <a:pt x="4070702" y="265122"/>
                </a:lnTo>
                <a:lnTo>
                  <a:pt x="4040801" y="231326"/>
                </a:lnTo>
                <a:lnTo>
                  <a:pt x="4008905" y="199429"/>
                </a:lnTo>
                <a:lnTo>
                  <a:pt x="3975110" y="169528"/>
                </a:lnTo>
                <a:lnTo>
                  <a:pt x="3939512" y="141718"/>
                </a:lnTo>
                <a:lnTo>
                  <a:pt x="3902210" y="116098"/>
                </a:lnTo>
                <a:lnTo>
                  <a:pt x="3863299" y="92764"/>
                </a:lnTo>
                <a:lnTo>
                  <a:pt x="3822877" y="71813"/>
                </a:lnTo>
                <a:lnTo>
                  <a:pt x="3781039" y="53341"/>
                </a:lnTo>
                <a:lnTo>
                  <a:pt x="3737883" y="37446"/>
                </a:lnTo>
                <a:lnTo>
                  <a:pt x="3693506" y="24223"/>
                </a:lnTo>
                <a:lnTo>
                  <a:pt x="3648005" y="13770"/>
                </a:lnTo>
                <a:lnTo>
                  <a:pt x="3601475" y="6184"/>
                </a:lnTo>
                <a:lnTo>
                  <a:pt x="3554015" y="1562"/>
                </a:lnTo>
                <a:lnTo>
                  <a:pt x="3505720"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1" name="Google Shape;751;g1f0d95c4c1d_0_0"/>
          <p:cNvSpPr/>
          <p:nvPr/>
        </p:nvSpPr>
        <p:spPr>
          <a:xfrm>
            <a:off x="4385127" y="4848088"/>
            <a:ext cx="3180397" cy="1028573"/>
          </a:xfrm>
          <a:custGeom>
            <a:rect b="b" l="l" r="r" t="t"/>
            <a:pathLst>
              <a:path extrusionOk="0" h="1469390" w="4240530">
                <a:moveTo>
                  <a:pt x="3505720" y="0"/>
                </a:moveTo>
                <a:lnTo>
                  <a:pt x="734504" y="0"/>
                </a:lnTo>
                <a:lnTo>
                  <a:pt x="686211" y="1562"/>
                </a:lnTo>
                <a:lnTo>
                  <a:pt x="638751" y="6184"/>
                </a:lnTo>
                <a:lnTo>
                  <a:pt x="592223" y="13770"/>
                </a:lnTo>
                <a:lnTo>
                  <a:pt x="546722" y="24223"/>
                </a:lnTo>
                <a:lnTo>
                  <a:pt x="502346" y="37446"/>
                </a:lnTo>
                <a:lnTo>
                  <a:pt x="459190" y="53341"/>
                </a:lnTo>
                <a:lnTo>
                  <a:pt x="417353" y="71813"/>
                </a:lnTo>
                <a:lnTo>
                  <a:pt x="376931" y="92764"/>
                </a:lnTo>
                <a:lnTo>
                  <a:pt x="338020" y="116098"/>
                </a:lnTo>
                <a:lnTo>
                  <a:pt x="300717" y="141718"/>
                </a:lnTo>
                <a:lnTo>
                  <a:pt x="265120" y="169528"/>
                </a:lnTo>
                <a:lnTo>
                  <a:pt x="231324" y="199429"/>
                </a:lnTo>
                <a:lnTo>
                  <a:pt x="199428" y="231326"/>
                </a:lnTo>
                <a:lnTo>
                  <a:pt x="169527" y="265122"/>
                </a:lnTo>
                <a:lnTo>
                  <a:pt x="141718" y="300720"/>
                </a:lnTo>
                <a:lnTo>
                  <a:pt x="116098" y="338023"/>
                </a:lnTo>
                <a:lnTo>
                  <a:pt x="92764" y="376935"/>
                </a:lnTo>
                <a:lnTo>
                  <a:pt x="71813" y="417358"/>
                </a:lnTo>
                <a:lnTo>
                  <a:pt x="53341" y="459196"/>
                </a:lnTo>
                <a:lnTo>
                  <a:pt x="37446" y="502352"/>
                </a:lnTo>
                <a:lnTo>
                  <a:pt x="24223" y="546730"/>
                </a:lnTo>
                <a:lnTo>
                  <a:pt x="13770" y="592232"/>
                </a:lnTo>
                <a:lnTo>
                  <a:pt x="6184" y="638761"/>
                </a:lnTo>
                <a:lnTo>
                  <a:pt x="1562" y="686222"/>
                </a:lnTo>
                <a:lnTo>
                  <a:pt x="0" y="734517"/>
                </a:lnTo>
                <a:lnTo>
                  <a:pt x="1562" y="782810"/>
                </a:lnTo>
                <a:lnTo>
                  <a:pt x="6184" y="830269"/>
                </a:lnTo>
                <a:lnTo>
                  <a:pt x="13770" y="876798"/>
                </a:lnTo>
                <a:lnTo>
                  <a:pt x="24223" y="922299"/>
                </a:lnTo>
                <a:lnTo>
                  <a:pt x="37446" y="966675"/>
                </a:lnTo>
                <a:lnTo>
                  <a:pt x="53341" y="1009830"/>
                </a:lnTo>
                <a:lnTo>
                  <a:pt x="71813" y="1051668"/>
                </a:lnTo>
                <a:lnTo>
                  <a:pt x="92764" y="1092090"/>
                </a:lnTo>
                <a:lnTo>
                  <a:pt x="116098" y="1131001"/>
                </a:lnTo>
                <a:lnTo>
                  <a:pt x="141718" y="1168303"/>
                </a:lnTo>
                <a:lnTo>
                  <a:pt x="169527" y="1203901"/>
                </a:lnTo>
                <a:lnTo>
                  <a:pt x="199428" y="1237696"/>
                </a:lnTo>
                <a:lnTo>
                  <a:pt x="231324" y="1269593"/>
                </a:lnTo>
                <a:lnTo>
                  <a:pt x="265120" y="1299494"/>
                </a:lnTo>
                <a:lnTo>
                  <a:pt x="300717" y="1327303"/>
                </a:lnTo>
                <a:lnTo>
                  <a:pt x="338020" y="1352923"/>
                </a:lnTo>
                <a:lnTo>
                  <a:pt x="376931" y="1376257"/>
                </a:lnTo>
                <a:lnTo>
                  <a:pt x="417353" y="1397208"/>
                </a:lnTo>
                <a:lnTo>
                  <a:pt x="459190" y="1415680"/>
                </a:lnTo>
                <a:lnTo>
                  <a:pt x="502346" y="1431575"/>
                </a:lnTo>
                <a:lnTo>
                  <a:pt x="546722" y="1444798"/>
                </a:lnTo>
                <a:lnTo>
                  <a:pt x="592223" y="1455250"/>
                </a:lnTo>
                <a:lnTo>
                  <a:pt x="638751" y="1462836"/>
                </a:lnTo>
                <a:lnTo>
                  <a:pt x="686211" y="1467459"/>
                </a:lnTo>
                <a:lnTo>
                  <a:pt x="734504" y="1469021"/>
                </a:lnTo>
                <a:lnTo>
                  <a:pt x="3505720" y="1469021"/>
                </a:lnTo>
                <a:lnTo>
                  <a:pt x="3554015" y="1467459"/>
                </a:lnTo>
                <a:lnTo>
                  <a:pt x="3601475" y="1462836"/>
                </a:lnTo>
                <a:lnTo>
                  <a:pt x="3648005" y="1455250"/>
                </a:lnTo>
                <a:lnTo>
                  <a:pt x="3693506" y="1444798"/>
                </a:lnTo>
                <a:lnTo>
                  <a:pt x="3737883" y="1431575"/>
                </a:lnTo>
                <a:lnTo>
                  <a:pt x="3781039" y="1415680"/>
                </a:lnTo>
                <a:lnTo>
                  <a:pt x="3822877" y="1397208"/>
                </a:lnTo>
                <a:lnTo>
                  <a:pt x="3863299" y="1376257"/>
                </a:lnTo>
                <a:lnTo>
                  <a:pt x="3902210" y="1352923"/>
                </a:lnTo>
                <a:lnTo>
                  <a:pt x="3939512" y="1327303"/>
                </a:lnTo>
                <a:lnTo>
                  <a:pt x="3975110" y="1299494"/>
                </a:lnTo>
                <a:lnTo>
                  <a:pt x="4008905" y="1269593"/>
                </a:lnTo>
                <a:lnTo>
                  <a:pt x="4040801" y="1237696"/>
                </a:lnTo>
                <a:lnTo>
                  <a:pt x="4070702" y="1203901"/>
                </a:lnTo>
                <a:lnTo>
                  <a:pt x="4098510" y="1168303"/>
                </a:lnTo>
                <a:lnTo>
                  <a:pt x="4124129" y="1131001"/>
                </a:lnTo>
                <a:lnTo>
                  <a:pt x="4147463" y="1092090"/>
                </a:lnTo>
                <a:lnTo>
                  <a:pt x="4168414" y="1051668"/>
                </a:lnTo>
                <a:lnTo>
                  <a:pt x="4186885" y="1009830"/>
                </a:lnTo>
                <a:lnTo>
                  <a:pt x="4202780" y="966675"/>
                </a:lnTo>
                <a:lnTo>
                  <a:pt x="4216002" y="922299"/>
                </a:lnTo>
                <a:lnTo>
                  <a:pt x="4226454" y="876798"/>
                </a:lnTo>
                <a:lnTo>
                  <a:pt x="4234040" y="830269"/>
                </a:lnTo>
                <a:lnTo>
                  <a:pt x="4238662" y="782810"/>
                </a:lnTo>
                <a:lnTo>
                  <a:pt x="4240225" y="734517"/>
                </a:lnTo>
                <a:lnTo>
                  <a:pt x="4238662" y="686222"/>
                </a:lnTo>
                <a:lnTo>
                  <a:pt x="4234040" y="638761"/>
                </a:lnTo>
                <a:lnTo>
                  <a:pt x="4226454" y="592232"/>
                </a:lnTo>
                <a:lnTo>
                  <a:pt x="4216002" y="546730"/>
                </a:lnTo>
                <a:lnTo>
                  <a:pt x="4202780" y="502352"/>
                </a:lnTo>
                <a:lnTo>
                  <a:pt x="4186885" y="459196"/>
                </a:lnTo>
                <a:lnTo>
                  <a:pt x="4168414" y="417358"/>
                </a:lnTo>
                <a:lnTo>
                  <a:pt x="4147463" y="376935"/>
                </a:lnTo>
                <a:lnTo>
                  <a:pt x="4124129" y="338023"/>
                </a:lnTo>
                <a:lnTo>
                  <a:pt x="4098510" y="300720"/>
                </a:lnTo>
                <a:lnTo>
                  <a:pt x="4070702" y="265122"/>
                </a:lnTo>
                <a:lnTo>
                  <a:pt x="4040801" y="231326"/>
                </a:lnTo>
                <a:lnTo>
                  <a:pt x="4008905" y="199429"/>
                </a:lnTo>
                <a:lnTo>
                  <a:pt x="3975110" y="169528"/>
                </a:lnTo>
                <a:lnTo>
                  <a:pt x="3939512" y="141718"/>
                </a:lnTo>
                <a:lnTo>
                  <a:pt x="3902210" y="116098"/>
                </a:lnTo>
                <a:lnTo>
                  <a:pt x="3863299" y="92764"/>
                </a:lnTo>
                <a:lnTo>
                  <a:pt x="3822877" y="71813"/>
                </a:lnTo>
                <a:lnTo>
                  <a:pt x="3781039" y="53341"/>
                </a:lnTo>
                <a:lnTo>
                  <a:pt x="3737883" y="37446"/>
                </a:lnTo>
                <a:lnTo>
                  <a:pt x="3693506" y="24223"/>
                </a:lnTo>
                <a:lnTo>
                  <a:pt x="3648005" y="13770"/>
                </a:lnTo>
                <a:lnTo>
                  <a:pt x="3601475" y="6184"/>
                </a:lnTo>
                <a:lnTo>
                  <a:pt x="3554015" y="1562"/>
                </a:lnTo>
                <a:lnTo>
                  <a:pt x="3505720"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2" name="Google Shape;752;g1f0d95c4c1d_0_0"/>
          <p:cNvSpPr txBox="1"/>
          <p:nvPr>
            <p:ph type="title"/>
          </p:nvPr>
        </p:nvSpPr>
        <p:spPr>
          <a:xfrm>
            <a:off x="4871784" y="1437028"/>
            <a:ext cx="2215200" cy="664200"/>
          </a:xfrm>
          <a:prstGeom prst="rect">
            <a:avLst/>
          </a:prstGeom>
          <a:noFill/>
          <a:ln>
            <a:noFill/>
          </a:ln>
        </p:spPr>
        <p:txBody>
          <a:bodyPr anchorCtr="0" anchor="t" bIns="0" lIns="0" spcFirstLastPara="1" rIns="0" wrap="square" tIns="67400">
            <a:spAutoFit/>
          </a:bodyPr>
          <a:lstStyle/>
          <a:p>
            <a:pPr indent="0" lvl="0" marL="0" rtl="0" algn="ctr">
              <a:lnSpc>
                <a:spcPct val="100000"/>
              </a:lnSpc>
              <a:spcBef>
                <a:spcPts val="0"/>
              </a:spcBef>
              <a:spcAft>
                <a:spcPts val="0"/>
              </a:spcAft>
              <a:buNone/>
            </a:pPr>
            <a:r>
              <a:rPr lang="en-GB" sz="1600">
                <a:solidFill>
                  <a:srgbClr val="FFFFFF"/>
                </a:solidFill>
              </a:rPr>
              <a:t>Value Proposition</a:t>
            </a:r>
            <a:endParaRPr sz="1600"/>
          </a:p>
          <a:p>
            <a:pPr indent="0" lvl="0" marL="25400" marR="25400" rtl="0" algn="ctr">
              <a:lnSpc>
                <a:spcPct val="102200"/>
              </a:lnSpc>
              <a:spcBef>
                <a:spcPts val="300"/>
              </a:spcBef>
              <a:spcAft>
                <a:spcPts val="0"/>
              </a:spcAft>
              <a:buNone/>
            </a:pPr>
            <a:r>
              <a:rPr b="0" lang="en-GB" sz="1000">
                <a:solidFill>
                  <a:srgbClr val="FFFFFF"/>
                </a:solidFill>
                <a:latin typeface="Montserrat Medium"/>
                <a:ea typeface="Montserrat Medium"/>
                <a:cs typeface="Montserrat Medium"/>
                <a:sym typeface="Montserrat Medium"/>
              </a:rPr>
              <a:t>(Porter with cost leadership, differentiation or focus)</a:t>
            </a:r>
            <a:endParaRPr sz="1000">
              <a:latin typeface="Montserrat Medium"/>
              <a:ea typeface="Montserrat Medium"/>
              <a:cs typeface="Montserrat Medium"/>
              <a:sym typeface="Montserrat Medium"/>
            </a:endParaRPr>
          </a:p>
        </p:txBody>
      </p:sp>
      <p:sp>
        <p:nvSpPr>
          <p:cNvPr id="753" name="Google Shape;753;g1f0d95c4c1d_0_0"/>
          <p:cNvSpPr txBox="1"/>
          <p:nvPr/>
        </p:nvSpPr>
        <p:spPr>
          <a:xfrm>
            <a:off x="4623092" y="4869871"/>
            <a:ext cx="2691600" cy="852600"/>
          </a:xfrm>
          <a:prstGeom prst="rect">
            <a:avLst/>
          </a:prstGeom>
          <a:noFill/>
          <a:ln>
            <a:noFill/>
          </a:ln>
        </p:spPr>
        <p:txBody>
          <a:bodyPr anchorCtr="0" anchor="t" bIns="0" lIns="0" spcFirstLastPara="1" rIns="0" wrap="square" tIns="85500">
            <a:spAutoFit/>
          </a:bodyPr>
          <a:lstStyle/>
          <a:p>
            <a:pPr indent="0" lvl="0" marL="0" rtl="0" algn="ctr">
              <a:lnSpc>
                <a:spcPct val="100000"/>
              </a:lnSpc>
              <a:spcBef>
                <a:spcPts val="0"/>
              </a:spcBef>
              <a:spcAft>
                <a:spcPts val="0"/>
              </a:spcAft>
              <a:buNone/>
            </a:pPr>
            <a:r>
              <a:rPr b="1" lang="en-GB" sz="1600">
                <a:solidFill>
                  <a:srgbClr val="FFFFFF"/>
                </a:solidFill>
                <a:latin typeface="Montserrat"/>
                <a:ea typeface="Montserrat"/>
                <a:cs typeface="Montserrat"/>
                <a:sym typeface="Montserrat"/>
              </a:rPr>
              <a:t>Resource Based View</a:t>
            </a:r>
            <a:endParaRPr sz="1600">
              <a:latin typeface="Montserrat"/>
              <a:ea typeface="Montserrat"/>
              <a:cs typeface="Montserrat"/>
              <a:sym typeface="Montserrat"/>
            </a:endParaRPr>
          </a:p>
          <a:p>
            <a:pPr indent="0" lvl="0" marL="215900" marR="215900" rtl="0" algn="ctr">
              <a:lnSpc>
                <a:spcPct val="102200"/>
              </a:lnSpc>
              <a:spcBef>
                <a:spcPts val="400"/>
              </a:spcBef>
              <a:spcAft>
                <a:spcPts val="0"/>
              </a:spcAft>
              <a:buNone/>
            </a:pPr>
            <a:r>
              <a:rPr lang="en-GB" sz="1000">
                <a:solidFill>
                  <a:srgbClr val="FFFFFF"/>
                </a:solidFill>
                <a:latin typeface="Montserrat Medium"/>
                <a:ea typeface="Montserrat Medium"/>
                <a:cs typeface="Montserrat Medium"/>
                <a:sym typeface="Montserrat Medium"/>
              </a:rPr>
              <a:t>(Barney with resources that are valuable, rare, inimitable, non-substitutable)</a:t>
            </a:r>
            <a:endParaRPr sz="1000">
              <a:latin typeface="Montserrat Medium"/>
              <a:ea typeface="Montserrat Medium"/>
              <a:cs typeface="Montserrat Medium"/>
              <a:sym typeface="Montserrat Medium"/>
            </a:endParaRPr>
          </a:p>
        </p:txBody>
      </p:sp>
      <p:sp>
        <p:nvSpPr>
          <p:cNvPr id="754" name="Google Shape;754;g1f0d95c4c1d_0_0"/>
          <p:cNvSpPr/>
          <p:nvPr/>
        </p:nvSpPr>
        <p:spPr>
          <a:xfrm>
            <a:off x="4385125" y="2910395"/>
            <a:ext cx="3180398" cy="1340168"/>
          </a:xfrm>
          <a:custGeom>
            <a:rect b="b" l="l" r="r" t="t"/>
            <a:pathLst>
              <a:path extrusionOk="0" h="1914525" w="4240530">
                <a:moveTo>
                  <a:pt x="4050385" y="0"/>
                </a:moveTo>
                <a:lnTo>
                  <a:pt x="189852" y="0"/>
                </a:lnTo>
                <a:lnTo>
                  <a:pt x="139382" y="6781"/>
                </a:lnTo>
                <a:lnTo>
                  <a:pt x="94030" y="25920"/>
                </a:lnTo>
                <a:lnTo>
                  <a:pt x="55606" y="55606"/>
                </a:lnTo>
                <a:lnTo>
                  <a:pt x="25920" y="94030"/>
                </a:lnTo>
                <a:lnTo>
                  <a:pt x="6781" y="139382"/>
                </a:lnTo>
                <a:lnTo>
                  <a:pt x="0" y="189852"/>
                </a:lnTo>
                <a:lnTo>
                  <a:pt x="0" y="1724253"/>
                </a:lnTo>
                <a:lnTo>
                  <a:pt x="6781" y="1774723"/>
                </a:lnTo>
                <a:lnTo>
                  <a:pt x="25920" y="1820075"/>
                </a:lnTo>
                <a:lnTo>
                  <a:pt x="55606" y="1858498"/>
                </a:lnTo>
                <a:lnTo>
                  <a:pt x="94030" y="1888185"/>
                </a:lnTo>
                <a:lnTo>
                  <a:pt x="139382" y="1907324"/>
                </a:lnTo>
                <a:lnTo>
                  <a:pt x="189852" y="1914105"/>
                </a:lnTo>
                <a:lnTo>
                  <a:pt x="4050385" y="1914105"/>
                </a:lnTo>
                <a:lnTo>
                  <a:pt x="4100855" y="1907324"/>
                </a:lnTo>
                <a:lnTo>
                  <a:pt x="4146207" y="1888185"/>
                </a:lnTo>
                <a:lnTo>
                  <a:pt x="4184630" y="1858498"/>
                </a:lnTo>
                <a:lnTo>
                  <a:pt x="4214317" y="1820075"/>
                </a:lnTo>
                <a:lnTo>
                  <a:pt x="4233456" y="1774723"/>
                </a:lnTo>
                <a:lnTo>
                  <a:pt x="4240237" y="1724253"/>
                </a:lnTo>
                <a:lnTo>
                  <a:pt x="4240237" y="189852"/>
                </a:lnTo>
                <a:lnTo>
                  <a:pt x="4233456" y="139382"/>
                </a:lnTo>
                <a:lnTo>
                  <a:pt x="4214317" y="94030"/>
                </a:lnTo>
                <a:lnTo>
                  <a:pt x="4184630" y="55606"/>
                </a:lnTo>
                <a:lnTo>
                  <a:pt x="4146207" y="25920"/>
                </a:lnTo>
                <a:lnTo>
                  <a:pt x="4100855" y="6781"/>
                </a:lnTo>
                <a:lnTo>
                  <a:pt x="4050385" y="0"/>
                </a:lnTo>
                <a:close/>
              </a:path>
            </a:pathLst>
          </a:custGeom>
          <a:solidFill>
            <a:srgbClr val="0FED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5" name="Google Shape;755;g1f0d95c4c1d_0_0"/>
          <p:cNvSpPr txBox="1"/>
          <p:nvPr/>
        </p:nvSpPr>
        <p:spPr>
          <a:xfrm>
            <a:off x="4903302" y="3177185"/>
            <a:ext cx="2152500" cy="642000"/>
          </a:xfrm>
          <a:prstGeom prst="rect">
            <a:avLst/>
          </a:prstGeom>
          <a:noFill/>
          <a:ln>
            <a:noFill/>
          </a:ln>
        </p:spPr>
        <p:txBody>
          <a:bodyPr anchorCtr="0" anchor="t" bIns="0" lIns="0" spcFirstLastPara="1" rIns="0" wrap="square" tIns="58350">
            <a:spAutoFit/>
          </a:bodyPr>
          <a:lstStyle/>
          <a:p>
            <a:pPr indent="0" lvl="0" marL="0" rtl="0" algn="ctr">
              <a:lnSpc>
                <a:spcPct val="100000"/>
              </a:lnSpc>
              <a:spcBef>
                <a:spcPts val="0"/>
              </a:spcBef>
              <a:spcAft>
                <a:spcPts val="0"/>
              </a:spcAft>
              <a:buNone/>
            </a:pPr>
            <a:r>
              <a:rPr b="1" lang="en-GB" sz="1600">
                <a:solidFill>
                  <a:srgbClr val="023154"/>
                </a:solidFill>
                <a:latin typeface="Montserrat"/>
                <a:ea typeface="Montserrat"/>
                <a:cs typeface="Montserrat"/>
                <a:sym typeface="Montserrat"/>
              </a:rPr>
              <a:t>Strategic Review</a:t>
            </a:r>
            <a:endParaRPr sz="1600">
              <a:latin typeface="Montserrat"/>
              <a:ea typeface="Montserrat"/>
              <a:cs typeface="Montserrat"/>
              <a:sym typeface="Montserrat"/>
            </a:endParaRPr>
          </a:p>
          <a:p>
            <a:pPr indent="0" lvl="0" marL="12700" marR="0" rtl="0" algn="ctr">
              <a:lnSpc>
                <a:spcPct val="102200"/>
              </a:lnSpc>
              <a:spcBef>
                <a:spcPts val="200"/>
              </a:spcBef>
              <a:spcAft>
                <a:spcPts val="0"/>
              </a:spcAft>
              <a:buNone/>
            </a:pPr>
            <a:r>
              <a:rPr lang="en-GB" sz="1000">
                <a:solidFill>
                  <a:srgbClr val="023154"/>
                </a:solidFill>
                <a:latin typeface="Montserrat Medium"/>
                <a:ea typeface="Montserrat Medium"/>
                <a:cs typeface="Montserrat Medium"/>
                <a:sym typeface="Montserrat Medium"/>
              </a:rPr>
              <a:t>(How can we determine our competitive strength?)</a:t>
            </a:r>
            <a:endParaRPr sz="1000">
              <a:latin typeface="Montserrat Medium"/>
              <a:ea typeface="Montserrat Medium"/>
              <a:cs typeface="Montserrat Medium"/>
              <a:sym typeface="Montserrat Medium"/>
            </a:endParaRPr>
          </a:p>
        </p:txBody>
      </p:sp>
      <p:sp>
        <p:nvSpPr>
          <p:cNvPr id="756" name="Google Shape;756;g1f0d95c4c1d_0_0"/>
          <p:cNvSpPr/>
          <p:nvPr/>
        </p:nvSpPr>
        <p:spPr>
          <a:xfrm>
            <a:off x="8218253" y="2549184"/>
            <a:ext cx="3180398" cy="2044256"/>
          </a:xfrm>
          <a:custGeom>
            <a:rect b="b" l="l" r="r" t="t"/>
            <a:pathLst>
              <a:path extrusionOk="0" h="2920365" w="4240530">
                <a:moveTo>
                  <a:pt x="4050385" y="0"/>
                </a:moveTo>
                <a:lnTo>
                  <a:pt x="189852" y="0"/>
                </a:lnTo>
                <a:lnTo>
                  <a:pt x="139382" y="6781"/>
                </a:lnTo>
                <a:lnTo>
                  <a:pt x="94030" y="25920"/>
                </a:lnTo>
                <a:lnTo>
                  <a:pt x="55606" y="55606"/>
                </a:lnTo>
                <a:lnTo>
                  <a:pt x="25920" y="94030"/>
                </a:lnTo>
                <a:lnTo>
                  <a:pt x="6781" y="139382"/>
                </a:lnTo>
                <a:lnTo>
                  <a:pt x="0" y="189852"/>
                </a:lnTo>
                <a:lnTo>
                  <a:pt x="0" y="2730322"/>
                </a:lnTo>
                <a:lnTo>
                  <a:pt x="6781" y="2780792"/>
                </a:lnTo>
                <a:lnTo>
                  <a:pt x="25920" y="2826143"/>
                </a:lnTo>
                <a:lnTo>
                  <a:pt x="55606" y="2864567"/>
                </a:lnTo>
                <a:lnTo>
                  <a:pt x="94030" y="2894253"/>
                </a:lnTo>
                <a:lnTo>
                  <a:pt x="139382" y="2913392"/>
                </a:lnTo>
                <a:lnTo>
                  <a:pt x="189852" y="2920174"/>
                </a:lnTo>
                <a:lnTo>
                  <a:pt x="4050385" y="2920174"/>
                </a:lnTo>
                <a:lnTo>
                  <a:pt x="4100855" y="2913392"/>
                </a:lnTo>
                <a:lnTo>
                  <a:pt x="4146207" y="2894253"/>
                </a:lnTo>
                <a:lnTo>
                  <a:pt x="4184630" y="2864567"/>
                </a:lnTo>
                <a:lnTo>
                  <a:pt x="4214317" y="2826143"/>
                </a:lnTo>
                <a:lnTo>
                  <a:pt x="4233456" y="2780792"/>
                </a:lnTo>
                <a:lnTo>
                  <a:pt x="4240237" y="2730322"/>
                </a:lnTo>
                <a:lnTo>
                  <a:pt x="4240237" y="189852"/>
                </a:lnTo>
                <a:lnTo>
                  <a:pt x="4233456" y="139382"/>
                </a:lnTo>
                <a:lnTo>
                  <a:pt x="4214317" y="94030"/>
                </a:lnTo>
                <a:lnTo>
                  <a:pt x="4184630" y="55606"/>
                </a:lnTo>
                <a:lnTo>
                  <a:pt x="4146207" y="25920"/>
                </a:lnTo>
                <a:lnTo>
                  <a:pt x="4100855" y="6781"/>
                </a:lnTo>
                <a:lnTo>
                  <a:pt x="4050385" y="0"/>
                </a:lnTo>
                <a:close/>
              </a:path>
            </a:pathLst>
          </a:custGeom>
          <a:solidFill>
            <a:srgbClr val="0FED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7" name="Google Shape;757;g1f0d95c4c1d_0_0"/>
          <p:cNvSpPr txBox="1"/>
          <p:nvPr/>
        </p:nvSpPr>
        <p:spPr>
          <a:xfrm>
            <a:off x="8318805" y="2562659"/>
            <a:ext cx="2966100" cy="1872900"/>
          </a:xfrm>
          <a:prstGeom prst="rect">
            <a:avLst/>
          </a:prstGeom>
          <a:noFill/>
          <a:ln>
            <a:noFill/>
          </a:ln>
        </p:spPr>
        <p:txBody>
          <a:bodyPr anchorCtr="0" anchor="t" bIns="0" lIns="0" spcFirstLastPara="1" rIns="0" wrap="square" tIns="122050">
            <a:spAutoFit/>
          </a:bodyPr>
          <a:lstStyle/>
          <a:p>
            <a:pPr indent="0" lvl="0" marL="12700" rtl="0" algn="l">
              <a:lnSpc>
                <a:spcPct val="100000"/>
              </a:lnSpc>
              <a:spcBef>
                <a:spcPts val="0"/>
              </a:spcBef>
              <a:spcAft>
                <a:spcPts val="0"/>
              </a:spcAft>
              <a:buNone/>
            </a:pPr>
            <a:r>
              <a:rPr b="1" lang="en-GB" sz="1600">
                <a:solidFill>
                  <a:srgbClr val="023154"/>
                </a:solidFill>
                <a:latin typeface="Montserrat"/>
                <a:ea typeface="Montserrat"/>
                <a:cs typeface="Montserrat"/>
                <a:sym typeface="Montserrat"/>
              </a:rPr>
              <a:t>Competitive Advantage</a:t>
            </a:r>
            <a:endParaRPr b="1" sz="1600">
              <a:solidFill>
                <a:srgbClr val="023154"/>
              </a:solidFill>
              <a:latin typeface="Montserrat"/>
              <a:ea typeface="Montserrat"/>
              <a:cs typeface="Montserrat"/>
              <a:sym typeface="Montserrat"/>
            </a:endParaRPr>
          </a:p>
          <a:p>
            <a:pPr indent="0" lvl="0" marL="12700" rtl="0" algn="l">
              <a:lnSpc>
                <a:spcPct val="100000"/>
              </a:lnSpc>
              <a:spcBef>
                <a:spcPts val="0"/>
              </a:spcBef>
              <a:spcAft>
                <a:spcPts val="0"/>
              </a:spcAft>
              <a:buNone/>
            </a:pPr>
            <a:r>
              <a:t/>
            </a:r>
            <a:endParaRPr b="1" sz="1600">
              <a:solidFill>
                <a:srgbClr val="023154"/>
              </a:solidFill>
              <a:latin typeface="Montserrat"/>
              <a:ea typeface="Montserrat"/>
              <a:cs typeface="Montserrat"/>
              <a:sym typeface="Montserrat"/>
            </a:endParaRPr>
          </a:p>
          <a:p>
            <a:pPr indent="0" lvl="0" marL="0" marR="533400" rtl="0" algn="l">
              <a:lnSpc>
                <a:spcPct val="140000"/>
              </a:lnSpc>
              <a:spcBef>
                <a:spcPts val="100"/>
              </a:spcBef>
              <a:spcAft>
                <a:spcPts val="0"/>
              </a:spcAft>
              <a:buNone/>
            </a:pPr>
            <a:r>
              <a:rPr lang="en-GB" sz="1000">
                <a:solidFill>
                  <a:srgbClr val="023154"/>
                </a:solidFill>
                <a:latin typeface="Montserrat Medium"/>
                <a:ea typeface="Montserrat Medium"/>
                <a:cs typeface="Montserrat Medium"/>
                <a:sym typeface="Montserrat Medium"/>
              </a:rPr>
              <a:t>            On price positioning</a:t>
            </a:r>
            <a:endParaRPr sz="1000">
              <a:solidFill>
                <a:srgbClr val="023154"/>
              </a:solidFill>
              <a:latin typeface="Montserrat Medium"/>
              <a:ea typeface="Montserrat Medium"/>
              <a:cs typeface="Montserrat Medium"/>
              <a:sym typeface="Montserrat Medium"/>
            </a:endParaRPr>
          </a:p>
          <a:p>
            <a:pPr indent="0" lvl="0" marL="0" marR="533400" rtl="0" algn="l">
              <a:lnSpc>
                <a:spcPct val="140000"/>
              </a:lnSpc>
              <a:spcBef>
                <a:spcPts val="100"/>
              </a:spcBef>
              <a:spcAft>
                <a:spcPts val="0"/>
              </a:spcAft>
              <a:buNone/>
            </a:pPr>
            <a:r>
              <a:rPr lang="en-GB" sz="1000">
                <a:solidFill>
                  <a:srgbClr val="023154"/>
                </a:solidFill>
                <a:latin typeface="Montserrat Medium"/>
                <a:ea typeface="Montserrat Medium"/>
                <a:cs typeface="Montserrat Medium"/>
                <a:sym typeface="Montserrat Medium"/>
              </a:rPr>
              <a:t>            On quality positioning</a:t>
            </a:r>
            <a:endParaRPr sz="1000">
              <a:latin typeface="Montserrat Medium"/>
              <a:ea typeface="Montserrat Medium"/>
              <a:cs typeface="Montserrat Medium"/>
              <a:sym typeface="Montserrat Medium"/>
            </a:endParaRPr>
          </a:p>
          <a:p>
            <a:pPr indent="-101600" lvl="0" marL="533400" marR="406400" rtl="0" algn="l">
              <a:lnSpc>
                <a:spcPct val="140000"/>
              </a:lnSpc>
              <a:spcBef>
                <a:spcPts val="0"/>
              </a:spcBef>
              <a:spcAft>
                <a:spcPts val="0"/>
              </a:spcAft>
              <a:buNone/>
            </a:pPr>
            <a:r>
              <a:rPr lang="en-GB" sz="1000">
                <a:solidFill>
                  <a:srgbClr val="023154"/>
                </a:solidFill>
                <a:latin typeface="Montserrat Medium"/>
                <a:ea typeface="Montserrat Medium"/>
                <a:cs typeface="Montserrat Medium"/>
                <a:sym typeface="Montserrat Medium"/>
              </a:rPr>
              <a:t>On innovation positioning</a:t>
            </a:r>
            <a:endParaRPr sz="1000">
              <a:solidFill>
                <a:srgbClr val="023154"/>
              </a:solidFill>
              <a:latin typeface="Montserrat Medium"/>
              <a:ea typeface="Montserrat Medium"/>
              <a:cs typeface="Montserrat Medium"/>
              <a:sym typeface="Montserrat Medium"/>
            </a:endParaRPr>
          </a:p>
          <a:p>
            <a:pPr indent="-101600" lvl="0" marL="533400" marR="406400" rtl="0" algn="l">
              <a:lnSpc>
                <a:spcPct val="140000"/>
              </a:lnSpc>
              <a:spcBef>
                <a:spcPts val="0"/>
              </a:spcBef>
              <a:spcAft>
                <a:spcPts val="0"/>
              </a:spcAft>
              <a:buNone/>
            </a:pPr>
            <a:r>
              <a:rPr lang="en-GB" sz="1000">
                <a:solidFill>
                  <a:srgbClr val="023154"/>
                </a:solidFill>
                <a:latin typeface="Montserrat Medium"/>
                <a:ea typeface="Montserrat Medium"/>
                <a:cs typeface="Montserrat Medium"/>
                <a:sym typeface="Montserrat Medium"/>
              </a:rPr>
              <a:t>On service positioning</a:t>
            </a:r>
            <a:endParaRPr sz="1000">
              <a:solidFill>
                <a:srgbClr val="023154"/>
              </a:solidFill>
              <a:latin typeface="Montserrat Medium"/>
              <a:ea typeface="Montserrat Medium"/>
              <a:cs typeface="Montserrat Medium"/>
              <a:sym typeface="Montserrat Medium"/>
            </a:endParaRPr>
          </a:p>
          <a:p>
            <a:pPr indent="-101600" lvl="0" marL="533400" marR="406400" rtl="0" algn="l">
              <a:lnSpc>
                <a:spcPct val="140000"/>
              </a:lnSpc>
              <a:spcBef>
                <a:spcPts val="0"/>
              </a:spcBef>
              <a:spcAft>
                <a:spcPts val="0"/>
              </a:spcAft>
              <a:buNone/>
            </a:pPr>
            <a:r>
              <a:rPr lang="en-GB" sz="1000">
                <a:solidFill>
                  <a:srgbClr val="023154"/>
                </a:solidFill>
                <a:latin typeface="Montserrat Medium"/>
                <a:ea typeface="Montserrat Medium"/>
                <a:cs typeface="Montserrat Medium"/>
                <a:sym typeface="Montserrat Medium"/>
              </a:rPr>
              <a:t>On beneﬁt positioning</a:t>
            </a:r>
            <a:endParaRPr sz="1000">
              <a:solidFill>
                <a:srgbClr val="023154"/>
              </a:solidFill>
              <a:latin typeface="Montserrat Medium"/>
              <a:ea typeface="Montserrat Medium"/>
              <a:cs typeface="Montserrat Medium"/>
              <a:sym typeface="Montserrat Medium"/>
            </a:endParaRPr>
          </a:p>
          <a:p>
            <a:pPr indent="-101600" lvl="0" marL="533400" marR="406400" rtl="0" algn="l">
              <a:lnSpc>
                <a:spcPct val="140000"/>
              </a:lnSpc>
              <a:spcBef>
                <a:spcPts val="0"/>
              </a:spcBef>
              <a:spcAft>
                <a:spcPts val="0"/>
              </a:spcAft>
              <a:buNone/>
            </a:pPr>
            <a:r>
              <a:rPr lang="en-GB" sz="1000">
                <a:solidFill>
                  <a:srgbClr val="023154"/>
                </a:solidFill>
                <a:latin typeface="Montserrat Medium"/>
                <a:ea typeface="Montserrat Medium"/>
                <a:cs typeface="Montserrat Medium"/>
                <a:sym typeface="Montserrat Medium"/>
              </a:rPr>
              <a:t>On tailored positioning</a:t>
            </a:r>
            <a:endParaRPr sz="1000">
              <a:latin typeface="Montserrat Medium"/>
              <a:ea typeface="Montserrat Medium"/>
              <a:cs typeface="Montserrat Medium"/>
              <a:sym typeface="Montserrat Medium"/>
            </a:endParaRPr>
          </a:p>
        </p:txBody>
      </p:sp>
      <p:sp>
        <p:nvSpPr>
          <p:cNvPr id="758" name="Google Shape;758;g1f0d95c4c1d_0_0"/>
          <p:cNvSpPr/>
          <p:nvPr/>
        </p:nvSpPr>
        <p:spPr>
          <a:xfrm>
            <a:off x="5800150" y="2375346"/>
            <a:ext cx="359092" cy="487172"/>
          </a:xfrm>
          <a:custGeom>
            <a:rect b="b" l="l" r="r" t="t"/>
            <a:pathLst>
              <a:path extrusionOk="0" h="695960" w="478789">
                <a:moveTo>
                  <a:pt x="239128" y="0"/>
                </a:moveTo>
                <a:lnTo>
                  <a:pt x="0" y="317728"/>
                </a:lnTo>
                <a:lnTo>
                  <a:pt x="115023" y="317728"/>
                </a:lnTo>
                <a:lnTo>
                  <a:pt x="115747" y="695540"/>
                </a:lnTo>
                <a:lnTo>
                  <a:pt x="363943" y="695540"/>
                </a:lnTo>
                <a:lnTo>
                  <a:pt x="363219" y="317728"/>
                </a:lnTo>
                <a:lnTo>
                  <a:pt x="478243" y="317728"/>
                </a:lnTo>
                <a:lnTo>
                  <a:pt x="239128"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9" name="Google Shape;759;g1f0d95c4c1d_0_0"/>
          <p:cNvSpPr/>
          <p:nvPr/>
        </p:nvSpPr>
        <p:spPr>
          <a:xfrm>
            <a:off x="5800151" y="4311332"/>
            <a:ext cx="359092" cy="487172"/>
          </a:xfrm>
          <a:custGeom>
            <a:rect b="b" l="l" r="r" t="t"/>
            <a:pathLst>
              <a:path extrusionOk="0" h="695960" w="478789">
                <a:moveTo>
                  <a:pt x="362496" y="0"/>
                </a:moveTo>
                <a:lnTo>
                  <a:pt x="114300" y="0"/>
                </a:lnTo>
                <a:lnTo>
                  <a:pt x="115023" y="377812"/>
                </a:lnTo>
                <a:lnTo>
                  <a:pt x="0" y="377812"/>
                </a:lnTo>
                <a:lnTo>
                  <a:pt x="239115" y="695540"/>
                </a:lnTo>
                <a:lnTo>
                  <a:pt x="478243" y="377812"/>
                </a:lnTo>
                <a:lnTo>
                  <a:pt x="363220" y="377812"/>
                </a:lnTo>
                <a:lnTo>
                  <a:pt x="362496"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0" name="Google Shape;760;g1f0d95c4c1d_0_0"/>
          <p:cNvSpPr/>
          <p:nvPr/>
        </p:nvSpPr>
        <p:spPr>
          <a:xfrm>
            <a:off x="7631546" y="3400856"/>
            <a:ext cx="521969" cy="335152"/>
          </a:xfrm>
          <a:custGeom>
            <a:rect b="b" l="l" r="r" t="t"/>
            <a:pathLst>
              <a:path extrusionOk="0" h="478789" w="695959">
                <a:moveTo>
                  <a:pt x="377812" y="0"/>
                </a:moveTo>
                <a:lnTo>
                  <a:pt x="377812" y="115023"/>
                </a:lnTo>
                <a:lnTo>
                  <a:pt x="0" y="115747"/>
                </a:lnTo>
                <a:lnTo>
                  <a:pt x="0" y="363943"/>
                </a:lnTo>
                <a:lnTo>
                  <a:pt x="377812" y="363219"/>
                </a:lnTo>
                <a:lnTo>
                  <a:pt x="377812" y="478243"/>
                </a:lnTo>
                <a:lnTo>
                  <a:pt x="695540" y="239128"/>
                </a:lnTo>
                <a:lnTo>
                  <a:pt x="377812"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g1f0d95c4c1d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66" name="Google Shape;766;g1f0d95c4c1d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7" name="Google Shape;767;g1f0d95c4c1d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8" name="Google Shape;768;g1f0d95c4c1d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9" name="Google Shape;769;g1f0d95c4c1d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0" name="Google Shape;770;g1f0d95c4c1d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make you more competitive</a:t>
            </a:r>
            <a:r>
              <a:rPr lang="en-GB">
                <a:solidFill>
                  <a:schemeClr val="accent1"/>
                </a:solidFill>
              </a:rPr>
              <a:t>.</a:t>
            </a:r>
            <a:endParaRPr/>
          </a:p>
        </p:txBody>
      </p:sp>
      <p:sp>
        <p:nvSpPr>
          <p:cNvPr id="672" name="Google Shape;672;p2"/>
          <p:cNvSpPr txBox="1"/>
          <p:nvPr/>
        </p:nvSpPr>
        <p:spPr>
          <a:xfrm>
            <a:off x="442913" y="1947871"/>
            <a:ext cx="436545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Jay Barney in 1991 wrote an article in the Journal of Management entitled </a:t>
            </a:r>
            <a:r>
              <a:rPr b="0" i="1" lang="en-GB" sz="1400" u="none" cap="none" strike="noStrike">
                <a:solidFill>
                  <a:srgbClr val="2B3940"/>
                </a:solidFill>
                <a:latin typeface="Montserrat Light"/>
                <a:ea typeface="Montserrat Light"/>
                <a:cs typeface="Montserrat Light"/>
                <a:sym typeface="Montserrat Light"/>
              </a:rPr>
              <a:t>“Firm Resources and Sustained Competitive Advantage”. </a:t>
            </a:r>
            <a:r>
              <a:rPr b="0" i="0" lang="en-GB" sz="1400" u="none" cap="none" strike="noStrike">
                <a:solidFill>
                  <a:srgbClr val="2B3940"/>
                </a:solidFill>
                <a:latin typeface="Montserrat Light"/>
                <a:ea typeface="Montserrat Light"/>
                <a:cs typeface="Montserrat Light"/>
                <a:sym typeface="Montserrat Light"/>
              </a:rPr>
              <a:t>His thesis was that resources underpin the competitive advantage of firms. </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Resource-Based View (RBV) is a strategic management framework that focuses on the internal resources and capabilities of a firm as sources of competitive advantage. RBV suggests that a firm's unique bundle of resources and capabilities can lead to sustained competitive advantage, which is valuable, rare, inimitable, and non-substitutable (VRIN).</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This framework will help you use resources for a competitive advantage</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4466108" y="1926995"/>
            <a:ext cx="6191791" cy="4229282"/>
          </a:xfrm>
          <a:prstGeom prst="rect">
            <a:avLst/>
          </a:prstGeom>
          <a:noFill/>
          <a:ln>
            <a:noFill/>
          </a:ln>
        </p:spPr>
      </p:pic>
      <p:sp>
        <p:nvSpPr>
          <p:cNvPr id="675" name="Google Shape;675;p2"/>
          <p:cNvSpPr txBox="1"/>
          <p:nvPr/>
        </p:nvSpPr>
        <p:spPr>
          <a:xfrm>
            <a:off x="7654978" y="1976845"/>
            <a:ext cx="4365450"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Resource-Based View can be a valuable lens through which to assess and develop a strategic plan. By understanding and leveraging internal resources and capabilities, a firm can position itself more effectively in the competitive landscape and build a sustainable advantage over time.</a:t>
            </a:r>
            <a:endParaRPr sz="1400">
              <a:solidFill>
                <a:srgbClr val="2B3940"/>
              </a:solidFill>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1" name="Google Shape;681;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2" name="Google Shape;682;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What are your firm’s resources</a:t>
            </a:r>
            <a:r>
              <a:rPr lang="en-GB">
                <a:solidFill>
                  <a:schemeClr val="accent3"/>
                </a:solidFill>
              </a:rPr>
              <a:t>?</a:t>
            </a:r>
            <a:endParaRPr>
              <a:solidFill>
                <a:schemeClr val="accent3"/>
              </a:solidFill>
            </a:endParaRPr>
          </a:p>
        </p:txBody>
      </p:sp>
      <p:sp>
        <p:nvSpPr>
          <p:cNvPr id="683" name="Google Shape;683;p3"/>
          <p:cNvSpPr txBox="1"/>
          <p:nvPr/>
        </p:nvSpPr>
        <p:spPr>
          <a:xfrm>
            <a:off x="1388075" y="2736300"/>
            <a:ext cx="55281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Resources refer to the tangible and intangible assets that a firm possesses. These can include physical assets (such as machinery or technology), human capital (knowledge, skills, and expertise of employees), organizational capabilities (effective processes and structures), and intangible assets (such as brand reputation or patents).</a:t>
            </a:r>
            <a:endParaRPr>
              <a:solidFill>
                <a:schemeClr val="dk1"/>
              </a:solidFill>
              <a:latin typeface="Montserrat Light"/>
              <a:ea typeface="Montserrat Light"/>
              <a:cs typeface="Montserrat Light"/>
              <a:sym typeface="Montserrat Light"/>
            </a:endParaRPr>
          </a:p>
        </p:txBody>
      </p:sp>
      <p:sp>
        <p:nvSpPr>
          <p:cNvPr id="684" name="Google Shape;684;p3"/>
          <p:cNvSpPr/>
          <p:nvPr/>
        </p:nvSpPr>
        <p:spPr>
          <a:xfrm>
            <a:off x="7730864" y="2622194"/>
            <a:ext cx="2426400" cy="16179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Montserrat SemiBold"/>
                <a:ea typeface="Montserrat SemiBold"/>
                <a:cs typeface="Montserrat SemiBold"/>
                <a:sym typeface="Montserrat SemiBold"/>
              </a:rPr>
              <a:t>Resources</a:t>
            </a:r>
            <a:endParaRPr>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sz="1600">
                <a:solidFill>
                  <a:schemeClr val="dk1"/>
                </a:solidFill>
                <a:latin typeface="Montserrat SemiBold"/>
                <a:ea typeface="Montserrat SemiBold"/>
                <a:cs typeface="Montserrat SemiBold"/>
                <a:sym typeface="Montserrat SemiBold"/>
              </a:rPr>
              <a:t>(Assets of the firm)</a:t>
            </a:r>
            <a:endParaRPr>
              <a:latin typeface="Montserrat SemiBold"/>
              <a:ea typeface="Montserrat SemiBold"/>
              <a:cs typeface="Montserrat SemiBold"/>
              <a:sym typeface="Montserrat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0" name="Google Shape;690;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1" name="Google Shape;691;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What are your firm’s capabilities</a:t>
            </a:r>
            <a:r>
              <a:rPr lang="en-GB">
                <a:solidFill>
                  <a:schemeClr val="accent2"/>
                </a:solidFill>
              </a:rPr>
              <a:t>?</a:t>
            </a:r>
            <a:r>
              <a:rPr lang="en-GB"/>
              <a:t> </a:t>
            </a:r>
            <a:endParaRPr/>
          </a:p>
        </p:txBody>
      </p:sp>
      <p:sp>
        <p:nvSpPr>
          <p:cNvPr id="692" name="Google Shape;692;p4"/>
          <p:cNvSpPr txBox="1"/>
          <p:nvPr/>
        </p:nvSpPr>
        <p:spPr>
          <a:xfrm>
            <a:off x="1474913" y="2515888"/>
            <a:ext cx="60417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Capabilities go beyond individual resources and represent the ability of a firm to utilise its resources effectively to achieve specific tasks or activities. Capabilities are often embedded in the organisation's routines, processes, and culture. They are the ways in which a firm combines and deploys its resources to create value.</a:t>
            </a:r>
            <a:endParaRPr/>
          </a:p>
        </p:txBody>
      </p:sp>
      <p:sp>
        <p:nvSpPr>
          <p:cNvPr id="693" name="Google Shape;693;p4"/>
          <p:cNvSpPr/>
          <p:nvPr/>
        </p:nvSpPr>
        <p:spPr>
          <a:xfrm>
            <a:off x="8305800" y="2312232"/>
            <a:ext cx="2133600" cy="15447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Montserrat SemiBold"/>
                <a:ea typeface="Montserrat SemiBold"/>
                <a:cs typeface="Montserrat SemiBold"/>
                <a:sym typeface="Montserrat SemiBold"/>
              </a:rPr>
              <a:t>Capabilities</a:t>
            </a:r>
            <a:endParaRPr>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sz="1800">
                <a:solidFill>
                  <a:schemeClr val="dk1"/>
                </a:solidFill>
                <a:latin typeface="Montserrat"/>
                <a:ea typeface="Montserrat"/>
                <a:cs typeface="Montserrat"/>
                <a:sym typeface="Montserrat"/>
              </a:rPr>
              <a:t>(</a:t>
            </a:r>
            <a:r>
              <a:rPr i="0" lang="en-GB" sz="1800">
                <a:solidFill>
                  <a:schemeClr val="dk1"/>
                </a:solidFill>
                <a:latin typeface="Montserrat"/>
                <a:ea typeface="Montserrat"/>
                <a:cs typeface="Montserrat"/>
                <a:sym typeface="Montserrat"/>
              </a:rPr>
              <a:t>Ability of a firm to utilise its resources</a:t>
            </a:r>
            <a:r>
              <a:rPr lang="en-GB" sz="1800">
                <a:solidFill>
                  <a:schemeClr val="dk1"/>
                </a:solidFill>
                <a:latin typeface="Montserrat"/>
                <a:ea typeface="Montserrat"/>
                <a:cs typeface="Montserrat"/>
                <a:sym typeface="Montserrat"/>
              </a:rPr>
              <a:t>)</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9" name="Google Shape;699;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0" name="Google Shape;700;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What are your firms VRIN criteria</a:t>
            </a:r>
            <a:r>
              <a:rPr lang="en-GB">
                <a:solidFill>
                  <a:schemeClr val="accent1"/>
                </a:solidFill>
              </a:rPr>
              <a:t>?</a:t>
            </a:r>
            <a:endParaRPr>
              <a:solidFill>
                <a:schemeClr val="accent1"/>
              </a:solidFill>
            </a:endParaRPr>
          </a:p>
        </p:txBody>
      </p:sp>
      <p:sp>
        <p:nvSpPr>
          <p:cNvPr id="701" name="Google Shape;701;p5"/>
          <p:cNvSpPr txBox="1"/>
          <p:nvPr/>
        </p:nvSpPr>
        <p:spPr>
          <a:xfrm>
            <a:off x="1237348" y="2420175"/>
            <a:ext cx="59925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According to RBV, for a resource to provide a sustainable competitive advantage, it must possess four key attributes: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Valuable: The resource must enable the firm to exploit opportunities or defend against threats.</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Rare: The resource must be relatively scarce in the industry.</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Inimitable: Competitors should find it difficult to replicate or imitate the resource.</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Non-substitutable: There should be no equivalent or easily replaceable resource.</a:t>
            </a:r>
            <a:endParaRPr/>
          </a:p>
        </p:txBody>
      </p:sp>
      <p:sp>
        <p:nvSpPr>
          <p:cNvPr id="702" name="Google Shape;702;p5"/>
          <p:cNvSpPr/>
          <p:nvPr/>
        </p:nvSpPr>
        <p:spPr>
          <a:xfrm>
            <a:off x="7920480" y="2496383"/>
            <a:ext cx="2061600" cy="13746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Montserrat SemiBold"/>
                <a:ea typeface="Montserrat SemiBold"/>
                <a:cs typeface="Montserrat SemiBold"/>
                <a:sym typeface="Montserrat SemiBold"/>
              </a:rPr>
              <a:t>VRIN Criteria</a:t>
            </a:r>
            <a:endParaRPr>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a:t>
            </a:r>
            <a:r>
              <a:rPr b="0" i="0" lang="en-GB" sz="1600">
                <a:solidFill>
                  <a:schemeClr val="dk1"/>
                </a:solidFill>
                <a:latin typeface="Montserrat Light"/>
                <a:ea typeface="Montserrat Light"/>
                <a:cs typeface="Montserrat Light"/>
                <a:sym typeface="Montserrat Light"/>
              </a:rPr>
              <a:t>Firm’s resources that are special</a:t>
            </a:r>
            <a:r>
              <a:rPr lang="en-GB" sz="1600">
                <a:solidFill>
                  <a:schemeClr val="dk1"/>
                </a:solidFill>
                <a:latin typeface="Montserrat Light"/>
                <a:ea typeface="Montserrat Light"/>
                <a:cs typeface="Montserrat Light"/>
                <a:sym typeface="Montserrat Light"/>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8" name="Google Shape;708;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9" name="Google Shape;709;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What is your firm’s competitive advantage</a:t>
            </a:r>
            <a:r>
              <a:rPr lang="en-GB">
                <a:solidFill>
                  <a:schemeClr val="accent1"/>
                </a:solidFill>
              </a:rPr>
              <a:t>?</a:t>
            </a:r>
            <a:endParaRPr/>
          </a:p>
        </p:txBody>
      </p:sp>
      <p:sp>
        <p:nvSpPr>
          <p:cNvPr id="710" name="Google Shape;710;p6"/>
          <p:cNvSpPr txBox="1"/>
          <p:nvPr/>
        </p:nvSpPr>
        <p:spPr>
          <a:xfrm>
            <a:off x="1855523" y="2468950"/>
            <a:ext cx="53163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goal of the RBV framework is to help firms achieve and sustain a competitive advantage by leveraging their unique, valuable, and difficult-to-replicate resources and capabilities. This competitive advantage can lead to superior performance and profitability.</a:t>
            </a:r>
            <a:endParaRPr/>
          </a:p>
        </p:txBody>
      </p:sp>
      <p:sp>
        <p:nvSpPr>
          <p:cNvPr id="711" name="Google Shape;711;p6"/>
          <p:cNvSpPr/>
          <p:nvPr/>
        </p:nvSpPr>
        <p:spPr>
          <a:xfrm>
            <a:off x="7698850" y="2419900"/>
            <a:ext cx="2473800" cy="16092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Montserrat SemiBold"/>
                <a:ea typeface="Montserrat SemiBold"/>
                <a:cs typeface="Montserrat SemiBold"/>
                <a:sym typeface="Montserrat SemiBold"/>
              </a:rPr>
              <a:t>Competitive Advantage</a:t>
            </a:r>
            <a:endParaRPr>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a:t>
            </a:r>
            <a:r>
              <a:rPr b="0" i="0" lang="en-GB" sz="1600">
                <a:solidFill>
                  <a:schemeClr val="dk1"/>
                </a:solidFill>
                <a:latin typeface="Montserrat Light"/>
                <a:ea typeface="Montserrat Light"/>
                <a:cs typeface="Montserrat Light"/>
                <a:sym typeface="Montserrat Light"/>
              </a:rPr>
              <a:t>Leverage unique resources</a:t>
            </a:r>
            <a:r>
              <a:rPr lang="en-GB" sz="1600">
                <a:solidFill>
                  <a:schemeClr val="dk1"/>
                </a:solidFill>
                <a:latin typeface="Montserrat Light"/>
                <a:ea typeface="Montserrat Light"/>
                <a:cs typeface="Montserrat Light"/>
                <a:sym typeface="Montserrat Light"/>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7" name="Google Shape;717;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18" name="Google Shape;718;p7"/>
          <p:cNvSpPr txBox="1"/>
          <p:nvPr>
            <p:ph type="title"/>
          </p:nvPr>
        </p:nvSpPr>
        <p:spPr>
          <a:xfrm>
            <a:off x="298676" y="750470"/>
            <a:ext cx="94676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What is your firm’s dynamic capabilities</a:t>
            </a:r>
            <a:r>
              <a:rPr lang="en-GB">
                <a:solidFill>
                  <a:schemeClr val="lt1"/>
                </a:solidFill>
              </a:rPr>
              <a:t>.</a:t>
            </a:r>
            <a:endParaRPr/>
          </a:p>
        </p:txBody>
      </p:sp>
      <p:sp>
        <p:nvSpPr>
          <p:cNvPr id="719" name="Google Shape;719;p7"/>
          <p:cNvSpPr txBox="1"/>
          <p:nvPr/>
        </p:nvSpPr>
        <p:spPr>
          <a:xfrm>
            <a:off x="1738927" y="2427269"/>
            <a:ext cx="45993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RBV recognises the importance of a firm's ability to adapt and change over time. Dynamic capabilities refer to the capacity to reconfigure resources and capabilities in response to changing market conditions, technological advancements, or other external factors.</a:t>
            </a:r>
            <a:endParaRPr sz="1200"/>
          </a:p>
        </p:txBody>
      </p:sp>
      <p:sp>
        <p:nvSpPr>
          <p:cNvPr id="720" name="Google Shape;720;p7"/>
          <p:cNvSpPr/>
          <p:nvPr/>
        </p:nvSpPr>
        <p:spPr>
          <a:xfrm>
            <a:off x="7629525" y="2492242"/>
            <a:ext cx="2234100" cy="1394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Montserrat SemiBold"/>
                <a:ea typeface="Montserrat SemiBold"/>
                <a:cs typeface="Montserrat SemiBold"/>
                <a:sym typeface="Montserrat SemiBold"/>
              </a:rPr>
              <a:t>Dynamic Capabilities</a:t>
            </a:r>
            <a:endParaRPr>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a:t>
            </a:r>
            <a:r>
              <a:rPr b="0" i="0" lang="en-GB" sz="1600">
                <a:solidFill>
                  <a:schemeClr val="dk1"/>
                </a:solidFill>
                <a:latin typeface="Montserrat Light"/>
                <a:ea typeface="Montserrat Light"/>
                <a:cs typeface="Montserrat Light"/>
                <a:sym typeface="Montserrat Light"/>
              </a:rPr>
              <a:t>Ability to change</a:t>
            </a:r>
            <a:r>
              <a:rPr lang="en-GB" sz="1600">
                <a:solidFill>
                  <a:schemeClr val="dk1"/>
                </a:solidFill>
                <a:latin typeface="Montserrat Light"/>
                <a:ea typeface="Montserrat Light"/>
                <a:cs typeface="Montserrat Light"/>
                <a:sym typeface="Montserrat Light"/>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6" name="Google Shape;726;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27" name="Google Shape;727;p8"/>
          <p:cNvSpPr txBox="1"/>
          <p:nvPr>
            <p:ph type="title"/>
          </p:nvPr>
        </p:nvSpPr>
        <p:spPr>
          <a:xfrm>
            <a:off x="298676" y="750470"/>
            <a:ext cx="8529638"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What are the strategic implications</a:t>
            </a:r>
            <a:r>
              <a:rPr lang="en-GB">
                <a:solidFill>
                  <a:srgbClr val="0AB1B0"/>
                </a:solidFill>
              </a:rPr>
              <a:t>?</a:t>
            </a:r>
            <a:endParaRPr/>
          </a:p>
        </p:txBody>
      </p:sp>
      <p:sp>
        <p:nvSpPr>
          <p:cNvPr id="728" name="Google Shape;728;p8"/>
          <p:cNvSpPr/>
          <p:nvPr/>
        </p:nvSpPr>
        <p:spPr>
          <a:xfrm>
            <a:off x="7553325" y="2486025"/>
            <a:ext cx="2295600" cy="151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Montserrat SemiBold"/>
                <a:ea typeface="Montserrat SemiBold"/>
                <a:cs typeface="Montserrat SemiBold"/>
                <a:sym typeface="Montserrat SemiBold"/>
              </a:rPr>
              <a:t>Strategic Implications</a:t>
            </a:r>
            <a:endParaRPr>
              <a:latin typeface="Montserrat SemiBold"/>
              <a:ea typeface="Montserrat SemiBold"/>
              <a:cs typeface="Montserrat SemiBold"/>
              <a:sym typeface="Montserrat SemiBold"/>
            </a:endParaRPr>
          </a:p>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a:t>
            </a:r>
            <a:r>
              <a:rPr b="0" i="0" lang="en-GB" sz="1600">
                <a:solidFill>
                  <a:schemeClr val="dk1"/>
                </a:solidFill>
                <a:latin typeface="Montserrat Light"/>
                <a:ea typeface="Montserrat Light"/>
                <a:cs typeface="Montserrat Light"/>
                <a:sym typeface="Montserrat Light"/>
              </a:rPr>
              <a:t>Identifying and using resources</a:t>
            </a:r>
            <a:r>
              <a:rPr lang="en-GB" sz="1600">
                <a:solidFill>
                  <a:schemeClr val="dk1"/>
                </a:solidFill>
                <a:latin typeface="Montserrat Light"/>
                <a:ea typeface="Montserrat Light"/>
                <a:cs typeface="Montserrat Light"/>
                <a:sym typeface="Montserrat Light"/>
              </a:rPr>
              <a:t>)</a:t>
            </a:r>
            <a:endParaRPr/>
          </a:p>
        </p:txBody>
      </p:sp>
      <p:sp>
        <p:nvSpPr>
          <p:cNvPr id="729" name="Google Shape;729;p8"/>
          <p:cNvSpPr txBox="1"/>
          <p:nvPr/>
        </p:nvSpPr>
        <p:spPr>
          <a:xfrm>
            <a:off x="1738927" y="2427269"/>
            <a:ext cx="45993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RBV has significant strategic implications. Firms following the RBV approach should focus on developing, acquiring, and protecting key resources and capabilities. The strategic planning process involves identifying core competencies, aligning resources with strategic goals, and continually assessing the competitive landscape.</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35" name="Google Shape;735;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36" name="Google Shape;736;p9"/>
          <p:cNvSpPr txBox="1"/>
          <p:nvPr>
            <p:ph type="title"/>
          </p:nvPr>
        </p:nvSpPr>
        <p:spPr>
          <a:xfrm>
            <a:off x="333527" y="472400"/>
            <a:ext cx="81282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Don’t forget to consider Porter</a:t>
            </a:r>
            <a:endParaRPr/>
          </a:p>
        </p:txBody>
      </p:sp>
      <p:sp>
        <p:nvSpPr>
          <p:cNvPr id="737" name="Google Shape;737;p9"/>
          <p:cNvSpPr txBox="1"/>
          <p:nvPr/>
        </p:nvSpPr>
        <p:spPr>
          <a:xfrm>
            <a:off x="635454" y="1734512"/>
            <a:ext cx="53676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a:solidFill>
                  <a:srgbClr val="000000"/>
                </a:solidFill>
                <a:latin typeface="Montserrat Light"/>
                <a:ea typeface="Montserrat Light"/>
                <a:cs typeface="Montserrat Light"/>
                <a:sym typeface="Montserrat Light"/>
              </a:rPr>
              <a:t>Michael Porter's view on competitive advantage takes into consideration the external marketplace and </a:t>
            </a:r>
            <a:r>
              <a:rPr lang="en-GB">
                <a:solidFill>
                  <a:srgbClr val="000000"/>
                </a:solidFill>
                <a:latin typeface="Montserrat Light"/>
                <a:ea typeface="Montserrat Light"/>
                <a:cs typeface="Montserrat Light"/>
                <a:sym typeface="Montserrat Light"/>
              </a:rPr>
              <a:t>suggests a firm should position itself on cost leadership, differentiation or focus. Think about this as well as RBV. </a:t>
            </a:r>
            <a:endParaRPr/>
          </a:p>
          <a:p>
            <a:pPr indent="0" lvl="0" marL="0" marR="0" rtl="0" algn="l">
              <a:spcBef>
                <a:spcPts val="0"/>
              </a:spcBef>
              <a:spcAft>
                <a:spcPts val="0"/>
              </a:spcAft>
              <a:buNone/>
            </a:pPr>
            <a:r>
              <a:t/>
            </a:r>
            <a:endParaRPr b="0" i="0">
              <a:solidFill>
                <a:srgbClr val="000000"/>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000000"/>
                </a:solidFill>
                <a:latin typeface="Montserrat Light"/>
                <a:ea typeface="Montserrat Light"/>
                <a:cs typeface="Montserrat Light"/>
                <a:sym typeface="Montserrat Light"/>
              </a:rPr>
              <a:t>At the end of the day you need to decide if your competitive advantage is based on price, quality, innovation, or service.  </a:t>
            </a:r>
            <a:endParaRPr/>
          </a:p>
          <a:p>
            <a:pPr indent="0" lvl="0" marL="0" marR="0" rtl="0" algn="l">
              <a:spcBef>
                <a:spcPts val="0"/>
              </a:spcBef>
              <a:spcAft>
                <a:spcPts val="0"/>
              </a:spcAft>
              <a:buNone/>
            </a:pPr>
            <a:r>
              <a:t/>
            </a:r>
            <a:endParaRPr>
              <a:solidFill>
                <a:srgbClr val="000000"/>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000000"/>
                </a:solidFill>
                <a:latin typeface="Montserrat Light"/>
                <a:ea typeface="Montserrat Light"/>
                <a:cs typeface="Montserrat Light"/>
                <a:sym typeface="Montserrat Light"/>
              </a:rPr>
              <a:t>Use both frameworks.</a:t>
            </a:r>
            <a:endParaRPr>
              <a:solidFill>
                <a:schemeClr val="dk1"/>
              </a:solidFill>
              <a:latin typeface="Montserrat Light"/>
              <a:ea typeface="Montserrat Light"/>
              <a:cs typeface="Montserrat Light"/>
              <a:sym typeface="Montserrat Light"/>
            </a:endParaRPr>
          </a:p>
        </p:txBody>
      </p:sp>
      <p:pic>
        <p:nvPicPr>
          <p:cNvPr id="738" name="Google Shape;738;p9"/>
          <p:cNvPicPr preferRelativeResize="0"/>
          <p:nvPr/>
        </p:nvPicPr>
        <p:blipFill rotWithShape="1">
          <a:blip r:embed="rId3">
            <a:alphaModFix/>
          </a:blip>
          <a:srcRect b="0" l="0" r="0" t="0"/>
          <a:stretch/>
        </p:blipFill>
        <p:spPr>
          <a:xfrm>
            <a:off x="6188937" y="1714759"/>
            <a:ext cx="5279571" cy="36712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