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
      <p:font typeface="Corbel"/>
      <p:regular r:id="rId30"/>
      <p:bold r:id="rId31"/>
      <p:italic r:id="rId32"/>
      <p:boldItalic r:id="rId33"/>
    </p:embeddedFont>
    <p:embeddedFont>
      <p:font typeface="Montserrat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cVT3IJYu20JhYuwQ0LeWuQ7AH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302F85-EEDD-4D7F-91F3-5D7F4BD2DEEF}">
  <a:tblStyle styleId="{16302F85-EEDD-4D7F-91F3-5D7F4BD2DEEF}"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16D7DA7F-7AED-4BDC-86B3-B66C7111115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4D157F4A-7AD2-44E8-931D-D7A4439E95B0}"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5.xml"/><Relationship Id="rId33" Type="http://schemas.openxmlformats.org/officeDocument/2006/relationships/font" Target="fonts/Corbel-boldItalic.fntdata"/><Relationship Id="rId10" Type="http://schemas.openxmlformats.org/officeDocument/2006/relationships/slide" Target="slides/slide4.xml"/><Relationship Id="rId32" Type="http://schemas.openxmlformats.org/officeDocument/2006/relationships/font" Target="fonts/Corbel-italic.fntdata"/><Relationship Id="rId13" Type="http://schemas.openxmlformats.org/officeDocument/2006/relationships/slide" Target="slides/slide7.xml"/><Relationship Id="rId35" Type="http://schemas.openxmlformats.org/officeDocument/2006/relationships/font" Target="fonts/MontserratLight-bold.fntdata"/><Relationship Id="rId12" Type="http://schemas.openxmlformats.org/officeDocument/2006/relationships/slide" Target="slides/slide6.xml"/><Relationship Id="rId34" Type="http://schemas.openxmlformats.org/officeDocument/2006/relationships/font" Target="fonts/MontserratLight-regular.fntdata"/><Relationship Id="rId15" Type="http://schemas.openxmlformats.org/officeDocument/2006/relationships/slide" Target="slides/slide9.xml"/><Relationship Id="rId37" Type="http://schemas.openxmlformats.org/officeDocument/2006/relationships/font" Target="fonts/MontserratLight-boldItalic.fntdata"/><Relationship Id="rId14" Type="http://schemas.openxmlformats.org/officeDocument/2006/relationships/slide" Target="slides/slide8.xml"/><Relationship Id="rId36" Type="http://schemas.openxmlformats.org/officeDocument/2006/relationships/font" Target="fonts/MontserratLight-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a88eec3f4a_2_7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4" name="Google Shape;1344;g2a88eec3f4a_2_7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5" name="Google Shape;14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2ab28196b1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4" name="Google Shape;1444;g2ab28196b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1" name="Google Shape;135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1" name="Google Shape;13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1" name="Google Shape;13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1" name="Google Shape;13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2" name="Google Shape;13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3" name="Google Shape;14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3" name="Google Shape;14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4" name="Google Shape;14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4" name="Shape 274"/>
        <p:cNvGrpSpPr/>
        <p:nvPr/>
      </p:nvGrpSpPr>
      <p:grpSpPr>
        <a:xfrm>
          <a:off x="0" y="0"/>
          <a:ext cx="0" cy="0"/>
          <a:chOff x="0" y="0"/>
          <a:chExt cx="0" cy="0"/>
        </a:xfrm>
      </p:grpSpPr>
      <p:sp>
        <p:nvSpPr>
          <p:cNvPr id="275" name="Google Shape;275;p2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76" name="Google Shape;276;p2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77" name="Google Shape;277;p22"/>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78" name="Google Shape;278;p2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0" name="Google Shape;280;p2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1" name="Google Shape;281;p2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88" name="Google Shape;28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1" name="Google Shape;291;p23"/>
          <p:cNvGrpSpPr/>
          <p:nvPr/>
        </p:nvGrpSpPr>
        <p:grpSpPr>
          <a:xfrm>
            <a:off x="11436251" y="129884"/>
            <a:ext cx="661669" cy="1214119"/>
            <a:chOff x="11436251" y="129884"/>
            <a:chExt cx="661669" cy="1214119"/>
          </a:xfrm>
        </p:grpSpPr>
        <p:sp>
          <p:nvSpPr>
            <p:cNvPr id="292" name="Google Shape;29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0" name="Google Shape;320;p2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321" name="Shape 321"/>
        <p:cNvGrpSpPr/>
        <p:nvPr/>
      </p:nvGrpSpPr>
      <p:grpSpPr>
        <a:xfrm>
          <a:off x="0" y="0"/>
          <a:ext cx="0" cy="0"/>
          <a:chOff x="0" y="0"/>
          <a:chExt cx="0" cy="0"/>
        </a:xfrm>
      </p:grpSpPr>
      <p:pic>
        <p:nvPicPr>
          <p:cNvPr descr="A yellow circle on a black background&#10;&#10;Description automatically generated" id="322" name="Google Shape;32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3" name="Google Shape;323;p2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6" name="Google Shape;326;p24"/>
          <p:cNvGrpSpPr/>
          <p:nvPr/>
        </p:nvGrpSpPr>
        <p:grpSpPr>
          <a:xfrm>
            <a:off x="0" y="1318491"/>
            <a:ext cx="1397812" cy="58002"/>
            <a:chOff x="0" y="1077191"/>
            <a:chExt cx="1397812" cy="58002"/>
          </a:xfrm>
        </p:grpSpPr>
        <p:sp>
          <p:nvSpPr>
            <p:cNvPr id="327" name="Google Shape;32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9" name="Google Shape;329;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0" name="Google Shape;330;p2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1" name="Google Shape;331;p24"/>
          <p:cNvGrpSpPr/>
          <p:nvPr/>
        </p:nvGrpSpPr>
        <p:grpSpPr>
          <a:xfrm>
            <a:off x="11436251" y="129884"/>
            <a:ext cx="661669" cy="1214119"/>
            <a:chOff x="11436251" y="129884"/>
            <a:chExt cx="661669" cy="1214119"/>
          </a:xfrm>
        </p:grpSpPr>
        <p:sp>
          <p:nvSpPr>
            <p:cNvPr id="332" name="Google Shape;332;p2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0" name="Google Shape;360;p24"/>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5"/>
          <p:cNvGrpSpPr/>
          <p:nvPr/>
        </p:nvGrpSpPr>
        <p:grpSpPr>
          <a:xfrm>
            <a:off x="0" y="1318491"/>
            <a:ext cx="1397812" cy="58002"/>
            <a:chOff x="0" y="1077191"/>
            <a:chExt cx="1397812" cy="58002"/>
          </a:xfrm>
        </p:grpSpPr>
        <p:sp>
          <p:nvSpPr>
            <p:cNvPr id="368" name="Google Shape;36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5"/>
          <p:cNvGrpSpPr/>
          <p:nvPr/>
        </p:nvGrpSpPr>
        <p:grpSpPr>
          <a:xfrm>
            <a:off x="11614051" y="129884"/>
            <a:ext cx="661669" cy="1214119"/>
            <a:chOff x="11436251" y="129884"/>
            <a:chExt cx="661669" cy="1214119"/>
          </a:xfrm>
        </p:grpSpPr>
        <p:sp>
          <p:nvSpPr>
            <p:cNvPr id="373" name="Google Shape;37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6"/>
          <p:cNvGrpSpPr/>
          <p:nvPr/>
        </p:nvGrpSpPr>
        <p:grpSpPr>
          <a:xfrm>
            <a:off x="0" y="1318491"/>
            <a:ext cx="1397812" cy="58002"/>
            <a:chOff x="0" y="1077191"/>
            <a:chExt cx="1397812" cy="58002"/>
          </a:xfrm>
        </p:grpSpPr>
        <p:sp>
          <p:nvSpPr>
            <p:cNvPr id="409" name="Google Shape;409;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6"/>
          <p:cNvGrpSpPr/>
          <p:nvPr/>
        </p:nvGrpSpPr>
        <p:grpSpPr>
          <a:xfrm>
            <a:off x="11436251" y="129884"/>
            <a:ext cx="661669" cy="1214119"/>
            <a:chOff x="11436251" y="129884"/>
            <a:chExt cx="661669" cy="1214119"/>
          </a:xfrm>
        </p:grpSpPr>
        <p:sp>
          <p:nvSpPr>
            <p:cNvPr id="414" name="Google Shape;414;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6"/>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7"/>
          <p:cNvGrpSpPr/>
          <p:nvPr/>
        </p:nvGrpSpPr>
        <p:grpSpPr>
          <a:xfrm>
            <a:off x="0" y="1318491"/>
            <a:ext cx="1397812" cy="58002"/>
            <a:chOff x="0" y="1077191"/>
            <a:chExt cx="1397812" cy="58002"/>
          </a:xfrm>
        </p:grpSpPr>
        <p:sp>
          <p:nvSpPr>
            <p:cNvPr id="450" name="Google Shape;450;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7"/>
          <p:cNvGrpSpPr/>
          <p:nvPr/>
        </p:nvGrpSpPr>
        <p:grpSpPr>
          <a:xfrm>
            <a:off x="11436251" y="129884"/>
            <a:ext cx="661669" cy="1214119"/>
            <a:chOff x="11436251" y="129884"/>
            <a:chExt cx="661669" cy="1214119"/>
          </a:xfrm>
        </p:grpSpPr>
        <p:sp>
          <p:nvSpPr>
            <p:cNvPr id="455" name="Google Shape;455;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7"/>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8"/>
          <p:cNvGrpSpPr/>
          <p:nvPr/>
        </p:nvGrpSpPr>
        <p:grpSpPr>
          <a:xfrm>
            <a:off x="0" y="1318491"/>
            <a:ext cx="1397812" cy="58002"/>
            <a:chOff x="0" y="1077191"/>
            <a:chExt cx="1397812" cy="58002"/>
          </a:xfrm>
        </p:grpSpPr>
        <p:sp>
          <p:nvSpPr>
            <p:cNvPr id="491" name="Google Shape;491;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8"/>
          <p:cNvGrpSpPr/>
          <p:nvPr/>
        </p:nvGrpSpPr>
        <p:grpSpPr>
          <a:xfrm>
            <a:off x="11436251" y="129884"/>
            <a:ext cx="661669" cy="1214119"/>
            <a:chOff x="11436251" y="129884"/>
            <a:chExt cx="661669" cy="1214119"/>
          </a:xfrm>
        </p:grpSpPr>
        <p:sp>
          <p:nvSpPr>
            <p:cNvPr id="496" name="Google Shape;496;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8"/>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9"/>
          <p:cNvGrpSpPr/>
          <p:nvPr/>
        </p:nvGrpSpPr>
        <p:grpSpPr>
          <a:xfrm>
            <a:off x="0" y="1318491"/>
            <a:ext cx="1397812" cy="58002"/>
            <a:chOff x="0" y="1077191"/>
            <a:chExt cx="1397812" cy="58002"/>
          </a:xfrm>
        </p:grpSpPr>
        <p:sp>
          <p:nvSpPr>
            <p:cNvPr id="533" name="Google Shape;533;p2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9"/>
          <p:cNvGrpSpPr/>
          <p:nvPr/>
        </p:nvGrpSpPr>
        <p:grpSpPr>
          <a:xfrm>
            <a:off x="11614051" y="129884"/>
            <a:ext cx="661669" cy="1214119"/>
            <a:chOff x="11436251" y="129884"/>
            <a:chExt cx="661669" cy="1214119"/>
          </a:xfrm>
        </p:grpSpPr>
        <p:sp>
          <p:nvSpPr>
            <p:cNvPr id="538" name="Google Shape;538;p2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3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3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3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31"/>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3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3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3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4"/>
          <p:cNvSpPr/>
          <p:nvPr/>
        </p:nvSpPr>
        <p:spPr>
          <a:xfrm>
            <a:off x="1226931" y="12295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4"/>
          <p:cNvSpPr/>
          <p:nvPr/>
        </p:nvSpPr>
        <p:spPr>
          <a:xfrm>
            <a:off x="0" y="12295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4"/>
          <p:cNvSpPr txBox="1"/>
          <p:nvPr>
            <p:ph type="title"/>
          </p:nvPr>
        </p:nvSpPr>
        <p:spPr>
          <a:xfrm>
            <a:off x="333515" y="624811"/>
            <a:ext cx="5156100" cy="54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4"/>
          <p:cNvGrpSpPr/>
          <p:nvPr/>
        </p:nvGrpSpPr>
        <p:grpSpPr>
          <a:xfrm>
            <a:off x="11436251" y="129884"/>
            <a:ext cx="661669" cy="1214119"/>
            <a:chOff x="11436251" y="129884"/>
            <a:chExt cx="661669" cy="1214119"/>
          </a:xfrm>
        </p:grpSpPr>
        <p:sp>
          <p:nvSpPr>
            <p:cNvPr id="27" name="Google Shape;2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4"/>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4"/>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8"/>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8"/>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9"/>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9"/>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9"/>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9"/>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22" name="Shape 622"/>
        <p:cNvGrpSpPr/>
        <p:nvPr/>
      </p:nvGrpSpPr>
      <p:grpSpPr>
        <a:xfrm>
          <a:off x="0" y="0"/>
          <a:ext cx="0" cy="0"/>
          <a:chOff x="0" y="0"/>
          <a:chExt cx="0" cy="0"/>
        </a:xfrm>
      </p:grpSpPr>
      <p:pic>
        <p:nvPicPr>
          <p:cNvPr descr="A logo with blue and yellow colors&#10;&#10;Description automatically generated" id="623" name="Google Shape;623;g2a88eec3f4a_2_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24" name="Google Shape;624;g2a88eec3f4a_2_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25" name="Google Shape;625;g2a88eec3f4a_2_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626" name="Google Shape;626;g2a88eec3f4a_2_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7" name="Google Shape;627;g2a88eec3f4a_2_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8" name="Google Shape;628;g2a88eec3f4a_2_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629" name="Shape 629"/>
        <p:cNvGrpSpPr/>
        <p:nvPr/>
      </p:nvGrpSpPr>
      <p:grpSpPr>
        <a:xfrm>
          <a:off x="0" y="0"/>
          <a:ext cx="0" cy="0"/>
          <a:chOff x="0" y="0"/>
          <a:chExt cx="0" cy="0"/>
        </a:xfrm>
      </p:grpSpPr>
      <p:pic>
        <p:nvPicPr>
          <p:cNvPr descr="A logo with blue and yellow colors&#10;&#10;Description automatically generated" id="630" name="Google Shape;630;g2a88eec3f4a_2_10"/>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631" name="Google Shape;631;g2a88eec3f4a_2_10"/>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000"/>
              <a:buFont typeface="Montserrat SemiBold"/>
              <a:buNone/>
              <a:defRPr i="0" sz="40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2" name="Google Shape;632;g2a88eec3f4a_2_10"/>
          <p:cNvSpPr/>
          <p:nvPr/>
        </p:nvSpPr>
        <p:spPr>
          <a:xfrm>
            <a:off x="1226931" y="31726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3" name="Google Shape;633;g2a88eec3f4a_2_10"/>
          <p:cNvSpPr/>
          <p:nvPr/>
        </p:nvSpPr>
        <p:spPr>
          <a:xfrm>
            <a:off x="0" y="31726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634" name="Google Shape;634;g2a88eec3f4a_2_10"/>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2" name="Google Shape;62;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4" name="Google Shape;64;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5" name="Google Shape;65;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6" name="Google Shape;66;p15"/>
          <p:cNvGrpSpPr/>
          <p:nvPr/>
        </p:nvGrpSpPr>
        <p:grpSpPr>
          <a:xfrm>
            <a:off x="11436251" y="129884"/>
            <a:ext cx="661669" cy="1214119"/>
            <a:chOff x="11436251" y="129884"/>
            <a:chExt cx="661669" cy="1214119"/>
          </a:xfrm>
        </p:grpSpPr>
        <p:sp>
          <p:nvSpPr>
            <p:cNvPr id="67" name="Google Shape;6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95" name="Google Shape;95;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635" name="Shape 635"/>
        <p:cNvGrpSpPr/>
        <p:nvPr/>
      </p:nvGrpSpPr>
      <p:grpSpPr>
        <a:xfrm>
          <a:off x="0" y="0"/>
          <a:ext cx="0" cy="0"/>
          <a:chOff x="0" y="0"/>
          <a:chExt cx="0" cy="0"/>
        </a:xfrm>
      </p:grpSpPr>
      <p:pic>
        <p:nvPicPr>
          <p:cNvPr descr="A yellow circle on a black background&#10;&#10;Description automatically generated" id="636" name="Google Shape;636;g2a88eec3f4a_2_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37" name="Google Shape;637;g2a88eec3f4a_2_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8" name="Google Shape;638;g2a88eec3f4a_2_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9" name="Google Shape;639;g2a88eec3f4a_2_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40" name="Google Shape;640;g2a88eec3f4a_2_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1" name="Google Shape;641;g2a88eec3f4a_2_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42" name="Google Shape;642;g2a88eec3f4a_2_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43" name="Google Shape;643;g2a88eec3f4a_2_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44" name="Google Shape;644;g2a88eec3f4a_2_17"/>
          <p:cNvGrpSpPr/>
          <p:nvPr/>
        </p:nvGrpSpPr>
        <p:grpSpPr>
          <a:xfrm>
            <a:off x="11436251" y="129884"/>
            <a:ext cx="661669" cy="1214119"/>
            <a:chOff x="11436251" y="129884"/>
            <a:chExt cx="661669" cy="1214119"/>
          </a:xfrm>
        </p:grpSpPr>
        <p:sp>
          <p:nvSpPr>
            <p:cNvPr id="645" name="Google Shape;645;g2a88eec3f4a_2_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6" name="Google Shape;646;g2a88eec3f4a_2_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7" name="Google Shape;647;g2a88eec3f4a_2_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8" name="Google Shape;648;g2a88eec3f4a_2_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9" name="Google Shape;649;g2a88eec3f4a_2_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0" name="Google Shape;650;g2a88eec3f4a_2_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1" name="Google Shape;651;g2a88eec3f4a_2_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2" name="Google Shape;652;g2a88eec3f4a_2_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3" name="Google Shape;653;g2a88eec3f4a_2_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4" name="Google Shape;654;g2a88eec3f4a_2_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5" name="Google Shape;655;g2a88eec3f4a_2_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6" name="Google Shape;656;g2a88eec3f4a_2_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7" name="Google Shape;657;g2a88eec3f4a_2_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8" name="Google Shape;658;g2a88eec3f4a_2_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9" name="Google Shape;659;g2a88eec3f4a_2_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0" name="Google Shape;660;g2a88eec3f4a_2_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1" name="Google Shape;661;g2a88eec3f4a_2_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2" name="Google Shape;662;g2a88eec3f4a_2_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3" name="Google Shape;663;g2a88eec3f4a_2_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4" name="Google Shape;664;g2a88eec3f4a_2_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5" name="Google Shape;665;g2a88eec3f4a_2_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6" name="Google Shape;666;g2a88eec3f4a_2_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7" name="Google Shape;667;g2a88eec3f4a_2_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8" name="Google Shape;668;g2a88eec3f4a_2_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9" name="Google Shape;669;g2a88eec3f4a_2_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0" name="Google Shape;670;g2a88eec3f4a_2_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1" name="Google Shape;671;g2a88eec3f4a_2_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2" name="Google Shape;672;g2a88eec3f4a_2_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73" name="Google Shape;673;g2a88eec3f4a_2_17"/>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4" name="Google Shape;674;g2a88eec3f4a_2_17"/>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675" name="Shape 675"/>
        <p:cNvGrpSpPr/>
        <p:nvPr/>
      </p:nvGrpSpPr>
      <p:grpSpPr>
        <a:xfrm>
          <a:off x="0" y="0"/>
          <a:ext cx="0" cy="0"/>
          <a:chOff x="0" y="0"/>
          <a:chExt cx="0" cy="0"/>
        </a:xfrm>
      </p:grpSpPr>
      <p:pic>
        <p:nvPicPr>
          <p:cNvPr descr="A yellow circle on a black background&#10;&#10;Description automatically generated" id="676" name="Google Shape;676;g2a88eec3f4a_2_5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77" name="Google Shape;677;g2a88eec3f4a_2_5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g2a88eec3f4a_2_5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9" name="Google Shape;679;g2a88eec3f4a_2_5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80" name="Google Shape;680;g2a88eec3f4a_2_57"/>
          <p:cNvGrpSpPr/>
          <p:nvPr/>
        </p:nvGrpSpPr>
        <p:grpSpPr>
          <a:xfrm>
            <a:off x="0" y="1318491"/>
            <a:ext cx="1397812" cy="58002"/>
            <a:chOff x="0" y="1077191"/>
            <a:chExt cx="1397812" cy="58002"/>
          </a:xfrm>
        </p:grpSpPr>
        <p:sp>
          <p:nvSpPr>
            <p:cNvPr id="681" name="Google Shape;681;g2a88eec3f4a_2_5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g2a88eec3f4a_2_5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3" name="Google Shape;683;g2a88eec3f4a_2_5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4" name="Google Shape;684;g2a88eec3f4a_2_5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85" name="Google Shape;685;g2a88eec3f4a_2_5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86" name="Google Shape;686;g2a88eec3f4a_2_57"/>
          <p:cNvGrpSpPr/>
          <p:nvPr/>
        </p:nvGrpSpPr>
        <p:grpSpPr>
          <a:xfrm>
            <a:off x="11436251" y="129884"/>
            <a:ext cx="661669" cy="1214119"/>
            <a:chOff x="11436251" y="129884"/>
            <a:chExt cx="661669" cy="1214119"/>
          </a:xfrm>
        </p:grpSpPr>
        <p:sp>
          <p:nvSpPr>
            <p:cNvPr id="687" name="Google Shape;687;g2a88eec3f4a_2_5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g2a88eec3f4a_2_5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g2a88eec3f4a_2_5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g2a88eec3f4a_2_5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g2a88eec3f4a_2_5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g2a88eec3f4a_2_5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g2a88eec3f4a_2_5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g2a88eec3f4a_2_5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g2a88eec3f4a_2_5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6" name="Google Shape;696;g2a88eec3f4a_2_5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g2a88eec3f4a_2_5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8" name="Google Shape;698;g2a88eec3f4a_2_5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g2a88eec3f4a_2_5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g2a88eec3f4a_2_5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g2a88eec3f4a_2_5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g2a88eec3f4a_2_5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g2a88eec3f4a_2_5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g2a88eec3f4a_2_5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g2a88eec3f4a_2_5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g2a88eec3f4a_2_5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g2a88eec3f4a_2_5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g2a88eec3f4a_2_5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g2a88eec3f4a_2_5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g2a88eec3f4a_2_5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g2a88eec3f4a_2_5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g2a88eec3f4a_2_5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g2a88eec3f4a_2_5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g2a88eec3f4a_2_5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715" name="Google Shape;715;g2a88eec3f4a_2_5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716" name="Google Shape;716;g2a88eec3f4a_2_5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717" name="Shape 717"/>
        <p:cNvGrpSpPr/>
        <p:nvPr/>
      </p:nvGrpSpPr>
      <p:grpSpPr>
        <a:xfrm>
          <a:off x="0" y="0"/>
          <a:ext cx="0" cy="0"/>
          <a:chOff x="0" y="0"/>
          <a:chExt cx="0" cy="0"/>
        </a:xfrm>
      </p:grpSpPr>
      <p:pic>
        <p:nvPicPr>
          <p:cNvPr descr="A yellow circle on a black background&#10;&#10;Description automatically generated" id="718" name="Google Shape;718;g2a88eec3f4a_2_9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719" name="Google Shape;719;g2a88eec3f4a_2_9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g2a88eec3f4a_2_9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1" name="Google Shape;721;g2a88eec3f4a_2_9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722" name="Google Shape;722;g2a88eec3f4a_2_9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723" name="Google Shape;723;g2a88eec3f4a_2_99"/>
          <p:cNvGrpSpPr/>
          <p:nvPr/>
        </p:nvGrpSpPr>
        <p:grpSpPr>
          <a:xfrm>
            <a:off x="0" y="1318491"/>
            <a:ext cx="1397812" cy="58002"/>
            <a:chOff x="0" y="1077191"/>
            <a:chExt cx="1397812" cy="58002"/>
          </a:xfrm>
        </p:grpSpPr>
        <p:sp>
          <p:nvSpPr>
            <p:cNvPr id="724" name="Google Shape;724;g2a88eec3f4a_2_9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g2a88eec3f4a_2_9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26" name="Google Shape;726;g2a88eec3f4a_2_9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727" name="Google Shape;727;g2a88eec3f4a_2_9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728" name="Google Shape;728;g2a88eec3f4a_2_99"/>
          <p:cNvGrpSpPr/>
          <p:nvPr/>
        </p:nvGrpSpPr>
        <p:grpSpPr>
          <a:xfrm>
            <a:off x="11436251" y="129884"/>
            <a:ext cx="661669" cy="1214119"/>
            <a:chOff x="11436251" y="129884"/>
            <a:chExt cx="661669" cy="1214119"/>
          </a:xfrm>
        </p:grpSpPr>
        <p:sp>
          <p:nvSpPr>
            <p:cNvPr id="729" name="Google Shape;729;g2a88eec3f4a_2_9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g2a88eec3f4a_2_9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g2a88eec3f4a_2_9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g2a88eec3f4a_2_9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g2a88eec3f4a_2_9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g2a88eec3f4a_2_9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g2a88eec3f4a_2_9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g2a88eec3f4a_2_9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g2a88eec3f4a_2_9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g2a88eec3f4a_2_9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9" name="Google Shape;739;g2a88eec3f4a_2_9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g2a88eec3f4a_2_9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g2a88eec3f4a_2_9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2" name="Google Shape;742;g2a88eec3f4a_2_9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3" name="Google Shape;743;g2a88eec3f4a_2_9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g2a88eec3f4a_2_9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g2a88eec3f4a_2_9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g2a88eec3f4a_2_9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g2a88eec3f4a_2_9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g2a88eec3f4a_2_9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g2a88eec3f4a_2_9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g2a88eec3f4a_2_9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1" name="Google Shape;751;g2a88eec3f4a_2_9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2" name="Google Shape;752;g2a88eec3f4a_2_9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3" name="Google Shape;753;g2a88eec3f4a_2_9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4" name="Google Shape;754;g2a88eec3f4a_2_9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5" name="Google Shape;755;g2a88eec3f4a_2_9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g2a88eec3f4a_2_9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757" name="Google Shape;757;g2a88eec3f4a_2_99"/>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758" name="Shape 758"/>
        <p:cNvGrpSpPr/>
        <p:nvPr/>
      </p:nvGrpSpPr>
      <p:grpSpPr>
        <a:xfrm>
          <a:off x="0" y="0"/>
          <a:ext cx="0" cy="0"/>
          <a:chOff x="0" y="0"/>
          <a:chExt cx="0" cy="0"/>
        </a:xfrm>
      </p:grpSpPr>
      <p:pic>
        <p:nvPicPr>
          <p:cNvPr descr="A yellow circle on a black background&#10;&#10;Description automatically generated" id="759" name="Google Shape;759;g2a88eec3f4a_2_14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760" name="Google Shape;760;g2a88eec3f4a_2_14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g2a88eec3f4a_2_14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2" name="Google Shape;762;g2a88eec3f4a_2_14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763" name="Google Shape;763;g2a88eec3f4a_2_140"/>
          <p:cNvGrpSpPr/>
          <p:nvPr/>
        </p:nvGrpSpPr>
        <p:grpSpPr>
          <a:xfrm>
            <a:off x="0" y="1318491"/>
            <a:ext cx="1397812" cy="58002"/>
            <a:chOff x="0" y="1077191"/>
            <a:chExt cx="1397812" cy="58002"/>
          </a:xfrm>
        </p:grpSpPr>
        <p:sp>
          <p:nvSpPr>
            <p:cNvPr id="764" name="Google Shape;764;g2a88eec3f4a_2_14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g2a88eec3f4a_2_14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6" name="Google Shape;766;g2a88eec3f4a_2_14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767" name="Google Shape;767;g2a88eec3f4a_2_14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768" name="Google Shape;768;g2a88eec3f4a_2_14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69" name="Google Shape;769;g2a88eec3f4a_2_140"/>
          <p:cNvGrpSpPr/>
          <p:nvPr/>
        </p:nvGrpSpPr>
        <p:grpSpPr>
          <a:xfrm>
            <a:off x="11436251" y="129884"/>
            <a:ext cx="661669" cy="1214119"/>
            <a:chOff x="11436251" y="129884"/>
            <a:chExt cx="661669" cy="1214119"/>
          </a:xfrm>
        </p:grpSpPr>
        <p:sp>
          <p:nvSpPr>
            <p:cNvPr id="770" name="Google Shape;770;g2a88eec3f4a_2_14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1" name="Google Shape;771;g2a88eec3f4a_2_14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g2a88eec3f4a_2_14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3" name="Google Shape;773;g2a88eec3f4a_2_14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g2a88eec3f4a_2_14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g2a88eec3f4a_2_14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g2a88eec3f4a_2_14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7" name="Google Shape;777;g2a88eec3f4a_2_14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8" name="Google Shape;778;g2a88eec3f4a_2_14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g2a88eec3f4a_2_14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g2a88eec3f4a_2_14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1" name="Google Shape;781;g2a88eec3f4a_2_14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g2a88eec3f4a_2_14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3" name="Google Shape;783;g2a88eec3f4a_2_14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g2a88eec3f4a_2_14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g2a88eec3f4a_2_14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g2a88eec3f4a_2_14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g2a88eec3f4a_2_14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g2a88eec3f4a_2_14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g2a88eec3f4a_2_14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g2a88eec3f4a_2_14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1" name="Google Shape;791;g2a88eec3f4a_2_14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g2a88eec3f4a_2_14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3" name="Google Shape;793;g2a88eec3f4a_2_14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g2a88eec3f4a_2_14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g2a88eec3f4a_2_14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g2a88eec3f4a_2_14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g2a88eec3f4a_2_14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798" name="Google Shape;798;g2a88eec3f4a_2_14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799" name="Shape 799"/>
        <p:cNvGrpSpPr/>
        <p:nvPr/>
      </p:nvGrpSpPr>
      <p:grpSpPr>
        <a:xfrm>
          <a:off x="0" y="0"/>
          <a:ext cx="0" cy="0"/>
          <a:chOff x="0" y="0"/>
          <a:chExt cx="0" cy="0"/>
        </a:xfrm>
      </p:grpSpPr>
      <p:pic>
        <p:nvPicPr>
          <p:cNvPr descr="A logo with blue and yellow colors&#10;&#10;Description automatically generated" id="800" name="Google Shape;800;g2a88eec3f4a_2_18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801" name="Google Shape;801;g2a88eec3f4a_2_181"/>
          <p:cNvSpPr txBox="1"/>
          <p:nvPr/>
        </p:nvSpPr>
        <p:spPr>
          <a:xfrm>
            <a:off x="502311" y="4331682"/>
            <a:ext cx="4233461" cy="15639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4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4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t/>
            </a:r>
            <a:endParaRPr b="0" i="0" sz="14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400">
                <a:solidFill>
                  <a:schemeClr val="lt1"/>
                </a:solidFill>
                <a:latin typeface="Montserrat"/>
                <a:ea typeface="Montserrat"/>
                <a:cs typeface="Montserrat"/>
                <a:sym typeface="Montserrat"/>
              </a:rPr>
              <a:t>Keep In touch:</a:t>
            </a:r>
            <a:endParaRPr/>
          </a:p>
        </p:txBody>
      </p:sp>
      <p:pic>
        <p:nvPicPr>
          <p:cNvPr descr="A black letter f in a white circle&#10;&#10;Description automatically generated" id="802" name="Google Shape;802;g2a88eec3f4a_2_18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803" name="Google Shape;803;g2a88eec3f4a_2_18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804" name="Google Shape;804;g2a88eec3f4a_2_18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805" name="Google Shape;805;g2a88eec3f4a_2_18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806" name="Google Shape;806;g2a88eec3f4a_2_18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807" name="Shape 807"/>
        <p:cNvGrpSpPr/>
        <p:nvPr/>
      </p:nvGrpSpPr>
      <p:grpSpPr>
        <a:xfrm>
          <a:off x="0" y="0"/>
          <a:ext cx="0" cy="0"/>
          <a:chOff x="0" y="0"/>
          <a:chExt cx="0" cy="0"/>
        </a:xfrm>
      </p:grpSpPr>
      <p:sp>
        <p:nvSpPr>
          <p:cNvPr id="808" name="Google Shape;808;g2a88eec3f4a_2_18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809" name="Google Shape;809;g2a88eec3f4a_2_18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810" name="Google Shape;810;g2a88eec3f4a_2_18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811" name="Google Shape;811;g2a88eec3f4a_2_18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2" name="Google Shape;812;g2a88eec3f4a_2_18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13" name="Google Shape;813;g2a88eec3f4a_2_18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14" name="Google Shape;814;g2a88eec3f4a_2_18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15" name="Shape 815"/>
        <p:cNvGrpSpPr/>
        <p:nvPr/>
      </p:nvGrpSpPr>
      <p:grpSpPr>
        <a:xfrm>
          <a:off x="0" y="0"/>
          <a:ext cx="0" cy="0"/>
          <a:chOff x="0" y="0"/>
          <a:chExt cx="0" cy="0"/>
        </a:xfrm>
      </p:grpSpPr>
      <p:pic>
        <p:nvPicPr>
          <p:cNvPr descr="A yellow circle on a black background&#10;&#10;Description automatically generated" id="816" name="Google Shape;816;g2a88eec3f4a_2_19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17" name="Google Shape;817;g2a88eec3f4a_2_19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8" name="Google Shape;818;g2a88eec3f4a_2_19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9" name="Google Shape;819;g2a88eec3f4a_2_19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20" name="Google Shape;820;g2a88eec3f4a_2_19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21" name="Google Shape;821;g2a88eec3f4a_2_19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2" name="Google Shape;822;g2a88eec3f4a_2_19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3" name="Google Shape;823;g2a88eec3f4a_2_19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24" name="Google Shape;824;g2a88eec3f4a_2_197"/>
          <p:cNvGrpSpPr/>
          <p:nvPr/>
        </p:nvGrpSpPr>
        <p:grpSpPr>
          <a:xfrm>
            <a:off x="11436251" y="129884"/>
            <a:ext cx="661669" cy="1214119"/>
            <a:chOff x="11436251" y="129884"/>
            <a:chExt cx="661669" cy="1214119"/>
          </a:xfrm>
        </p:grpSpPr>
        <p:sp>
          <p:nvSpPr>
            <p:cNvPr id="825" name="Google Shape;825;g2a88eec3f4a_2_19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6" name="Google Shape;826;g2a88eec3f4a_2_19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7" name="Google Shape;827;g2a88eec3f4a_2_19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8" name="Google Shape;828;g2a88eec3f4a_2_19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g2a88eec3f4a_2_19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0" name="Google Shape;830;g2a88eec3f4a_2_19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1" name="Google Shape;831;g2a88eec3f4a_2_19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g2a88eec3f4a_2_19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3" name="Google Shape;833;g2a88eec3f4a_2_19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4" name="Google Shape;834;g2a88eec3f4a_2_19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5" name="Google Shape;835;g2a88eec3f4a_2_19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g2a88eec3f4a_2_19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7" name="Google Shape;837;g2a88eec3f4a_2_19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8" name="Google Shape;838;g2a88eec3f4a_2_19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9" name="Google Shape;839;g2a88eec3f4a_2_19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0" name="Google Shape;840;g2a88eec3f4a_2_19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g2a88eec3f4a_2_19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g2a88eec3f4a_2_19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3" name="Google Shape;843;g2a88eec3f4a_2_19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4" name="Google Shape;844;g2a88eec3f4a_2_19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5" name="Google Shape;845;g2a88eec3f4a_2_19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6" name="Google Shape;846;g2a88eec3f4a_2_19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g2a88eec3f4a_2_19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g2a88eec3f4a_2_19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g2a88eec3f4a_2_19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0" name="Google Shape;850;g2a88eec3f4a_2_19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g2a88eec3f4a_2_19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2" name="Google Shape;852;g2a88eec3f4a_2_19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53" name="Google Shape;853;g2a88eec3f4a_2_19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Blue bkg">
  <p:cSld name="1_Text Blue bkg">
    <p:bg>
      <p:bgPr>
        <a:solidFill>
          <a:schemeClr val="lt1"/>
        </a:solidFill>
      </p:bgPr>
    </p:bg>
    <p:spTree>
      <p:nvGrpSpPr>
        <p:cNvPr id="854" name="Shape 854"/>
        <p:cNvGrpSpPr/>
        <p:nvPr/>
      </p:nvGrpSpPr>
      <p:grpSpPr>
        <a:xfrm>
          <a:off x="0" y="0"/>
          <a:ext cx="0" cy="0"/>
          <a:chOff x="0" y="0"/>
          <a:chExt cx="0" cy="0"/>
        </a:xfrm>
      </p:grpSpPr>
      <p:pic>
        <p:nvPicPr>
          <p:cNvPr descr="A yellow circle on a black background&#10;&#10;Description automatically generated" id="855" name="Google Shape;855;g2a88eec3f4a_2_23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56" name="Google Shape;856;g2a88eec3f4a_2_23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g2a88eec3f4a_2_23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8" name="Google Shape;858;g2a88eec3f4a_2_23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9" name="Google Shape;859;g2a88eec3f4a_2_23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0" name="Google Shape;860;g2a88eec3f4a_2_23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g2a88eec3f4a_2_23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g2a88eec3f4a_2_23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63" name="Google Shape;863;g2a88eec3f4a_2_236"/>
          <p:cNvGrpSpPr/>
          <p:nvPr/>
        </p:nvGrpSpPr>
        <p:grpSpPr>
          <a:xfrm>
            <a:off x="11436251" y="129884"/>
            <a:ext cx="661669" cy="1214119"/>
            <a:chOff x="11436251" y="129884"/>
            <a:chExt cx="661669" cy="1214119"/>
          </a:xfrm>
        </p:grpSpPr>
        <p:sp>
          <p:nvSpPr>
            <p:cNvPr id="864" name="Google Shape;864;g2a88eec3f4a_2_23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g2a88eec3f4a_2_23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g2a88eec3f4a_2_23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7" name="Google Shape;867;g2a88eec3f4a_2_23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g2a88eec3f4a_2_23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g2a88eec3f4a_2_23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0" name="Google Shape;870;g2a88eec3f4a_2_23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g2a88eec3f4a_2_23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2" name="Google Shape;872;g2a88eec3f4a_2_23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3" name="Google Shape;873;g2a88eec3f4a_2_23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4" name="Google Shape;874;g2a88eec3f4a_2_23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g2a88eec3f4a_2_23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6" name="Google Shape;876;g2a88eec3f4a_2_23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7" name="Google Shape;877;g2a88eec3f4a_2_23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g2a88eec3f4a_2_23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9" name="Google Shape;879;g2a88eec3f4a_2_23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0" name="Google Shape;880;g2a88eec3f4a_2_23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g2a88eec3f4a_2_23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g2a88eec3f4a_2_23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g2a88eec3f4a_2_23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g2a88eec3f4a_2_23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5" name="Google Shape;885;g2a88eec3f4a_2_23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6" name="Google Shape;886;g2a88eec3f4a_2_23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g2a88eec3f4a_2_23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8" name="Google Shape;888;g2a88eec3f4a_2_23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9" name="Google Shape;889;g2a88eec3f4a_2_23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0" name="Google Shape;890;g2a88eec3f4a_2_23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1" name="Google Shape;891;g2a88eec3f4a_2_23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92" name="Google Shape;892;g2a88eec3f4a_2_23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Blue bkg">
  <p:cSld name="2_Text Blue bkg">
    <p:bg>
      <p:bgPr>
        <a:solidFill>
          <a:schemeClr val="lt1"/>
        </a:solidFill>
      </p:bgPr>
    </p:bg>
    <p:spTree>
      <p:nvGrpSpPr>
        <p:cNvPr id="893" name="Shape 893"/>
        <p:cNvGrpSpPr/>
        <p:nvPr/>
      </p:nvGrpSpPr>
      <p:grpSpPr>
        <a:xfrm>
          <a:off x="0" y="0"/>
          <a:ext cx="0" cy="0"/>
          <a:chOff x="0" y="0"/>
          <a:chExt cx="0" cy="0"/>
        </a:xfrm>
      </p:grpSpPr>
      <p:pic>
        <p:nvPicPr>
          <p:cNvPr descr="A yellow circle on a black background&#10;&#10;Description automatically generated" id="894" name="Google Shape;894;g2a88eec3f4a_2_27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95" name="Google Shape;895;g2a88eec3f4a_2_27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6" name="Google Shape;896;g2a88eec3f4a_2_27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7" name="Google Shape;897;g2a88eec3f4a_2_27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98" name="Google Shape;898;g2a88eec3f4a_2_27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99" name="Google Shape;899;g2a88eec3f4a_2_27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g2a88eec3f4a_2_27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g2a88eec3f4a_2_27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02" name="Google Shape;902;g2a88eec3f4a_2_275"/>
          <p:cNvGrpSpPr/>
          <p:nvPr/>
        </p:nvGrpSpPr>
        <p:grpSpPr>
          <a:xfrm>
            <a:off x="11614051" y="129884"/>
            <a:ext cx="661669" cy="1214119"/>
            <a:chOff x="11436251" y="129884"/>
            <a:chExt cx="661669" cy="1214119"/>
          </a:xfrm>
        </p:grpSpPr>
        <p:sp>
          <p:nvSpPr>
            <p:cNvPr id="903" name="Google Shape;903;g2a88eec3f4a_2_27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4" name="Google Shape;904;g2a88eec3f4a_2_27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5" name="Google Shape;905;g2a88eec3f4a_2_27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g2a88eec3f4a_2_27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7" name="Google Shape;907;g2a88eec3f4a_2_27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g2a88eec3f4a_2_27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g2a88eec3f4a_2_27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g2a88eec3f4a_2_27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g2a88eec3f4a_2_27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g2a88eec3f4a_2_27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3" name="Google Shape;913;g2a88eec3f4a_2_27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g2a88eec3f4a_2_27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5" name="Google Shape;915;g2a88eec3f4a_2_27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6" name="Google Shape;916;g2a88eec3f4a_2_27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7" name="Google Shape;917;g2a88eec3f4a_2_27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g2a88eec3f4a_2_27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g2a88eec3f4a_2_27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0" name="Google Shape;920;g2a88eec3f4a_2_27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1" name="Google Shape;921;g2a88eec3f4a_2_27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2" name="Google Shape;922;g2a88eec3f4a_2_27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3" name="Google Shape;923;g2a88eec3f4a_2_27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4" name="Google Shape;924;g2a88eec3f4a_2_27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g2a88eec3f4a_2_27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6" name="Google Shape;926;g2a88eec3f4a_2_27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7" name="Google Shape;927;g2a88eec3f4a_2_27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8" name="Google Shape;928;g2a88eec3f4a_2_27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9" name="Google Shape;929;g2a88eec3f4a_2_27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0" name="Google Shape;930;g2a88eec3f4a_2_27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931" name="Google Shape;931;g2a88eec3f4a_2_27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Blue bkg">
  <p:cSld name="3_Text Blue bkg">
    <p:bg>
      <p:bgPr>
        <a:solidFill>
          <a:schemeClr val="lt1"/>
        </a:solidFill>
      </p:bgPr>
    </p:bg>
    <p:spTree>
      <p:nvGrpSpPr>
        <p:cNvPr id="932" name="Shape 932"/>
        <p:cNvGrpSpPr/>
        <p:nvPr/>
      </p:nvGrpSpPr>
      <p:grpSpPr>
        <a:xfrm>
          <a:off x="0" y="0"/>
          <a:ext cx="0" cy="0"/>
          <a:chOff x="0" y="0"/>
          <a:chExt cx="0" cy="0"/>
        </a:xfrm>
      </p:grpSpPr>
      <p:pic>
        <p:nvPicPr>
          <p:cNvPr descr="A yellow circle on a black background&#10;&#10;Description automatically generated" id="933" name="Google Shape;933;g2a88eec3f4a_2_3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34" name="Google Shape;934;g2a88eec3f4a_2_3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5" name="Google Shape;935;g2a88eec3f4a_2_3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6" name="Google Shape;936;g2a88eec3f4a_2_3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937" name="Google Shape;937;g2a88eec3f4a_2_3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938" name="Google Shape;938;g2a88eec3f4a_2_3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9" name="Google Shape;939;g2a88eec3f4a_2_3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g2a88eec3f4a_2_3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blue and black striped background&#10;&#10;Description automatically generated" id="941" name="Google Shape;941;g2a88eec3f4a_2_31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grpSp>
        <p:nvGrpSpPr>
          <p:cNvPr id="942" name="Google Shape;942;g2a88eec3f4a_2_314"/>
          <p:cNvGrpSpPr/>
          <p:nvPr/>
        </p:nvGrpSpPr>
        <p:grpSpPr>
          <a:xfrm>
            <a:off x="11436251" y="129884"/>
            <a:ext cx="661669" cy="1214119"/>
            <a:chOff x="11436251" y="129884"/>
            <a:chExt cx="661669" cy="1214119"/>
          </a:xfrm>
        </p:grpSpPr>
        <p:sp>
          <p:nvSpPr>
            <p:cNvPr id="943" name="Google Shape;943;g2a88eec3f4a_2_3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4" name="Google Shape;944;g2a88eec3f4a_2_3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g2a88eec3f4a_2_3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g2a88eec3f4a_2_3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g2a88eec3f4a_2_3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g2a88eec3f4a_2_3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9" name="Google Shape;949;g2a88eec3f4a_2_3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0" name="Google Shape;950;g2a88eec3f4a_2_3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g2a88eec3f4a_2_3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g2a88eec3f4a_2_3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3" name="Google Shape;953;g2a88eec3f4a_2_3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4" name="Google Shape;954;g2a88eec3f4a_2_3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5" name="Google Shape;955;g2a88eec3f4a_2_3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6" name="Google Shape;956;g2a88eec3f4a_2_3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g2a88eec3f4a_2_3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8" name="Google Shape;958;g2a88eec3f4a_2_3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9" name="Google Shape;959;g2a88eec3f4a_2_3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0" name="Google Shape;960;g2a88eec3f4a_2_3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1" name="Google Shape;961;g2a88eec3f4a_2_3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2" name="Google Shape;962;g2a88eec3f4a_2_3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3" name="Google Shape;963;g2a88eec3f4a_2_3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4" name="Google Shape;964;g2a88eec3f4a_2_3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5" name="Google Shape;965;g2a88eec3f4a_2_3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6" name="Google Shape;966;g2a88eec3f4a_2_3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7" name="Google Shape;967;g2a88eec3f4a_2_3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8" name="Google Shape;968;g2a88eec3f4a_2_3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9" name="Google Shape;969;g2a88eec3f4a_2_3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0" name="Google Shape;970;g2a88eec3f4a_2_3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96" name="Shape 96"/>
        <p:cNvGrpSpPr/>
        <p:nvPr/>
      </p:nvGrpSpPr>
      <p:grpSpPr>
        <a:xfrm>
          <a:off x="0" y="0"/>
          <a:ext cx="0" cy="0"/>
          <a:chOff x="0" y="0"/>
          <a:chExt cx="0" cy="0"/>
        </a:xfrm>
      </p:grpSpPr>
      <p:pic>
        <p:nvPicPr>
          <p:cNvPr descr="A yellow circle on a black background&#10;&#10;Description automatically generated" id="97" name="Google Shape;97;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8" name="Google Shape;98;p1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1" name="Google Shape;101;p16"/>
          <p:cNvGrpSpPr/>
          <p:nvPr/>
        </p:nvGrpSpPr>
        <p:grpSpPr>
          <a:xfrm>
            <a:off x="0" y="1419250"/>
            <a:ext cx="1397812" cy="58002"/>
            <a:chOff x="0" y="1077191"/>
            <a:chExt cx="1397812" cy="58002"/>
          </a:xfrm>
        </p:grpSpPr>
        <p:sp>
          <p:nvSpPr>
            <p:cNvPr id="102" name="Google Shape;102;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4" name="Google Shape;104;p16"/>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5" name="Google Shape;10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6" name="Google Shape;106;p16"/>
          <p:cNvGrpSpPr/>
          <p:nvPr/>
        </p:nvGrpSpPr>
        <p:grpSpPr>
          <a:xfrm>
            <a:off x="11436251" y="129884"/>
            <a:ext cx="661669" cy="1214119"/>
            <a:chOff x="11436251" y="129884"/>
            <a:chExt cx="661669" cy="1214119"/>
          </a:xfrm>
        </p:grpSpPr>
        <p:sp>
          <p:nvSpPr>
            <p:cNvPr id="107" name="Google Shape;10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35" name="Google Shape;135;p1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971" name="Shape 971"/>
        <p:cNvGrpSpPr/>
        <p:nvPr/>
      </p:nvGrpSpPr>
      <p:grpSpPr>
        <a:xfrm>
          <a:off x="0" y="0"/>
          <a:ext cx="0" cy="0"/>
          <a:chOff x="0" y="0"/>
          <a:chExt cx="0" cy="0"/>
        </a:xfrm>
      </p:grpSpPr>
      <p:pic>
        <p:nvPicPr>
          <p:cNvPr descr="A yellow circle on a black background&#10;&#10;Description automatically generated" id="972" name="Google Shape;972;g2a88eec3f4a_2_35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73" name="Google Shape;973;g2a88eec3f4a_2_35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4" name="Google Shape;974;g2a88eec3f4a_2_35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5" name="Google Shape;975;g2a88eec3f4a_2_35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976" name="Google Shape;976;g2a88eec3f4a_2_35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7" name="Google Shape;977;g2a88eec3f4a_2_35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78" name="Google Shape;978;g2a88eec3f4a_2_35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979" name="Google Shape;979;g2a88eec3f4a_2_35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80" name="Google Shape;980;g2a88eec3f4a_2_353"/>
          <p:cNvGrpSpPr/>
          <p:nvPr/>
        </p:nvGrpSpPr>
        <p:grpSpPr>
          <a:xfrm>
            <a:off x="11436251" y="129884"/>
            <a:ext cx="661669" cy="1214119"/>
            <a:chOff x="11436251" y="129884"/>
            <a:chExt cx="661669" cy="1214119"/>
          </a:xfrm>
        </p:grpSpPr>
        <p:sp>
          <p:nvSpPr>
            <p:cNvPr id="981" name="Google Shape;981;g2a88eec3f4a_2_35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2" name="Google Shape;982;g2a88eec3f4a_2_35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3" name="Google Shape;983;g2a88eec3f4a_2_35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4" name="Google Shape;984;g2a88eec3f4a_2_35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5" name="Google Shape;985;g2a88eec3f4a_2_35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6" name="Google Shape;986;g2a88eec3f4a_2_35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7" name="Google Shape;987;g2a88eec3f4a_2_35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8" name="Google Shape;988;g2a88eec3f4a_2_35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g2a88eec3f4a_2_35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0" name="Google Shape;990;g2a88eec3f4a_2_35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1" name="Google Shape;991;g2a88eec3f4a_2_35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2" name="Google Shape;992;g2a88eec3f4a_2_35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3" name="Google Shape;993;g2a88eec3f4a_2_35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4" name="Google Shape;994;g2a88eec3f4a_2_35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5" name="Google Shape;995;g2a88eec3f4a_2_35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6" name="Google Shape;996;g2a88eec3f4a_2_35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7" name="Google Shape;997;g2a88eec3f4a_2_35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8" name="Google Shape;998;g2a88eec3f4a_2_35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9" name="Google Shape;999;g2a88eec3f4a_2_35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0" name="Google Shape;1000;g2a88eec3f4a_2_35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1" name="Google Shape;1001;g2a88eec3f4a_2_35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2" name="Google Shape;1002;g2a88eec3f4a_2_35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3" name="Google Shape;1003;g2a88eec3f4a_2_35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4" name="Google Shape;1004;g2a88eec3f4a_2_35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5" name="Google Shape;1005;g2a88eec3f4a_2_35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6" name="Google Shape;1006;g2a88eec3f4a_2_35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7" name="Google Shape;1007;g2a88eec3f4a_2_35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8" name="Google Shape;1008;g2a88eec3f4a_2_35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009" name="Google Shape;1009;g2a88eec3f4a_2_353"/>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0" name="Shape 1010"/>
        <p:cNvGrpSpPr/>
        <p:nvPr/>
      </p:nvGrpSpPr>
      <p:grpSpPr>
        <a:xfrm>
          <a:off x="0" y="0"/>
          <a:ext cx="0" cy="0"/>
          <a:chOff x="0" y="0"/>
          <a:chExt cx="0" cy="0"/>
        </a:xfrm>
      </p:grpSpPr>
      <p:pic>
        <p:nvPicPr>
          <p:cNvPr descr="A yellow circle on a black background&#10;&#10;Description automatically generated" id="1011" name="Google Shape;1011;g2a88eec3f4a_2_39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12" name="Google Shape;1012;g2a88eec3f4a_2_39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3" name="Google Shape;1013;g2a88eec3f4a_2_39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4" name="Google Shape;1014;g2a88eec3f4a_2_39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15" name="Google Shape;1015;g2a88eec3f4a_2_392"/>
          <p:cNvGrpSpPr/>
          <p:nvPr/>
        </p:nvGrpSpPr>
        <p:grpSpPr>
          <a:xfrm>
            <a:off x="0" y="1318491"/>
            <a:ext cx="1397812" cy="58002"/>
            <a:chOff x="0" y="1077191"/>
            <a:chExt cx="1397812" cy="58002"/>
          </a:xfrm>
        </p:grpSpPr>
        <p:sp>
          <p:nvSpPr>
            <p:cNvPr id="1016" name="Google Shape;1016;g2a88eec3f4a_2_39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7" name="Google Shape;1017;g2a88eec3f4a_2_39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18" name="Google Shape;1018;g2a88eec3f4a_2_39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019" name="Google Shape;1019;g2a88eec3f4a_2_39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20" name="Google Shape;1020;g2a88eec3f4a_2_39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21" name="Google Shape;1021;g2a88eec3f4a_2_392"/>
          <p:cNvGrpSpPr/>
          <p:nvPr/>
        </p:nvGrpSpPr>
        <p:grpSpPr>
          <a:xfrm>
            <a:off x="11436251" y="129884"/>
            <a:ext cx="661669" cy="1214119"/>
            <a:chOff x="11436251" y="129884"/>
            <a:chExt cx="661669" cy="1214119"/>
          </a:xfrm>
        </p:grpSpPr>
        <p:sp>
          <p:nvSpPr>
            <p:cNvPr id="1022" name="Google Shape;1022;g2a88eec3f4a_2_39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3" name="Google Shape;1023;g2a88eec3f4a_2_39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4" name="Google Shape;1024;g2a88eec3f4a_2_39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5" name="Google Shape;1025;g2a88eec3f4a_2_39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6" name="Google Shape;1026;g2a88eec3f4a_2_39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7" name="Google Shape;1027;g2a88eec3f4a_2_39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8" name="Google Shape;1028;g2a88eec3f4a_2_39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9" name="Google Shape;1029;g2a88eec3f4a_2_39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0" name="Google Shape;1030;g2a88eec3f4a_2_39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1" name="Google Shape;1031;g2a88eec3f4a_2_39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2" name="Google Shape;1032;g2a88eec3f4a_2_39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3" name="Google Shape;1033;g2a88eec3f4a_2_39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4" name="Google Shape;1034;g2a88eec3f4a_2_39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5" name="Google Shape;1035;g2a88eec3f4a_2_39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6" name="Google Shape;1036;g2a88eec3f4a_2_39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7" name="Google Shape;1037;g2a88eec3f4a_2_39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8" name="Google Shape;1038;g2a88eec3f4a_2_39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9" name="Google Shape;1039;g2a88eec3f4a_2_39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0" name="Google Shape;1040;g2a88eec3f4a_2_39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1" name="Google Shape;1041;g2a88eec3f4a_2_39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2" name="Google Shape;1042;g2a88eec3f4a_2_39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3" name="Google Shape;1043;g2a88eec3f4a_2_39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4" name="Google Shape;1044;g2a88eec3f4a_2_39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g2a88eec3f4a_2_39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6" name="Google Shape;1046;g2a88eec3f4a_2_39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7" name="Google Shape;1047;g2a88eec3f4a_2_39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8" name="Google Shape;1048;g2a88eec3f4a_2_39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9" name="Google Shape;1049;g2a88eec3f4a_2_39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50" name="Google Shape;1050;g2a88eec3f4a_2_39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051" name="Shape 1051"/>
        <p:cNvGrpSpPr/>
        <p:nvPr/>
      </p:nvGrpSpPr>
      <p:grpSpPr>
        <a:xfrm>
          <a:off x="0" y="0"/>
          <a:ext cx="0" cy="0"/>
          <a:chOff x="0" y="0"/>
          <a:chExt cx="0" cy="0"/>
        </a:xfrm>
      </p:grpSpPr>
      <p:pic>
        <p:nvPicPr>
          <p:cNvPr descr="A yellow circle on a black background&#10;&#10;Description automatically generated" id="1052" name="Google Shape;1052;g2a88eec3f4a_2_43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53" name="Google Shape;1053;g2a88eec3f4a_2_43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4" name="Google Shape;1054;g2a88eec3f4a_2_43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5" name="Google Shape;1055;g2a88eec3f4a_2_43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56" name="Google Shape;1056;g2a88eec3f4a_2_433"/>
          <p:cNvGrpSpPr/>
          <p:nvPr/>
        </p:nvGrpSpPr>
        <p:grpSpPr>
          <a:xfrm>
            <a:off x="0" y="1318491"/>
            <a:ext cx="1397812" cy="58002"/>
            <a:chOff x="0" y="1077191"/>
            <a:chExt cx="1397812" cy="58002"/>
          </a:xfrm>
        </p:grpSpPr>
        <p:sp>
          <p:nvSpPr>
            <p:cNvPr id="1057" name="Google Shape;1057;g2a88eec3f4a_2_43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8" name="Google Shape;1058;g2a88eec3f4a_2_43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59" name="Google Shape;1059;g2a88eec3f4a_2_43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060" name="Google Shape;1060;g2a88eec3f4a_2_43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61" name="Google Shape;1061;g2a88eec3f4a_2_43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062" name="Google Shape;1062;g2a88eec3f4a_2_433"/>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063" name="Google Shape;1063;g2a88eec3f4a_2_433"/>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64" name="Google Shape;1064;g2a88eec3f4a_2_433"/>
          <p:cNvGrpSpPr/>
          <p:nvPr/>
        </p:nvGrpSpPr>
        <p:grpSpPr>
          <a:xfrm>
            <a:off x="11626751" y="129884"/>
            <a:ext cx="661669" cy="1214119"/>
            <a:chOff x="11436251" y="129884"/>
            <a:chExt cx="661669" cy="1214119"/>
          </a:xfrm>
        </p:grpSpPr>
        <p:sp>
          <p:nvSpPr>
            <p:cNvPr id="1065" name="Google Shape;1065;g2a88eec3f4a_2_43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6" name="Google Shape;1066;g2a88eec3f4a_2_43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7" name="Google Shape;1067;g2a88eec3f4a_2_43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8" name="Google Shape;1068;g2a88eec3f4a_2_43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9" name="Google Shape;1069;g2a88eec3f4a_2_43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0" name="Google Shape;1070;g2a88eec3f4a_2_43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1" name="Google Shape;1071;g2a88eec3f4a_2_43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2" name="Google Shape;1072;g2a88eec3f4a_2_43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3" name="Google Shape;1073;g2a88eec3f4a_2_43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4" name="Google Shape;1074;g2a88eec3f4a_2_43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5" name="Google Shape;1075;g2a88eec3f4a_2_43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6" name="Google Shape;1076;g2a88eec3f4a_2_43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7" name="Google Shape;1077;g2a88eec3f4a_2_43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8" name="Google Shape;1078;g2a88eec3f4a_2_43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9" name="Google Shape;1079;g2a88eec3f4a_2_43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0" name="Google Shape;1080;g2a88eec3f4a_2_43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1" name="Google Shape;1081;g2a88eec3f4a_2_43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2" name="Google Shape;1082;g2a88eec3f4a_2_43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3" name="Google Shape;1083;g2a88eec3f4a_2_43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4" name="Google Shape;1084;g2a88eec3f4a_2_43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5" name="Google Shape;1085;g2a88eec3f4a_2_43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6" name="Google Shape;1086;g2a88eec3f4a_2_43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7" name="Google Shape;1087;g2a88eec3f4a_2_43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8" name="Google Shape;1088;g2a88eec3f4a_2_43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9" name="Google Shape;1089;g2a88eec3f4a_2_43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0" name="Google Shape;1090;g2a88eec3f4a_2_43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1" name="Google Shape;1091;g2a88eec3f4a_2_43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2" name="Google Shape;1092;g2a88eec3f4a_2_43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093" name="Shape 1093"/>
        <p:cNvGrpSpPr/>
        <p:nvPr/>
      </p:nvGrpSpPr>
      <p:grpSpPr>
        <a:xfrm>
          <a:off x="0" y="0"/>
          <a:ext cx="0" cy="0"/>
          <a:chOff x="0" y="0"/>
          <a:chExt cx="0" cy="0"/>
        </a:xfrm>
      </p:grpSpPr>
      <p:pic>
        <p:nvPicPr>
          <p:cNvPr descr="A yellow circle on a black background&#10;&#10;Description automatically generated" id="1094" name="Google Shape;1094;g2a88eec3f4a_2_47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95" name="Google Shape;1095;g2a88eec3f4a_2_47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6" name="Google Shape;1096;g2a88eec3f4a_2_47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7" name="Google Shape;1097;g2a88eec3f4a_2_47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98" name="Google Shape;1098;g2a88eec3f4a_2_475"/>
          <p:cNvGrpSpPr/>
          <p:nvPr/>
        </p:nvGrpSpPr>
        <p:grpSpPr>
          <a:xfrm>
            <a:off x="0" y="1318491"/>
            <a:ext cx="1397812" cy="58002"/>
            <a:chOff x="0" y="1077191"/>
            <a:chExt cx="1397812" cy="58002"/>
          </a:xfrm>
        </p:grpSpPr>
        <p:sp>
          <p:nvSpPr>
            <p:cNvPr id="1099" name="Google Shape;1099;g2a88eec3f4a_2_47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0" name="Google Shape;1100;g2a88eec3f4a_2_47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01" name="Google Shape;1101;g2a88eec3f4a_2_47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1102" name="Google Shape;1102;g2a88eec3f4a_2_47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03" name="Google Shape;1103;g2a88eec3f4a_2_47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04" name="Google Shape;1104;g2a88eec3f4a_2_475"/>
          <p:cNvGrpSpPr/>
          <p:nvPr/>
        </p:nvGrpSpPr>
        <p:grpSpPr>
          <a:xfrm>
            <a:off x="11436251" y="129884"/>
            <a:ext cx="661669" cy="1214119"/>
            <a:chOff x="11436251" y="129884"/>
            <a:chExt cx="661669" cy="1214119"/>
          </a:xfrm>
        </p:grpSpPr>
        <p:sp>
          <p:nvSpPr>
            <p:cNvPr id="1105" name="Google Shape;1105;g2a88eec3f4a_2_47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6" name="Google Shape;1106;g2a88eec3f4a_2_47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7" name="Google Shape;1107;g2a88eec3f4a_2_47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8" name="Google Shape;1108;g2a88eec3f4a_2_47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9" name="Google Shape;1109;g2a88eec3f4a_2_47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0" name="Google Shape;1110;g2a88eec3f4a_2_47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1" name="Google Shape;1111;g2a88eec3f4a_2_47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2" name="Google Shape;1112;g2a88eec3f4a_2_47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3" name="Google Shape;1113;g2a88eec3f4a_2_47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4" name="Google Shape;1114;g2a88eec3f4a_2_47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5" name="Google Shape;1115;g2a88eec3f4a_2_47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6" name="Google Shape;1116;g2a88eec3f4a_2_47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7" name="Google Shape;1117;g2a88eec3f4a_2_47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8" name="Google Shape;1118;g2a88eec3f4a_2_47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9" name="Google Shape;1119;g2a88eec3f4a_2_47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0" name="Google Shape;1120;g2a88eec3f4a_2_47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1" name="Google Shape;1121;g2a88eec3f4a_2_47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2" name="Google Shape;1122;g2a88eec3f4a_2_47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3" name="Google Shape;1123;g2a88eec3f4a_2_47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4" name="Google Shape;1124;g2a88eec3f4a_2_47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5" name="Google Shape;1125;g2a88eec3f4a_2_47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6" name="Google Shape;1126;g2a88eec3f4a_2_47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7" name="Google Shape;1127;g2a88eec3f4a_2_47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8" name="Google Shape;1128;g2a88eec3f4a_2_47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9" name="Google Shape;1129;g2a88eec3f4a_2_47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0" name="Google Shape;1130;g2a88eec3f4a_2_47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1" name="Google Shape;1131;g2a88eec3f4a_2_47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2" name="Google Shape;1132;g2a88eec3f4a_2_47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133" name="Google Shape;1133;g2a88eec3f4a_2_47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134" name="Google Shape;1134;g2a88eec3f4a_2_475"/>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1135" name="Shape 1135"/>
        <p:cNvGrpSpPr/>
        <p:nvPr/>
      </p:nvGrpSpPr>
      <p:grpSpPr>
        <a:xfrm>
          <a:off x="0" y="0"/>
          <a:ext cx="0" cy="0"/>
          <a:chOff x="0" y="0"/>
          <a:chExt cx="0" cy="0"/>
        </a:xfrm>
      </p:grpSpPr>
      <p:pic>
        <p:nvPicPr>
          <p:cNvPr descr="A yellow circle on a black background&#10;&#10;Description automatically generated" id="1136" name="Google Shape;1136;g2a88eec3f4a_2_5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137" name="Google Shape;1137;g2a88eec3f4a_2_5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8" name="Google Shape;1138;g2a88eec3f4a_2_5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9" name="Google Shape;1139;g2a88eec3f4a_2_5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140" name="Google Shape;1140;g2a88eec3f4a_2_5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141" name="Google Shape;1141;g2a88eec3f4a_2_517"/>
          <p:cNvGrpSpPr/>
          <p:nvPr/>
        </p:nvGrpSpPr>
        <p:grpSpPr>
          <a:xfrm>
            <a:off x="0" y="1318491"/>
            <a:ext cx="1397812" cy="58002"/>
            <a:chOff x="0" y="1077191"/>
            <a:chExt cx="1397812" cy="58002"/>
          </a:xfrm>
        </p:grpSpPr>
        <p:sp>
          <p:nvSpPr>
            <p:cNvPr id="1142" name="Google Shape;1142;g2a88eec3f4a_2_5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3" name="Google Shape;1143;g2a88eec3f4a_2_5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44" name="Google Shape;1144;g2a88eec3f4a_2_5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1145" name="Google Shape;1145;g2a88eec3f4a_2_5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146" name="Google Shape;1146;g2a88eec3f4a_2_517"/>
          <p:cNvGrpSpPr/>
          <p:nvPr/>
        </p:nvGrpSpPr>
        <p:grpSpPr>
          <a:xfrm>
            <a:off x="11614051" y="129884"/>
            <a:ext cx="661669" cy="1214119"/>
            <a:chOff x="11436251" y="129884"/>
            <a:chExt cx="661669" cy="1214119"/>
          </a:xfrm>
        </p:grpSpPr>
        <p:sp>
          <p:nvSpPr>
            <p:cNvPr id="1147" name="Google Shape;1147;g2a88eec3f4a_2_5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8" name="Google Shape;1148;g2a88eec3f4a_2_5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9" name="Google Shape;1149;g2a88eec3f4a_2_5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0" name="Google Shape;1150;g2a88eec3f4a_2_5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1" name="Google Shape;1151;g2a88eec3f4a_2_5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2" name="Google Shape;1152;g2a88eec3f4a_2_5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3" name="Google Shape;1153;g2a88eec3f4a_2_5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4" name="Google Shape;1154;g2a88eec3f4a_2_5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5" name="Google Shape;1155;g2a88eec3f4a_2_5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6" name="Google Shape;1156;g2a88eec3f4a_2_5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7" name="Google Shape;1157;g2a88eec3f4a_2_5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8" name="Google Shape;1158;g2a88eec3f4a_2_5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9" name="Google Shape;1159;g2a88eec3f4a_2_5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0" name="Google Shape;1160;g2a88eec3f4a_2_5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1" name="Google Shape;1161;g2a88eec3f4a_2_5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2" name="Google Shape;1162;g2a88eec3f4a_2_5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3" name="Google Shape;1163;g2a88eec3f4a_2_5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4" name="Google Shape;1164;g2a88eec3f4a_2_5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5" name="Google Shape;1165;g2a88eec3f4a_2_5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6" name="Google Shape;1166;g2a88eec3f4a_2_5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7" name="Google Shape;1167;g2a88eec3f4a_2_5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8" name="Google Shape;1168;g2a88eec3f4a_2_5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9" name="Google Shape;1169;g2a88eec3f4a_2_5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0" name="Google Shape;1170;g2a88eec3f4a_2_5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1" name="Google Shape;1171;g2a88eec3f4a_2_5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2" name="Google Shape;1172;g2a88eec3f4a_2_5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3" name="Google Shape;1173;g2a88eec3f4a_2_5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4" name="Google Shape;1174;g2a88eec3f4a_2_5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1175" name="Google Shape;1175;g2a88eec3f4a_2_51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1176" name="Shape 1176"/>
        <p:cNvGrpSpPr/>
        <p:nvPr/>
      </p:nvGrpSpPr>
      <p:grpSpPr>
        <a:xfrm>
          <a:off x="0" y="0"/>
          <a:ext cx="0" cy="0"/>
          <a:chOff x="0" y="0"/>
          <a:chExt cx="0" cy="0"/>
        </a:xfrm>
      </p:grpSpPr>
      <p:pic>
        <p:nvPicPr>
          <p:cNvPr descr="A yellow circle on a black background&#10;&#10;Description automatically generated" id="1177" name="Google Shape;1177;g2a88eec3f4a_2_55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178" name="Google Shape;1178;g2a88eec3f4a_2_55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9" name="Google Shape;1179;g2a88eec3f4a_2_55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0" name="Google Shape;1180;g2a88eec3f4a_2_55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181" name="Google Shape;1181;g2a88eec3f4a_2_55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182" name="Google Shape;1182;g2a88eec3f4a_2_558"/>
          <p:cNvGrpSpPr/>
          <p:nvPr/>
        </p:nvGrpSpPr>
        <p:grpSpPr>
          <a:xfrm>
            <a:off x="0" y="1318491"/>
            <a:ext cx="1397812" cy="58002"/>
            <a:chOff x="0" y="1077191"/>
            <a:chExt cx="1397812" cy="58002"/>
          </a:xfrm>
        </p:grpSpPr>
        <p:sp>
          <p:nvSpPr>
            <p:cNvPr id="1183" name="Google Shape;1183;g2a88eec3f4a_2_55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4" name="Google Shape;1184;g2a88eec3f4a_2_55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5" name="Google Shape;1185;g2a88eec3f4a_2_55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1186" name="Google Shape;1186;g2a88eec3f4a_2_55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187" name="Google Shape;1187;g2a88eec3f4a_2_558"/>
          <p:cNvGrpSpPr/>
          <p:nvPr/>
        </p:nvGrpSpPr>
        <p:grpSpPr>
          <a:xfrm>
            <a:off x="11436251" y="129884"/>
            <a:ext cx="661669" cy="1214119"/>
            <a:chOff x="11436251" y="129884"/>
            <a:chExt cx="661669" cy="1214119"/>
          </a:xfrm>
        </p:grpSpPr>
        <p:sp>
          <p:nvSpPr>
            <p:cNvPr id="1188" name="Google Shape;1188;g2a88eec3f4a_2_55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9" name="Google Shape;1189;g2a88eec3f4a_2_55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0" name="Google Shape;1190;g2a88eec3f4a_2_55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1" name="Google Shape;1191;g2a88eec3f4a_2_55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2" name="Google Shape;1192;g2a88eec3f4a_2_55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3" name="Google Shape;1193;g2a88eec3f4a_2_55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4" name="Google Shape;1194;g2a88eec3f4a_2_55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5" name="Google Shape;1195;g2a88eec3f4a_2_55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6" name="Google Shape;1196;g2a88eec3f4a_2_55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7" name="Google Shape;1197;g2a88eec3f4a_2_55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8" name="Google Shape;1198;g2a88eec3f4a_2_55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9" name="Google Shape;1199;g2a88eec3f4a_2_55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0" name="Google Shape;1200;g2a88eec3f4a_2_55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1" name="Google Shape;1201;g2a88eec3f4a_2_55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2" name="Google Shape;1202;g2a88eec3f4a_2_55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3" name="Google Shape;1203;g2a88eec3f4a_2_55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4" name="Google Shape;1204;g2a88eec3f4a_2_55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5" name="Google Shape;1205;g2a88eec3f4a_2_55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6" name="Google Shape;1206;g2a88eec3f4a_2_55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7" name="Google Shape;1207;g2a88eec3f4a_2_55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8" name="Google Shape;1208;g2a88eec3f4a_2_55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9" name="Google Shape;1209;g2a88eec3f4a_2_55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0" name="Google Shape;1210;g2a88eec3f4a_2_55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1" name="Google Shape;1211;g2a88eec3f4a_2_55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2" name="Google Shape;1212;g2a88eec3f4a_2_55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3" name="Google Shape;1213;g2a88eec3f4a_2_55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4" name="Google Shape;1214;g2a88eec3f4a_2_55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5" name="Google Shape;1215;g2a88eec3f4a_2_55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16" name="Google Shape;1216;g2a88eec3f4a_2_558"/>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1217" name="Shape 1217"/>
        <p:cNvGrpSpPr/>
        <p:nvPr/>
      </p:nvGrpSpPr>
      <p:grpSpPr>
        <a:xfrm>
          <a:off x="0" y="0"/>
          <a:ext cx="0" cy="0"/>
          <a:chOff x="0" y="0"/>
          <a:chExt cx="0" cy="0"/>
        </a:xfrm>
      </p:grpSpPr>
      <p:pic>
        <p:nvPicPr>
          <p:cNvPr descr="A yellow circle on a black background&#10;&#10;Description automatically generated" id="1218" name="Google Shape;1218;g2a88eec3f4a_2_59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9" name="Google Shape;1219;g2a88eec3f4a_2_59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0" name="Google Shape;1220;g2a88eec3f4a_2_59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1" name="Google Shape;1221;g2a88eec3f4a_2_59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22" name="Google Shape;1222;g2a88eec3f4a_2_59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223" name="Google Shape;1223;g2a88eec3f4a_2_599"/>
          <p:cNvGrpSpPr/>
          <p:nvPr/>
        </p:nvGrpSpPr>
        <p:grpSpPr>
          <a:xfrm>
            <a:off x="0" y="1318491"/>
            <a:ext cx="1397812" cy="58002"/>
            <a:chOff x="0" y="1077191"/>
            <a:chExt cx="1397812" cy="58002"/>
          </a:xfrm>
        </p:grpSpPr>
        <p:sp>
          <p:nvSpPr>
            <p:cNvPr id="1224" name="Google Shape;1224;g2a88eec3f4a_2_59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5" name="Google Shape;1225;g2a88eec3f4a_2_59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26" name="Google Shape;1226;g2a88eec3f4a_2_59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1227" name="Google Shape;1227;g2a88eec3f4a_2_59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28" name="Google Shape;1228;g2a88eec3f4a_2_599"/>
          <p:cNvGrpSpPr/>
          <p:nvPr/>
        </p:nvGrpSpPr>
        <p:grpSpPr>
          <a:xfrm>
            <a:off x="11436251" y="129884"/>
            <a:ext cx="661669" cy="1214119"/>
            <a:chOff x="11436251" y="129884"/>
            <a:chExt cx="661669" cy="1214119"/>
          </a:xfrm>
        </p:grpSpPr>
        <p:sp>
          <p:nvSpPr>
            <p:cNvPr id="1229" name="Google Shape;1229;g2a88eec3f4a_2_59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0" name="Google Shape;1230;g2a88eec3f4a_2_59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1" name="Google Shape;1231;g2a88eec3f4a_2_59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2" name="Google Shape;1232;g2a88eec3f4a_2_59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3" name="Google Shape;1233;g2a88eec3f4a_2_59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4" name="Google Shape;1234;g2a88eec3f4a_2_59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5" name="Google Shape;1235;g2a88eec3f4a_2_59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6" name="Google Shape;1236;g2a88eec3f4a_2_59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7" name="Google Shape;1237;g2a88eec3f4a_2_59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8" name="Google Shape;1238;g2a88eec3f4a_2_59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9" name="Google Shape;1239;g2a88eec3f4a_2_59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0" name="Google Shape;1240;g2a88eec3f4a_2_59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1" name="Google Shape;1241;g2a88eec3f4a_2_59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2" name="Google Shape;1242;g2a88eec3f4a_2_59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3" name="Google Shape;1243;g2a88eec3f4a_2_59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4" name="Google Shape;1244;g2a88eec3f4a_2_59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5" name="Google Shape;1245;g2a88eec3f4a_2_59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6" name="Google Shape;1246;g2a88eec3f4a_2_59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7" name="Google Shape;1247;g2a88eec3f4a_2_59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8" name="Google Shape;1248;g2a88eec3f4a_2_59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9" name="Google Shape;1249;g2a88eec3f4a_2_59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0" name="Google Shape;1250;g2a88eec3f4a_2_59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1" name="Google Shape;1251;g2a88eec3f4a_2_59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2" name="Google Shape;1252;g2a88eec3f4a_2_59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3" name="Google Shape;1253;g2a88eec3f4a_2_59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4" name="Google Shape;1254;g2a88eec3f4a_2_59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5" name="Google Shape;1255;g2a88eec3f4a_2_59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6" name="Google Shape;1256;g2a88eec3f4a_2_59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257" name="Google Shape;1257;g2a88eec3f4a_2_59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1258" name="Google Shape;1258;g2a88eec3f4a_2_599"/>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1259" name="Shape 1259"/>
        <p:cNvGrpSpPr/>
        <p:nvPr/>
      </p:nvGrpSpPr>
      <p:grpSpPr>
        <a:xfrm>
          <a:off x="0" y="0"/>
          <a:ext cx="0" cy="0"/>
          <a:chOff x="0" y="0"/>
          <a:chExt cx="0" cy="0"/>
        </a:xfrm>
      </p:grpSpPr>
      <p:pic>
        <p:nvPicPr>
          <p:cNvPr descr="A yellow circle on a black background&#10;&#10;Description automatically generated" id="1260" name="Google Shape;1260;g2a88eec3f4a_2_64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61" name="Google Shape;1261;g2a88eec3f4a_2_64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2" name="Google Shape;1262;g2a88eec3f4a_2_64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3" name="Google Shape;1263;g2a88eec3f4a_2_64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64" name="Google Shape;1264;g2a88eec3f4a_2_64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1265" name="Google Shape;1265;g2a88eec3f4a_2_641"/>
          <p:cNvGrpSpPr/>
          <p:nvPr/>
        </p:nvGrpSpPr>
        <p:grpSpPr>
          <a:xfrm>
            <a:off x="0" y="1318491"/>
            <a:ext cx="1397812" cy="58002"/>
            <a:chOff x="0" y="1077191"/>
            <a:chExt cx="1397812" cy="58002"/>
          </a:xfrm>
        </p:grpSpPr>
        <p:sp>
          <p:nvSpPr>
            <p:cNvPr id="1266" name="Google Shape;1266;g2a88eec3f4a_2_64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7" name="Google Shape;1267;g2a88eec3f4a_2_64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68" name="Google Shape;1268;g2a88eec3f4a_2_64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1269" name="Google Shape;1269;g2a88eec3f4a_2_64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70" name="Google Shape;1270;g2a88eec3f4a_2_641"/>
          <p:cNvGrpSpPr/>
          <p:nvPr/>
        </p:nvGrpSpPr>
        <p:grpSpPr>
          <a:xfrm>
            <a:off x="11614051" y="129884"/>
            <a:ext cx="661669" cy="1214119"/>
            <a:chOff x="11436251" y="129884"/>
            <a:chExt cx="661669" cy="1214119"/>
          </a:xfrm>
        </p:grpSpPr>
        <p:sp>
          <p:nvSpPr>
            <p:cNvPr id="1271" name="Google Shape;1271;g2a88eec3f4a_2_64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2" name="Google Shape;1272;g2a88eec3f4a_2_64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3" name="Google Shape;1273;g2a88eec3f4a_2_64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4" name="Google Shape;1274;g2a88eec3f4a_2_64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5" name="Google Shape;1275;g2a88eec3f4a_2_64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6" name="Google Shape;1276;g2a88eec3f4a_2_64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7" name="Google Shape;1277;g2a88eec3f4a_2_64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8" name="Google Shape;1278;g2a88eec3f4a_2_64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9" name="Google Shape;1279;g2a88eec3f4a_2_64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0" name="Google Shape;1280;g2a88eec3f4a_2_64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1" name="Google Shape;1281;g2a88eec3f4a_2_64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2" name="Google Shape;1282;g2a88eec3f4a_2_64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3" name="Google Shape;1283;g2a88eec3f4a_2_64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4" name="Google Shape;1284;g2a88eec3f4a_2_64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5" name="Google Shape;1285;g2a88eec3f4a_2_64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6" name="Google Shape;1286;g2a88eec3f4a_2_64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7" name="Google Shape;1287;g2a88eec3f4a_2_64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8" name="Google Shape;1288;g2a88eec3f4a_2_64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9" name="Google Shape;1289;g2a88eec3f4a_2_64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0" name="Google Shape;1290;g2a88eec3f4a_2_64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1" name="Google Shape;1291;g2a88eec3f4a_2_64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2" name="Google Shape;1292;g2a88eec3f4a_2_64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3" name="Google Shape;1293;g2a88eec3f4a_2_64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4" name="Google Shape;1294;g2a88eec3f4a_2_64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5" name="Google Shape;1295;g2a88eec3f4a_2_64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6" name="Google Shape;1296;g2a88eec3f4a_2_64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7" name="Google Shape;1297;g2a88eec3f4a_2_64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8" name="Google Shape;1298;g2a88eec3f4a_2_64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1299" name="Google Shape;1299;g2a88eec3f4a_2_64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1300" name="Shape 1300"/>
        <p:cNvGrpSpPr/>
        <p:nvPr/>
      </p:nvGrpSpPr>
      <p:grpSpPr>
        <a:xfrm>
          <a:off x="0" y="0"/>
          <a:ext cx="0" cy="0"/>
          <a:chOff x="0" y="0"/>
          <a:chExt cx="0" cy="0"/>
        </a:xfrm>
      </p:grpSpPr>
      <p:pic>
        <p:nvPicPr>
          <p:cNvPr descr="A yellow circle on a black background&#10;&#10;Description automatically generated" id="1301" name="Google Shape;1301;g2a88eec3f4a_2_68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302" name="Google Shape;1302;g2a88eec3f4a_2_68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3" name="Google Shape;1303;g2a88eec3f4a_2_68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4" name="Google Shape;1304;g2a88eec3f4a_2_68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305" name="Google Shape;1305;g2a88eec3f4a_2_68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1306" name="Shape 1306"/>
        <p:cNvGrpSpPr/>
        <p:nvPr/>
      </p:nvGrpSpPr>
      <p:grpSpPr>
        <a:xfrm>
          <a:off x="0" y="0"/>
          <a:ext cx="0" cy="0"/>
          <a:chOff x="0" y="0"/>
          <a:chExt cx="0" cy="0"/>
        </a:xfrm>
      </p:grpSpPr>
      <p:pic>
        <p:nvPicPr>
          <p:cNvPr id="1307" name="Google Shape;1307;g2a88eec3f4a_2_68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1308" name="Google Shape;1308;g2a88eec3f4a_2_68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1309" name="Google Shape;1309;g2a88eec3f4a_2_68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0" name="Google Shape;1310;g2a88eec3f4a_2_68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1" name="Google Shape;1311;g2a88eec3f4a_2_68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36" name="Shape 136"/>
        <p:cNvGrpSpPr/>
        <p:nvPr/>
      </p:nvGrpSpPr>
      <p:grpSpPr>
        <a:xfrm>
          <a:off x="0" y="0"/>
          <a:ext cx="0" cy="0"/>
          <a:chOff x="0" y="0"/>
          <a:chExt cx="0" cy="0"/>
        </a:xfrm>
      </p:grpSpPr>
      <p:pic>
        <p:nvPicPr>
          <p:cNvPr descr="A yellow circle on a black background&#10;&#10;Description automatically generated" id="137" name="Google Shape;137;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38" name="Google Shape;138;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1" name="Google Shape;141;p17"/>
          <p:cNvGrpSpPr/>
          <p:nvPr/>
        </p:nvGrpSpPr>
        <p:grpSpPr>
          <a:xfrm>
            <a:off x="5" y="1217604"/>
            <a:ext cx="1397812" cy="58002"/>
            <a:chOff x="0" y="1077191"/>
            <a:chExt cx="1397812" cy="58002"/>
          </a:xfrm>
        </p:grpSpPr>
        <p:sp>
          <p:nvSpPr>
            <p:cNvPr id="142" name="Google Shape;142;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4" name="Google Shape;144;p17"/>
          <p:cNvSpPr txBox="1"/>
          <p:nvPr>
            <p:ph type="title"/>
          </p:nvPr>
        </p:nvSpPr>
        <p:spPr>
          <a:xfrm>
            <a:off x="146276" y="6742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5" name="Google Shape;145;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46" name="Google Shape;146;p17"/>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47" name="Google Shape;147;p1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8" name="Google Shape;148;p17"/>
          <p:cNvGrpSpPr/>
          <p:nvPr/>
        </p:nvGrpSpPr>
        <p:grpSpPr>
          <a:xfrm>
            <a:off x="11626751" y="129884"/>
            <a:ext cx="661669" cy="1214119"/>
            <a:chOff x="11436251" y="129884"/>
            <a:chExt cx="661669" cy="1214119"/>
          </a:xfrm>
        </p:grpSpPr>
        <p:sp>
          <p:nvSpPr>
            <p:cNvPr id="149" name="Google Shape;14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2" name="Shape 1312"/>
        <p:cNvGrpSpPr/>
        <p:nvPr/>
      </p:nvGrpSpPr>
      <p:grpSpPr>
        <a:xfrm>
          <a:off x="0" y="0"/>
          <a:ext cx="0" cy="0"/>
          <a:chOff x="0" y="0"/>
          <a:chExt cx="0" cy="0"/>
        </a:xfrm>
      </p:grpSpPr>
      <p:sp>
        <p:nvSpPr>
          <p:cNvPr id="1313" name="Google Shape;1313;g2a88eec3f4a_2_69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4" name="Google Shape;1314;g2a88eec3f4a_2_69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1315" name="Google Shape;1315;g2a88eec3f4a_2_69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16" name="Shape 1316"/>
        <p:cNvGrpSpPr/>
        <p:nvPr/>
      </p:nvGrpSpPr>
      <p:grpSpPr>
        <a:xfrm>
          <a:off x="0" y="0"/>
          <a:ext cx="0" cy="0"/>
          <a:chOff x="0" y="0"/>
          <a:chExt cx="0" cy="0"/>
        </a:xfrm>
      </p:grpSpPr>
      <p:sp>
        <p:nvSpPr>
          <p:cNvPr id="1317" name="Google Shape;1317;g2a88eec3f4a_2_69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8" name="Google Shape;1318;g2a88eec3f4a_2_69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g2a88eec3f4a_2_69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0" name="Google Shape;1320;g2a88eec3f4a_2_69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21" name="Shape 1321"/>
        <p:cNvGrpSpPr/>
        <p:nvPr/>
      </p:nvGrpSpPr>
      <p:grpSpPr>
        <a:xfrm>
          <a:off x="0" y="0"/>
          <a:ext cx="0" cy="0"/>
          <a:chOff x="0" y="0"/>
          <a:chExt cx="0" cy="0"/>
        </a:xfrm>
      </p:grpSpPr>
      <p:sp>
        <p:nvSpPr>
          <p:cNvPr id="1322" name="Google Shape;1322;g2a88eec3f4a_2_70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3" name="Google Shape;1323;g2a88eec3f4a_2_70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24" name="Google Shape;1324;g2a88eec3f4a_2_70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5" name="Google Shape;1325;g2a88eec3f4a_2_70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26" name="Google Shape;1326;g2a88eec3f4a_2_70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7" name="Google Shape;1327;g2a88eec3f4a_2_70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8" name="Shape 1328"/>
        <p:cNvGrpSpPr/>
        <p:nvPr/>
      </p:nvGrpSpPr>
      <p:grpSpPr>
        <a:xfrm>
          <a:off x="0" y="0"/>
          <a:ext cx="0" cy="0"/>
          <a:chOff x="0" y="0"/>
          <a:chExt cx="0" cy="0"/>
        </a:xfrm>
      </p:grpSpPr>
      <p:sp>
        <p:nvSpPr>
          <p:cNvPr id="1329" name="Google Shape;1329;g2a88eec3f4a_2_71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330" name="Google Shape;1330;g2a88eec3f4a_2_71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1" name="Shape 1331"/>
        <p:cNvGrpSpPr/>
        <p:nvPr/>
      </p:nvGrpSpPr>
      <p:grpSpPr>
        <a:xfrm>
          <a:off x="0" y="0"/>
          <a:ext cx="0" cy="0"/>
          <a:chOff x="0" y="0"/>
          <a:chExt cx="0" cy="0"/>
        </a:xfrm>
      </p:grpSpPr>
      <p:sp>
        <p:nvSpPr>
          <p:cNvPr id="1332" name="Google Shape;1332;g2a88eec3f4a_2_7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3" name="Google Shape;1333;g2a88eec3f4a_2_7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4" name="Google Shape;1334;g2a88eec3f4a_2_7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5" name="Shape 1335"/>
        <p:cNvGrpSpPr/>
        <p:nvPr/>
      </p:nvGrpSpPr>
      <p:grpSpPr>
        <a:xfrm>
          <a:off x="0" y="0"/>
          <a:ext cx="0" cy="0"/>
          <a:chOff x="0" y="0"/>
          <a:chExt cx="0" cy="0"/>
        </a:xfrm>
      </p:grpSpPr>
      <p:sp>
        <p:nvSpPr>
          <p:cNvPr id="1336" name="Google Shape;1336;g2a88eec3f4a_2_7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7" name="Google Shape;1337;g2a88eec3f4a_2_7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8" name="Google Shape;1338;g2a88eec3f4a_2_7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339" name="Google Shape;1339;g2a88eec3f4a_2_7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0" name="Google Shape;1340;g2a88eec3f4a_2_7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1" name="Google Shape;1341;g2a88eec3f4a_2_7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77" name="Shape 177"/>
        <p:cNvGrpSpPr/>
        <p:nvPr/>
      </p:nvGrpSpPr>
      <p:grpSpPr>
        <a:xfrm>
          <a:off x="0" y="0"/>
          <a:ext cx="0" cy="0"/>
          <a:chOff x="0" y="0"/>
          <a:chExt cx="0" cy="0"/>
        </a:xfrm>
      </p:grpSpPr>
      <p:pic>
        <p:nvPicPr>
          <p:cNvPr descr="A yellow circle on a black background&#10;&#10;Description automatically generated" id="178" name="Google Shape;178;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79" name="Google Shape;179;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2" name="Google Shape;182;p18"/>
          <p:cNvGrpSpPr/>
          <p:nvPr/>
        </p:nvGrpSpPr>
        <p:grpSpPr>
          <a:xfrm>
            <a:off x="-18578" y="1205078"/>
            <a:ext cx="1397812" cy="58002"/>
            <a:chOff x="0" y="1077191"/>
            <a:chExt cx="1397812" cy="58002"/>
          </a:xfrm>
        </p:grpSpPr>
        <p:sp>
          <p:nvSpPr>
            <p:cNvPr id="183" name="Google Shape;183;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5" name="Google Shape;185;p18"/>
          <p:cNvSpPr txBox="1"/>
          <p:nvPr>
            <p:ph type="title"/>
          </p:nvPr>
        </p:nvSpPr>
        <p:spPr>
          <a:xfrm>
            <a:off x="298674" y="674275"/>
            <a:ext cx="86097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6" name="Google Shape;186;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87" name="Google Shape;187;p18"/>
          <p:cNvGrpSpPr/>
          <p:nvPr/>
        </p:nvGrpSpPr>
        <p:grpSpPr>
          <a:xfrm>
            <a:off x="11436251" y="129884"/>
            <a:ext cx="661669" cy="1214119"/>
            <a:chOff x="11436251" y="129884"/>
            <a:chExt cx="661669" cy="1214119"/>
          </a:xfrm>
        </p:grpSpPr>
        <p:sp>
          <p:nvSpPr>
            <p:cNvPr id="188" name="Google Shape;18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16" name="Google Shape;216;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17" name="Google Shape;217;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218" name="Shape 218"/>
        <p:cNvGrpSpPr/>
        <p:nvPr/>
      </p:nvGrpSpPr>
      <p:grpSpPr>
        <a:xfrm>
          <a:off x="0" y="0"/>
          <a:ext cx="0" cy="0"/>
          <a:chOff x="0" y="0"/>
          <a:chExt cx="0" cy="0"/>
        </a:xfrm>
      </p:grpSpPr>
      <p:pic>
        <p:nvPicPr>
          <p:cNvPr descr="A yellow circle on a black background&#10;&#10;Description automatically generated" id="219" name="Google Shape;219;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0" name="Google Shape;220;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23" name="Google Shape;223;p19"/>
          <p:cNvGrpSpPr/>
          <p:nvPr/>
        </p:nvGrpSpPr>
        <p:grpSpPr>
          <a:xfrm>
            <a:off x="-11205" y="1354589"/>
            <a:ext cx="1397812" cy="58002"/>
            <a:chOff x="0" y="1077191"/>
            <a:chExt cx="1397812" cy="58002"/>
          </a:xfrm>
        </p:grpSpPr>
        <p:sp>
          <p:nvSpPr>
            <p:cNvPr id="224" name="Google Shape;224;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6" name="Google Shape;226;p19"/>
          <p:cNvSpPr txBox="1"/>
          <p:nvPr>
            <p:ph type="title"/>
          </p:nvPr>
        </p:nvSpPr>
        <p:spPr>
          <a:xfrm>
            <a:off x="298675" y="750475"/>
            <a:ext cx="77139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7" name="Google Shape;227;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28" name="Google Shape;228;p19"/>
          <p:cNvGrpSpPr/>
          <p:nvPr/>
        </p:nvGrpSpPr>
        <p:grpSpPr>
          <a:xfrm>
            <a:off x="11436251" y="129884"/>
            <a:ext cx="661669" cy="1214119"/>
            <a:chOff x="11436251" y="129884"/>
            <a:chExt cx="661669" cy="1214119"/>
          </a:xfrm>
        </p:grpSpPr>
        <p:sp>
          <p:nvSpPr>
            <p:cNvPr id="229" name="Google Shape;229;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57" name="Google Shape;257;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58" name="Google Shape;258;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59" name="Shape 259"/>
        <p:cNvGrpSpPr/>
        <p:nvPr/>
      </p:nvGrpSpPr>
      <p:grpSpPr>
        <a:xfrm>
          <a:off x="0" y="0"/>
          <a:ext cx="0" cy="0"/>
          <a:chOff x="0" y="0"/>
          <a:chExt cx="0" cy="0"/>
        </a:xfrm>
      </p:grpSpPr>
      <p:pic>
        <p:nvPicPr>
          <p:cNvPr descr="A logo with blue and yellow colors&#10;&#10;Description automatically generated" id="260" name="Google Shape;260;p2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1" name="Google Shape;261;p2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2" name="Google Shape;262;p2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3" name="Google Shape;263;p2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4" name="Google Shape;264;p2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65" name="Google Shape;265;p2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66" name="Google Shape;266;p2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2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69" name="Google Shape;269;p2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70" name="Google Shape;270;p2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1" name="Google Shape;271;p2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7.xml"/><Relationship Id="rId22" Type="http://schemas.openxmlformats.org/officeDocument/2006/relationships/slideLayout" Target="../slideLayouts/slideLayout49.xml"/><Relationship Id="rId21" Type="http://schemas.openxmlformats.org/officeDocument/2006/relationships/slideLayout" Target="../slideLayouts/slideLayout48.xml"/><Relationship Id="rId24" Type="http://schemas.openxmlformats.org/officeDocument/2006/relationships/slideLayout" Target="../slideLayouts/slideLayout51.xml"/><Relationship Id="rId23" Type="http://schemas.openxmlformats.org/officeDocument/2006/relationships/slideLayout" Target="../slideLayouts/slideLayout50.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26" Type="http://schemas.openxmlformats.org/officeDocument/2006/relationships/slideLayout" Target="../slideLayouts/slideLayout53.xml"/><Relationship Id="rId25" Type="http://schemas.openxmlformats.org/officeDocument/2006/relationships/slideLayout" Target="../slideLayouts/slideLayout52.xml"/><Relationship Id="rId28" Type="http://schemas.openxmlformats.org/officeDocument/2006/relationships/slideLayout" Target="../slideLayouts/slideLayout55.xml"/><Relationship Id="rId27" Type="http://schemas.openxmlformats.org/officeDocument/2006/relationships/slideLayout" Target="../slideLayouts/slideLayout5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29" Type="http://schemas.openxmlformats.org/officeDocument/2006/relationships/theme" Target="../theme/theme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9" Type="http://schemas.openxmlformats.org/officeDocument/2006/relationships/slideLayout" Target="../slideLayouts/slideLayout46.xml"/><Relationship Id="rId1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2"/>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19" name="Shape 619"/>
        <p:cNvGrpSpPr/>
        <p:nvPr/>
      </p:nvGrpSpPr>
      <p:grpSpPr>
        <a:xfrm>
          <a:off x="0" y="0"/>
          <a:ext cx="0" cy="0"/>
          <a:chOff x="0" y="0"/>
          <a:chExt cx="0" cy="0"/>
        </a:xfrm>
      </p:grpSpPr>
      <p:sp>
        <p:nvSpPr>
          <p:cNvPr id="620" name="Google Shape;620;g2a88eec3f4a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1" name="Google Shape;621;g2a88eec3f4a_2_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4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g2a88eec3f4a_2_724"/>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000"/>
              <a:buFont typeface="Montserrat SemiBold"/>
              <a:buNone/>
            </a:pPr>
            <a:r>
              <a:rPr lang="en-GB" sz="4000"/>
              <a:t>Customer</a:t>
            </a:r>
            <a:endParaRPr sz="4000"/>
          </a:p>
          <a:p>
            <a:pPr indent="0" lvl="0" marL="0" rtl="0" algn="l">
              <a:lnSpc>
                <a:spcPct val="90000"/>
              </a:lnSpc>
              <a:spcBef>
                <a:spcPts val="0"/>
              </a:spcBef>
              <a:spcAft>
                <a:spcPts val="0"/>
              </a:spcAft>
              <a:buClr>
                <a:schemeClr val="dk2"/>
              </a:buClr>
              <a:buSzPts val="4000"/>
              <a:buFont typeface="Montserrat SemiBold"/>
              <a:buNone/>
            </a:pPr>
            <a:r>
              <a:rPr lang="en-GB" sz="4000"/>
              <a:t>Journey Maps</a:t>
            </a:r>
            <a:endParaRPr sz="4000"/>
          </a:p>
        </p:txBody>
      </p:sp>
      <p:pic>
        <p:nvPicPr>
          <p:cNvPr id="1347" name="Google Shape;1347;g2a88eec3f4a_2_724"/>
          <p:cNvPicPr preferRelativeResize="0"/>
          <p:nvPr/>
        </p:nvPicPr>
        <p:blipFill rotWithShape="1">
          <a:blip r:embed="rId3">
            <a:alphaModFix/>
          </a:blip>
          <a:srcRect b="0" l="0" r="0" t="0"/>
          <a:stretch/>
        </p:blipFill>
        <p:spPr>
          <a:xfrm>
            <a:off x="9004570" y="2696033"/>
            <a:ext cx="1720009" cy="1190232"/>
          </a:xfrm>
          <a:prstGeom prst="rect">
            <a:avLst/>
          </a:prstGeom>
          <a:noFill/>
          <a:ln>
            <a:noFill/>
          </a:ln>
        </p:spPr>
      </p:pic>
      <p:pic>
        <p:nvPicPr>
          <p:cNvPr id="1348" name="Google Shape;1348;g2a88eec3f4a_2_724"/>
          <p:cNvPicPr preferRelativeResize="0"/>
          <p:nvPr/>
        </p:nvPicPr>
        <p:blipFill rotWithShape="1">
          <a:blip r:embed="rId3">
            <a:alphaModFix/>
          </a:blip>
          <a:srcRect b="0" l="0" r="0" t="0"/>
          <a:stretch/>
        </p:blipFill>
        <p:spPr>
          <a:xfrm>
            <a:off x="6391926" y="3960001"/>
            <a:ext cx="1280226" cy="885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10"/>
          <p:cNvSpPr txBox="1"/>
          <p:nvPr>
            <p:ph type="title"/>
          </p:nvPr>
        </p:nvSpPr>
        <p:spPr>
          <a:xfrm>
            <a:off x="333515" y="6248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1438" name="Google Shape;1438;p10"/>
          <p:cNvSpPr txBox="1"/>
          <p:nvPr/>
        </p:nvSpPr>
        <p:spPr>
          <a:xfrm>
            <a:off x="333525" y="1592225"/>
            <a:ext cx="7438500" cy="45207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5000"/>
              </a:lnSpc>
              <a:spcBef>
                <a:spcPts val="0"/>
              </a:spcBef>
              <a:spcAft>
                <a:spcPts val="0"/>
              </a:spcAft>
              <a:buClr>
                <a:schemeClr val="dk1"/>
              </a:buClr>
              <a:buSzPts val="1400"/>
              <a:buFont typeface="Montserrat Light"/>
              <a:buChar char="●"/>
            </a:pPr>
            <a:r>
              <a:rPr lang="en-GB" sz="1400">
                <a:solidFill>
                  <a:schemeClr val="dk1"/>
                </a:solidFill>
                <a:latin typeface="Montserrat Light"/>
                <a:ea typeface="Montserrat Light"/>
                <a:cs typeface="Montserrat Light"/>
                <a:sym typeface="Montserrat Light"/>
              </a:rPr>
              <a:t>Define the spine of the customer journey. The starting point is nearly always </a:t>
            </a:r>
            <a:r>
              <a:rPr b="1" i="1" lang="en-GB" sz="1400">
                <a:solidFill>
                  <a:schemeClr val="dk1"/>
                </a:solidFill>
                <a:latin typeface="Montserrat Light"/>
                <a:ea typeface="Montserrat Light"/>
                <a:cs typeface="Montserrat Light"/>
                <a:sym typeface="Montserrat Light"/>
              </a:rPr>
              <a:t>awareness</a:t>
            </a:r>
            <a:r>
              <a:rPr lang="en-GB" sz="1400">
                <a:solidFill>
                  <a:schemeClr val="dk1"/>
                </a:solidFill>
                <a:latin typeface="Montserrat Light"/>
                <a:ea typeface="Montserrat Light"/>
                <a:cs typeface="Montserrat Light"/>
                <a:sym typeface="Montserrat Light"/>
              </a:rPr>
              <a:t>, and the last point could be </a:t>
            </a:r>
            <a:r>
              <a:rPr b="1" i="1" lang="en-GB" sz="1400">
                <a:solidFill>
                  <a:schemeClr val="dk1"/>
                </a:solidFill>
                <a:latin typeface="Montserrat Light"/>
                <a:ea typeface="Montserrat Light"/>
                <a:cs typeface="Montserrat Light"/>
                <a:sym typeface="Montserrat Light"/>
              </a:rPr>
              <a:t>return</a:t>
            </a:r>
            <a:r>
              <a:rPr lang="en-GB" sz="1400">
                <a:solidFill>
                  <a:schemeClr val="dk1"/>
                </a:solidFill>
                <a:latin typeface="Montserrat Light"/>
                <a:ea typeface="Montserrat Light"/>
                <a:cs typeface="Montserrat Light"/>
                <a:sym typeface="Montserrat Light"/>
              </a:rPr>
              <a:t> (ie indicating a lost customer returning to the fold)</a:t>
            </a:r>
            <a:br>
              <a:rPr lang="en-GB" sz="1400">
                <a:solidFill>
                  <a:schemeClr val="dk1"/>
                </a:solidFill>
                <a:latin typeface="Montserrat Light"/>
                <a:ea typeface="Montserrat Light"/>
                <a:cs typeface="Montserrat Light"/>
                <a:sym typeface="Montserrat Light"/>
              </a:rPr>
            </a:br>
            <a:endParaRPr/>
          </a:p>
          <a:p>
            <a:pPr indent="-317500" lvl="0" marL="457200" marR="0" rtl="0" algn="l">
              <a:lnSpc>
                <a:spcPct val="115000"/>
              </a:lnSpc>
              <a:spcBef>
                <a:spcPts val="0"/>
              </a:spcBef>
              <a:spcAft>
                <a:spcPts val="0"/>
              </a:spcAft>
              <a:buClr>
                <a:schemeClr val="dk1"/>
              </a:buClr>
              <a:buSzPts val="1400"/>
              <a:buFont typeface="Montserrat Light"/>
              <a:buChar char="●"/>
            </a:pPr>
            <a:r>
              <a:rPr lang="en-GB" sz="1400">
                <a:solidFill>
                  <a:schemeClr val="dk1"/>
                </a:solidFill>
                <a:latin typeface="Montserrat Light"/>
                <a:ea typeface="Montserrat Light"/>
                <a:cs typeface="Montserrat Light"/>
                <a:sym typeface="Montserrat Light"/>
              </a:rPr>
              <a:t>For each stage on the spine of the journey list all the interactions (touchpoints) between the customer and the company</a:t>
            </a:r>
            <a:br>
              <a:rPr lang="en-GB" sz="1400">
                <a:solidFill>
                  <a:schemeClr val="dk1"/>
                </a:solidFill>
                <a:latin typeface="Montserrat Light"/>
                <a:ea typeface="Montserrat Light"/>
                <a:cs typeface="Montserrat Light"/>
                <a:sym typeface="Montserrat Light"/>
              </a:rPr>
            </a:br>
            <a:endParaRPr/>
          </a:p>
          <a:p>
            <a:pPr indent="-317500" lvl="0" marL="457200" marR="0" rtl="0" algn="l">
              <a:lnSpc>
                <a:spcPct val="115000"/>
              </a:lnSpc>
              <a:spcBef>
                <a:spcPts val="0"/>
              </a:spcBef>
              <a:spcAft>
                <a:spcPts val="0"/>
              </a:spcAft>
              <a:buClr>
                <a:schemeClr val="dk1"/>
              </a:buClr>
              <a:buSzPts val="1400"/>
              <a:buFont typeface="Montserrat Light"/>
              <a:buChar char="●"/>
            </a:pPr>
            <a:r>
              <a:rPr lang="en-GB" sz="1400">
                <a:solidFill>
                  <a:schemeClr val="dk1"/>
                </a:solidFill>
                <a:latin typeface="Montserrat Light"/>
                <a:ea typeface="Montserrat Light"/>
                <a:cs typeface="Montserrat Light"/>
                <a:sym typeface="Montserrat Light"/>
              </a:rPr>
              <a:t>Go through every touchpoint and market according to:</a:t>
            </a:r>
            <a:br>
              <a:rPr lang="en-GB" sz="1400">
                <a:solidFill>
                  <a:schemeClr val="dk1"/>
                </a:solidFill>
                <a:latin typeface="Montserrat Light"/>
                <a:ea typeface="Montserrat Light"/>
                <a:cs typeface="Montserrat Light"/>
                <a:sym typeface="Montserrat Light"/>
              </a:rPr>
            </a:br>
            <a:endParaRPr/>
          </a:p>
          <a:p>
            <a:pPr indent="-317500" lvl="1" marL="914400" marR="0" rtl="0" algn="l">
              <a:lnSpc>
                <a:spcPct val="115000"/>
              </a:lnSpc>
              <a:spcBef>
                <a:spcPts val="0"/>
              </a:spcBef>
              <a:spcAft>
                <a:spcPts val="0"/>
              </a:spcAft>
              <a:buClr>
                <a:schemeClr val="dk1"/>
              </a:buClr>
              <a:buSzPts val="1400"/>
              <a:buFont typeface="Montserrat Light"/>
              <a:buChar char="○"/>
            </a:pPr>
            <a:r>
              <a:rPr b="0" i="0" lang="en-GB" sz="1400" u="none" cap="none" strike="noStrike">
                <a:solidFill>
                  <a:schemeClr val="dk1"/>
                </a:solidFill>
                <a:latin typeface="Montserrat Light"/>
                <a:ea typeface="Montserrat Light"/>
                <a:cs typeface="Montserrat Light"/>
                <a:sym typeface="Montserrat Light"/>
              </a:rPr>
              <a:t>Which are essential which are performed well from the customers point of view</a:t>
            </a:r>
            <a:endParaRPr/>
          </a:p>
          <a:p>
            <a:pPr indent="-317500" lvl="1" marL="914400" marR="0" rtl="0" algn="l">
              <a:lnSpc>
                <a:spcPct val="115000"/>
              </a:lnSpc>
              <a:spcBef>
                <a:spcPts val="0"/>
              </a:spcBef>
              <a:spcAft>
                <a:spcPts val="0"/>
              </a:spcAft>
              <a:buClr>
                <a:schemeClr val="dk1"/>
              </a:buClr>
              <a:buSzPts val="1400"/>
              <a:buFont typeface="Montserrat Light"/>
              <a:buChar char="○"/>
            </a:pPr>
            <a:r>
              <a:rPr b="0" i="0" lang="en-GB" sz="1400" u="none" cap="none" strike="noStrike">
                <a:solidFill>
                  <a:schemeClr val="dk1"/>
                </a:solidFill>
                <a:latin typeface="Montserrat Light"/>
                <a:ea typeface="Montserrat Light"/>
                <a:cs typeface="Montserrat Light"/>
                <a:sym typeface="Montserrat Light"/>
              </a:rPr>
              <a:t>Which are pain points for the customer</a:t>
            </a:r>
            <a:endParaRPr/>
          </a:p>
          <a:p>
            <a:pPr indent="-317500" lvl="1" marL="914400" marR="0" rtl="0" algn="l">
              <a:lnSpc>
                <a:spcPct val="115000"/>
              </a:lnSpc>
              <a:spcBef>
                <a:spcPts val="0"/>
              </a:spcBef>
              <a:spcAft>
                <a:spcPts val="0"/>
              </a:spcAft>
              <a:buClr>
                <a:schemeClr val="dk1"/>
              </a:buClr>
              <a:buSzPts val="1400"/>
              <a:buFont typeface="Montserrat Light"/>
              <a:buChar char="○"/>
            </a:pPr>
            <a:r>
              <a:rPr b="0" i="0" lang="en-GB" sz="1400" u="none" cap="none" strike="noStrike">
                <a:solidFill>
                  <a:schemeClr val="dk1"/>
                </a:solidFill>
                <a:latin typeface="Montserrat Light"/>
                <a:ea typeface="Montserrat Light"/>
                <a:cs typeface="Montserrat Light"/>
                <a:sym typeface="Montserrat Light"/>
              </a:rPr>
              <a:t>Which touchpoints customers would be prepared to pay for</a:t>
            </a:r>
            <a:br>
              <a:rPr b="0" i="0" lang="en-GB" sz="1400" u="none" cap="none" strike="noStrike">
                <a:solidFill>
                  <a:schemeClr val="dk1"/>
                </a:solidFill>
                <a:latin typeface="Montserrat Light"/>
                <a:ea typeface="Montserrat Light"/>
                <a:cs typeface="Montserrat Light"/>
                <a:sym typeface="Montserrat Light"/>
              </a:rPr>
            </a:br>
            <a:endParaRPr/>
          </a:p>
          <a:p>
            <a:pPr indent="-317500" lvl="0" marL="457200" marR="0" rtl="0" algn="l">
              <a:lnSpc>
                <a:spcPct val="115000"/>
              </a:lnSpc>
              <a:spcBef>
                <a:spcPts val="0"/>
              </a:spcBef>
              <a:spcAft>
                <a:spcPts val="0"/>
              </a:spcAft>
              <a:buClr>
                <a:schemeClr val="dk1"/>
              </a:buClr>
              <a:buSzPts val="1400"/>
              <a:buFont typeface="Montserrat Light"/>
              <a:buChar char="●"/>
            </a:pPr>
            <a:r>
              <a:rPr lang="en-GB" sz="1400">
                <a:solidFill>
                  <a:schemeClr val="dk1"/>
                </a:solidFill>
                <a:latin typeface="Montserrat Light"/>
                <a:ea typeface="Montserrat Light"/>
                <a:cs typeface="Montserrat Light"/>
                <a:sym typeface="Montserrat Light"/>
              </a:rPr>
              <a:t>Once the journey map is validated, turn it into an infographic and consider posting copies around the company to raise awareness of the importance of delivering excellent customer experience</a:t>
            </a:r>
            <a:endParaRPr/>
          </a:p>
          <a:p>
            <a:pPr indent="-368289" lvl="0" marL="457189" marR="0" rtl="0" algn="l">
              <a:lnSpc>
                <a:spcPct val="115000"/>
              </a:lnSpc>
              <a:spcBef>
                <a:spcPts val="0"/>
              </a:spcBef>
              <a:spcAft>
                <a:spcPts val="0"/>
              </a:spcAft>
              <a:buClr>
                <a:schemeClr val="dk1"/>
              </a:buClr>
              <a:buSzPts val="1400"/>
              <a:buFont typeface="Noto Sans Symbols"/>
              <a:buNone/>
            </a:pPr>
            <a:r>
              <a:t/>
            </a:r>
            <a:endParaRPr sz="1400">
              <a:solidFill>
                <a:schemeClr val="dk1"/>
              </a:solidFill>
              <a:latin typeface="Montserrat Light"/>
              <a:ea typeface="Montserrat Light"/>
              <a:cs typeface="Montserrat Light"/>
              <a:sym typeface="Montserrat Light"/>
            </a:endParaRPr>
          </a:p>
        </p:txBody>
      </p:sp>
      <p:sp>
        <p:nvSpPr>
          <p:cNvPr id="1439" name="Google Shape;1439;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440" name="Google Shape;1440;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1441" name="Google Shape;1441;p10"/>
          <p:cNvPicPr preferRelativeResize="0"/>
          <p:nvPr/>
        </p:nvPicPr>
        <p:blipFill>
          <a:blip r:embed="rId3">
            <a:alphaModFix/>
          </a:blip>
          <a:stretch>
            <a:fillRect/>
          </a:stretch>
        </p:blipFill>
        <p:spPr>
          <a:xfrm>
            <a:off x="8001000" y="1711750"/>
            <a:ext cx="3714449" cy="2588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g2ab28196b1f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1447" name="Google Shape;1447;g2ab28196b1f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8" name="Google Shape;1448;g2ab28196b1f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9" name="Google Shape;1449;g2ab28196b1f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0" name="Google Shape;1450;g2ab28196b1f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1" name="Google Shape;1451;g2ab28196b1f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2"/>
          <p:cNvSpPr txBox="1"/>
          <p:nvPr>
            <p:ph type="title"/>
          </p:nvPr>
        </p:nvSpPr>
        <p:spPr>
          <a:xfrm>
            <a:off x="333514" y="472411"/>
            <a:ext cx="106110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Improve customer experience</a:t>
            </a:r>
            <a:r>
              <a:rPr lang="en-GB" sz="2800">
                <a:solidFill>
                  <a:schemeClr val="lt1"/>
                </a:solidFill>
              </a:rPr>
              <a:t>.</a:t>
            </a:r>
            <a:endParaRPr sz="2800">
              <a:solidFill>
                <a:schemeClr val="lt1"/>
              </a:solidFill>
            </a:endParaRPr>
          </a:p>
        </p:txBody>
      </p:sp>
      <p:sp>
        <p:nvSpPr>
          <p:cNvPr id="1354" name="Google Shape;1354;p2"/>
          <p:cNvSpPr/>
          <p:nvPr/>
        </p:nvSpPr>
        <p:spPr>
          <a:xfrm>
            <a:off x="370826" y="1373825"/>
            <a:ext cx="95106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600" u="none" cap="none" strike="noStrike">
                <a:solidFill>
                  <a:schemeClr val="lt1"/>
                </a:solidFill>
                <a:latin typeface="Montserrat SemiBold"/>
                <a:ea typeface="Montserrat SemiBold"/>
                <a:cs typeface="Montserrat SemiBold"/>
                <a:sym typeface="Montserrat SemiBold"/>
              </a:rPr>
              <a:t>Use this model to find out how customers react to your offer at different stages during the buying process</a:t>
            </a:r>
            <a:endParaRPr sz="1600"/>
          </a:p>
        </p:txBody>
      </p:sp>
      <p:sp>
        <p:nvSpPr>
          <p:cNvPr id="1355" name="Google Shape;1355;p2"/>
          <p:cNvSpPr txBox="1"/>
          <p:nvPr/>
        </p:nvSpPr>
        <p:spPr>
          <a:xfrm>
            <a:off x="456300" y="2090625"/>
            <a:ext cx="4274400" cy="402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A customer journey map is made up of a spine (the major stages that the customer goes through in the life cycle with the supplier) and all the moments of truth during each of these stages.</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Most customer journey maps begin with you hypothesising how your customers act and feel at each stage of the journey. This process typically begins in a workshop of people from different parts of your company  and debating what they believe to be the spine and all the moments of truth. When this hypothesised customer journey map is finished, research might be carried out amongst a number of customers to validate and refine it.</a:t>
            </a:r>
            <a:endParaRPr/>
          </a:p>
        </p:txBody>
      </p:sp>
      <p:sp>
        <p:nvSpPr>
          <p:cNvPr id="1356" name="Google Shape;1356;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1357" name="Google Shape;1357;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1358" name="Google Shape;1358;p2"/>
          <p:cNvPicPr preferRelativeResize="0"/>
          <p:nvPr/>
        </p:nvPicPr>
        <p:blipFill>
          <a:blip r:embed="rId3">
            <a:alphaModFix/>
          </a:blip>
          <a:stretch>
            <a:fillRect/>
          </a:stretch>
        </p:blipFill>
        <p:spPr>
          <a:xfrm>
            <a:off x="5197800" y="1761275"/>
            <a:ext cx="6460801" cy="4502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3"/>
          <p:cNvSpPr txBox="1"/>
          <p:nvPr/>
        </p:nvSpPr>
        <p:spPr>
          <a:xfrm>
            <a:off x="338403" y="1621566"/>
            <a:ext cx="10945200" cy="2042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Customer journey maps should be prepared for selected groups of customers – a segment. The first step is to agree on the segment for which the map will be prepared.</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There will be specific decision-makers within the segment and they should be listed. Decision-makers may change during the customer journey. For example, at the beginning of the journey a technical person may identify a need. Later on in the journey other people could become involved such as procurement managers, finance managers, logistics managers etc.</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Decide on the segment you will address and the various decision-makers who are involved.</a:t>
            </a:r>
            <a:endParaRPr/>
          </a:p>
        </p:txBody>
      </p:sp>
      <p:graphicFrame>
        <p:nvGraphicFramePr>
          <p:cNvPr id="1364" name="Google Shape;1364;p3"/>
          <p:cNvGraphicFramePr/>
          <p:nvPr/>
        </p:nvGraphicFramePr>
        <p:xfrm>
          <a:off x="2339386" y="3942637"/>
          <a:ext cx="3000000" cy="3000000"/>
        </p:xfrm>
        <a:graphic>
          <a:graphicData uri="http://schemas.openxmlformats.org/drawingml/2006/table">
            <a:tbl>
              <a:tblPr>
                <a:noFill/>
                <a:tableStyleId>{16302F85-EEDD-4D7F-91F3-5D7F4BD2DEEF}</a:tableStyleId>
              </a:tblPr>
              <a:tblGrid>
                <a:gridCol w="3480000"/>
                <a:gridCol w="3430450"/>
              </a:tblGrid>
              <a:tr h="419075">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Titles of decision-makers/influencers</a:t>
                      </a:r>
                      <a:endParaRPr i="0" sz="1300" u="none" cap="none" strike="noStrike">
                        <a:solidFill>
                          <a:schemeClr val="dk2"/>
                        </a:solidFill>
                        <a:latin typeface="Montserrat SemiBold"/>
                        <a:ea typeface="Montserrat SemiBold"/>
                        <a:cs typeface="Montserrat SemiBold"/>
                        <a:sym typeface="Montserrat SemiBold"/>
                      </a:endParaRPr>
                    </a:p>
                  </a:txBody>
                  <a:tcPr marT="11325" marB="0" marR="11325" marL="113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Roles and responsibilities</a:t>
                      </a:r>
                      <a:endParaRPr i="0" sz="1300" u="none" cap="none" strike="noStrike">
                        <a:solidFill>
                          <a:schemeClr val="dk2"/>
                        </a:solidFill>
                        <a:latin typeface="Montserrat SemiBold"/>
                        <a:ea typeface="Montserrat SemiBold"/>
                        <a:cs typeface="Montserrat SemiBold"/>
                        <a:sym typeface="Montserrat SemiBold"/>
                      </a:endParaRPr>
                    </a:p>
                  </a:txBody>
                  <a:tcPr marT="11325" marB="0" marR="11325" marL="113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26525">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lnT cap="flat" cmpd="sng" w="12700">
                      <a:solidFill>
                        <a:schemeClr val="dk2"/>
                      </a:solidFill>
                      <a:prstDash val="solid"/>
                      <a:round/>
                      <a:headEnd len="sm" w="sm" type="none"/>
                      <a:tailEnd len="sm" w="sm" type="none"/>
                    </a:lnT>
                  </a:tcPr>
                </a:tc>
              </a:tr>
              <a:tr h="226525">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r>
              <a:tr h="226525">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r>
              <a:tr h="226525">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r>
              <a:tr h="226525">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r>
              <a:tr h="226525">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r>
              <a:tr h="226525">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c>
                  <a:txBody>
                    <a:bodyPr/>
                    <a:lstStyle/>
                    <a:p>
                      <a:pPr indent="0" lvl="0" marL="0" marR="0" rtl="0" algn="l">
                        <a:spcBef>
                          <a:spcPts val="0"/>
                        </a:spcBef>
                        <a:spcAft>
                          <a:spcPts val="0"/>
                        </a:spcAft>
                        <a:buNone/>
                      </a:pPr>
                      <a:r>
                        <a:rPr lang="en-GB" sz="1300" u="none" cap="none" strike="noStrike"/>
                        <a:t> </a:t>
                      </a:r>
                      <a:endParaRPr b="0" i="0" sz="1300" u="none" cap="none" strike="noStrike">
                        <a:solidFill>
                          <a:srgbClr val="000000"/>
                        </a:solidFill>
                        <a:latin typeface="Calibri"/>
                        <a:ea typeface="Calibri"/>
                        <a:cs typeface="Calibri"/>
                        <a:sym typeface="Calibri"/>
                      </a:endParaRPr>
                    </a:p>
                  </a:txBody>
                  <a:tcPr marT="11325" marB="0" marR="11325" marL="11325" anchor="b"/>
                </a:tc>
              </a:tr>
            </a:tbl>
          </a:graphicData>
        </a:graphic>
      </p:graphicFrame>
      <p:sp>
        <p:nvSpPr>
          <p:cNvPr id="1365" name="Google Shape;1365;p3"/>
          <p:cNvSpPr txBox="1"/>
          <p:nvPr>
            <p:ph type="title"/>
          </p:nvPr>
        </p:nvSpPr>
        <p:spPr>
          <a:xfrm>
            <a:off x="298675" y="750475"/>
            <a:ext cx="77139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Agree on segment</a:t>
            </a:r>
            <a:r>
              <a:rPr lang="en-GB" sz="2800">
                <a:solidFill>
                  <a:schemeClr val="accent3"/>
                </a:solidFill>
              </a:rPr>
              <a:t>.</a:t>
            </a:r>
            <a:endParaRPr sz="2800">
              <a:solidFill>
                <a:schemeClr val="accent3"/>
              </a:solidFill>
            </a:endParaRPr>
          </a:p>
        </p:txBody>
      </p:sp>
      <p:sp>
        <p:nvSpPr>
          <p:cNvPr id="1366" name="Google Shape;136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367" name="Google Shape;1367;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1368" name="Google Shape;1368;p3"/>
          <p:cNvSpPr txBox="1"/>
          <p:nvPr/>
        </p:nvSpPr>
        <p:spPr>
          <a:xfrm>
            <a:off x="357433" y="412815"/>
            <a:ext cx="1432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1</a:t>
            </a:r>
            <a:endParaRPr b="1">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4"/>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Initial workshop</a:t>
            </a:r>
            <a:r>
              <a:rPr lang="en-GB">
                <a:solidFill>
                  <a:schemeClr val="accent1"/>
                </a:solidFill>
              </a:rPr>
              <a:t>.</a:t>
            </a:r>
            <a:endParaRPr>
              <a:solidFill>
                <a:schemeClr val="accent1"/>
              </a:solidFill>
            </a:endParaRPr>
          </a:p>
        </p:txBody>
      </p:sp>
      <p:sp>
        <p:nvSpPr>
          <p:cNvPr id="1374" name="Google Shape;1374;p4"/>
          <p:cNvSpPr txBox="1"/>
          <p:nvPr/>
        </p:nvSpPr>
        <p:spPr>
          <a:xfrm>
            <a:off x="339900" y="1571275"/>
            <a:ext cx="3737700" cy="4768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2"/>
                </a:solidFill>
                <a:latin typeface="Montserrat Light"/>
                <a:ea typeface="Montserrat Light"/>
                <a:cs typeface="Montserrat Light"/>
                <a:sym typeface="Montserrat Light"/>
              </a:rPr>
              <a:t>Bring together a cross-section of people within your company who have a direct or indirect influence on the customer journey. Likely candidates will come from sales, marketing, finance, logistics, technical, production – indeed every department. </a:t>
            </a:r>
            <a:endParaRPr>
              <a:solidFill>
                <a:schemeClr val="dk2"/>
              </a:solidFill>
            </a:endParaRPr>
          </a:p>
          <a:p>
            <a:pPr indent="0" lvl="0" marL="0" marR="0" rtl="0" algn="l">
              <a:lnSpc>
                <a:spcPct val="115000"/>
              </a:lnSpc>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2"/>
                </a:solidFill>
                <a:latin typeface="Montserrat Light"/>
                <a:ea typeface="Montserrat Light"/>
                <a:cs typeface="Montserrat Light"/>
                <a:sym typeface="Montserrat Light"/>
              </a:rPr>
              <a:t>Convene a manageable number of participants – say between 10 and 20 people.</a:t>
            </a:r>
            <a:endParaRPr>
              <a:solidFill>
                <a:schemeClr val="dk2"/>
              </a:solidFill>
            </a:endParaRPr>
          </a:p>
          <a:p>
            <a:pPr indent="0" lvl="0" marL="0" marR="0" rtl="0" algn="l">
              <a:lnSpc>
                <a:spcPct val="115000"/>
              </a:lnSpc>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2"/>
                </a:solidFill>
                <a:latin typeface="Montserrat Light"/>
                <a:ea typeface="Montserrat Light"/>
                <a:cs typeface="Montserrat Light"/>
                <a:sym typeface="Montserrat Light"/>
              </a:rPr>
              <a:t>Appoint a moderator who will lead the workshop and who is familiar with customer journey mapping.</a:t>
            </a:r>
            <a:endParaRPr sz="14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GB">
                <a:solidFill>
                  <a:schemeClr val="dk2"/>
                </a:solidFill>
                <a:latin typeface="Montserrat Light"/>
                <a:ea typeface="Montserrat Light"/>
                <a:cs typeface="Montserrat Light"/>
                <a:sym typeface="Montserrat Light"/>
              </a:rPr>
              <a:t>Between half a day and a day will be required for the workshop.</a:t>
            </a:r>
            <a:endParaRPr>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2"/>
              </a:solidFill>
              <a:latin typeface="Montserrat Light"/>
              <a:ea typeface="Montserrat Light"/>
              <a:cs typeface="Montserrat Light"/>
              <a:sym typeface="Montserrat Light"/>
            </a:endParaRPr>
          </a:p>
        </p:txBody>
      </p:sp>
      <p:sp>
        <p:nvSpPr>
          <p:cNvPr id="1375" name="Google Shape;1375;p4"/>
          <p:cNvSpPr txBox="1"/>
          <p:nvPr/>
        </p:nvSpPr>
        <p:spPr>
          <a:xfrm>
            <a:off x="4581100" y="1571275"/>
            <a:ext cx="5035500" cy="452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2"/>
                </a:solidFill>
                <a:latin typeface="Montserrat Light"/>
                <a:ea typeface="Montserrat Light"/>
                <a:cs typeface="Montserrat Light"/>
                <a:sym typeface="Montserrat Light"/>
              </a:rPr>
              <a:t>The moderators should introduce the concept of the customer journey and explain the process of the workshop and the expected output.</a:t>
            </a:r>
            <a:endParaRPr>
              <a:solidFill>
                <a:schemeClr val="dk2"/>
              </a:solidFill>
            </a:endParaRPr>
          </a:p>
          <a:p>
            <a:pPr indent="0" lvl="0" marL="0" marR="0" rtl="0" algn="l">
              <a:lnSpc>
                <a:spcPct val="115000"/>
              </a:lnSpc>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2"/>
                </a:solidFill>
                <a:latin typeface="Montserrat Light"/>
                <a:ea typeface="Montserrat Light"/>
                <a:cs typeface="Montserrat Light"/>
                <a:sym typeface="Montserrat Light"/>
              </a:rPr>
              <a:t>From the outset people should be told the segment</a:t>
            </a:r>
            <a:br>
              <a:rPr lang="en-GB">
                <a:solidFill>
                  <a:schemeClr val="dk2"/>
                </a:solidFill>
                <a:latin typeface="Montserrat Light"/>
                <a:ea typeface="Montserrat Light"/>
                <a:cs typeface="Montserrat Light"/>
                <a:sym typeface="Montserrat Light"/>
              </a:rPr>
            </a:br>
            <a:r>
              <a:rPr lang="en-GB" sz="1400">
                <a:solidFill>
                  <a:schemeClr val="dk2"/>
                </a:solidFill>
                <a:latin typeface="Montserrat Light"/>
                <a:ea typeface="Montserrat Light"/>
                <a:cs typeface="Montserrat Light"/>
                <a:sym typeface="Montserrat Light"/>
              </a:rPr>
              <a:t>of customers for which the customer journey will be prepared.</a:t>
            </a:r>
            <a:endParaRPr>
              <a:solidFill>
                <a:schemeClr val="dk2"/>
              </a:solidFill>
            </a:endParaRPr>
          </a:p>
          <a:p>
            <a:pPr indent="0" lvl="0" marL="0" marR="0" rtl="0" algn="l">
              <a:lnSpc>
                <a:spcPct val="115000"/>
              </a:lnSpc>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2"/>
                </a:solidFill>
                <a:latin typeface="Montserrat Light"/>
                <a:ea typeface="Montserrat Light"/>
                <a:cs typeface="Montserrat Light"/>
                <a:sym typeface="Montserrat Light"/>
              </a:rPr>
              <a:t>As a warmup session, the moderator could ask everyone to spend half an hour debating the key factors which are believed to influence the decision makers in their choice of supplier.</a:t>
            </a:r>
            <a:endParaRPr>
              <a:solidFill>
                <a:schemeClr val="dk2"/>
              </a:solidFill>
            </a:endParaRPr>
          </a:p>
          <a:p>
            <a:pPr indent="0" lvl="0" marL="0" marR="0" rtl="0" algn="l">
              <a:lnSpc>
                <a:spcPct val="115000"/>
              </a:lnSpc>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2"/>
                </a:solidFill>
                <a:latin typeface="Montserrat Light"/>
                <a:ea typeface="Montserrat Light"/>
                <a:cs typeface="Montserrat Light"/>
                <a:sym typeface="Montserrat Light"/>
              </a:rPr>
              <a:t>The sessions could be run in plenary or work groups depending on how many people attend the workshop. At the end of each group activity the moderator should run a feedback session to ensure that everyone is at the same level of understanding.</a:t>
            </a:r>
            <a:endParaRPr>
              <a:solidFill>
                <a:schemeClr val="dk2"/>
              </a:solidFill>
            </a:endParaRPr>
          </a:p>
        </p:txBody>
      </p:sp>
      <p:sp>
        <p:nvSpPr>
          <p:cNvPr id="1376" name="Google Shape;137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377" name="Google Shape;137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1378" name="Google Shape;1378;p4"/>
          <p:cNvSpPr txBox="1"/>
          <p:nvPr/>
        </p:nvSpPr>
        <p:spPr>
          <a:xfrm>
            <a:off x="433633" y="184215"/>
            <a:ext cx="14328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5"/>
          <p:cNvSpPr txBox="1"/>
          <p:nvPr>
            <p:ph type="title"/>
          </p:nvPr>
        </p:nvSpPr>
        <p:spPr>
          <a:xfrm>
            <a:off x="320708" y="79823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Setting the spine</a:t>
            </a:r>
            <a:r>
              <a:rPr lang="en-GB">
                <a:solidFill>
                  <a:schemeClr val="accent1"/>
                </a:solidFill>
              </a:rPr>
              <a:t>.</a:t>
            </a:r>
            <a:br>
              <a:rPr lang="en-GB"/>
            </a:br>
            <a:endParaRPr/>
          </a:p>
        </p:txBody>
      </p:sp>
      <p:sp>
        <p:nvSpPr>
          <p:cNvPr id="1384" name="Google Shape;1384;p5"/>
          <p:cNvSpPr txBox="1"/>
          <p:nvPr/>
        </p:nvSpPr>
        <p:spPr>
          <a:xfrm>
            <a:off x="391853" y="1739318"/>
            <a:ext cx="10215600" cy="2529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The first part of the customer journey map is to agree the major stages. These stages are likely to broadly follow the AIDA model (awareness, interest, desire, action) with as many variations as is appropriate.  The following is shown as an example:</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Write in the components of the spine for your customers:</a:t>
            </a:r>
            <a:endParaRPr sz="1200"/>
          </a:p>
        </p:txBody>
      </p:sp>
      <p:graphicFrame>
        <p:nvGraphicFramePr>
          <p:cNvPr id="1385" name="Google Shape;1385;p5"/>
          <p:cNvGraphicFramePr/>
          <p:nvPr/>
        </p:nvGraphicFramePr>
        <p:xfrm>
          <a:off x="601845" y="4508018"/>
          <a:ext cx="3000000" cy="3000000"/>
        </p:xfrm>
        <a:graphic>
          <a:graphicData uri="http://schemas.openxmlformats.org/drawingml/2006/table">
            <a:tbl>
              <a:tblPr>
                <a:noFill/>
                <a:tableStyleId>{16302F85-EEDD-4D7F-91F3-5D7F4BD2DEEF}</a:tableStyleId>
              </a:tblPr>
              <a:tblGrid>
                <a:gridCol w="1219275"/>
                <a:gridCol w="1219275"/>
                <a:gridCol w="1219275"/>
                <a:gridCol w="1219275"/>
                <a:gridCol w="1219275"/>
                <a:gridCol w="1219275"/>
                <a:gridCol w="1219275"/>
                <a:gridCol w="1219275"/>
                <a:gridCol w="1219275"/>
              </a:tblGrid>
              <a:tr h="254000">
                <a:tc gridSpan="9">
                  <a:txBody>
                    <a:bodyPr/>
                    <a:lstStyle/>
                    <a:p>
                      <a:pPr indent="0" lvl="0" marL="0" marR="0" rtl="0" algn="ctr">
                        <a:spcBef>
                          <a:spcPts val="0"/>
                        </a:spcBef>
                        <a:spcAft>
                          <a:spcPts val="0"/>
                        </a:spcAft>
                        <a:buNone/>
                      </a:pPr>
                      <a:r>
                        <a:t/>
                      </a:r>
                      <a:endParaRPr>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Components of the spine</a:t>
                      </a:r>
                      <a:endParaRPr u="none" cap="none" strike="noStrike">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t/>
                      </a:r>
                      <a:endParaRPr>
                        <a:solidFill>
                          <a:schemeClr val="dk2"/>
                        </a:solidFill>
                        <a:latin typeface="Montserrat SemiBold"/>
                        <a:ea typeface="Montserrat SemiBold"/>
                        <a:cs typeface="Montserrat SemiBold"/>
                        <a:sym typeface="Montserrat SemiBold"/>
                      </a:endParaRPr>
                    </a:p>
                  </a:txBody>
                  <a:tcPr marT="12700" marB="0" marR="12700" marL="12700" anchor="ctr">
                    <a:solidFill>
                      <a:schemeClr val="lt1"/>
                    </a:solidFill>
                  </a:tcPr>
                </a:tc>
                <a:tc hMerge="1"/>
                <a:tc hMerge="1"/>
                <a:tc hMerge="1"/>
                <a:tc hMerge="1"/>
                <a:tc hMerge="1"/>
                <a:tc hMerge="1"/>
                <a:tc hMerge="1"/>
                <a:tc hMerge="1"/>
              </a:tr>
              <a:tr h="254000">
                <a:tc>
                  <a:txBody>
                    <a:bodyPr/>
                    <a:lstStyle/>
                    <a:p>
                      <a:pPr indent="0" lvl="0" marL="0" marR="0" rtl="0" algn="l">
                        <a:spcBef>
                          <a:spcPts val="0"/>
                        </a:spcBef>
                        <a:spcAft>
                          <a:spcPts val="0"/>
                        </a:spcAft>
                        <a:buNone/>
                      </a:pPr>
                      <a:r>
                        <a:rPr lang="en-GB" sz="1500" u="none" cap="none" strike="noStrike"/>
                        <a:t> </a:t>
                      </a:r>
                      <a:endParaRPr sz="1500" u="none" cap="none" strike="noStrike"/>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sz="1500" u="none" cap="none" strike="noStrike"/>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rPr lang="en-GB" sz="1500" u="none" cap="none" strike="noStrike"/>
                        <a:t>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1386" name="Google Shape;138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387" name="Google Shape;138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1388" name="Google Shape;1388;p5"/>
          <p:cNvSpPr txBox="1"/>
          <p:nvPr/>
        </p:nvSpPr>
        <p:spPr>
          <a:xfrm>
            <a:off x="357433" y="412815"/>
            <a:ext cx="1432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3</a:t>
            </a:r>
            <a:endParaRPr b="1">
              <a:latin typeface="Montserrat"/>
              <a:ea typeface="Montserrat"/>
              <a:cs typeface="Montserrat"/>
              <a:sym typeface="Montserrat"/>
            </a:endParaRPr>
          </a:p>
        </p:txBody>
      </p:sp>
      <p:graphicFrame>
        <p:nvGraphicFramePr>
          <p:cNvPr id="1389" name="Google Shape;1389;p5"/>
          <p:cNvGraphicFramePr/>
          <p:nvPr/>
        </p:nvGraphicFramePr>
        <p:xfrm>
          <a:off x="609258" y="2801443"/>
          <a:ext cx="3000000" cy="3000000"/>
        </p:xfrm>
        <a:graphic>
          <a:graphicData uri="http://schemas.openxmlformats.org/drawingml/2006/table">
            <a:tbl>
              <a:tblPr>
                <a:noFill/>
                <a:tableStyleId>{16302F85-EEDD-4D7F-91F3-5D7F4BD2DEEF}</a:tableStyleId>
              </a:tblPr>
              <a:tblGrid>
                <a:gridCol w="1219275"/>
                <a:gridCol w="1219275"/>
                <a:gridCol w="1219275"/>
                <a:gridCol w="1219275"/>
                <a:gridCol w="1219275"/>
                <a:gridCol w="1219275"/>
                <a:gridCol w="1219275"/>
                <a:gridCol w="1219275"/>
                <a:gridCol w="1219275"/>
              </a:tblGrid>
              <a:tr h="591425">
                <a:tc>
                  <a:txBody>
                    <a:bodyPr/>
                    <a:lstStyle/>
                    <a:p>
                      <a:pPr indent="0" lvl="0" marL="0" marR="0" rtl="0" algn="ctr">
                        <a:spcBef>
                          <a:spcPts val="0"/>
                        </a:spcBef>
                        <a:spcAft>
                          <a:spcPts val="0"/>
                        </a:spcAft>
                        <a:buNone/>
                      </a:pPr>
                      <a:r>
                        <a:rPr lang="en-GB" sz="1200">
                          <a:solidFill>
                            <a:schemeClr val="dk2"/>
                          </a:solidFill>
                          <a:latin typeface="Montserrat SemiBold"/>
                          <a:ea typeface="Montserrat SemiBold"/>
                          <a:cs typeface="Montserrat SemiBold"/>
                          <a:sym typeface="Montserrat SemiBold"/>
                        </a:rPr>
                        <a:t>Awareness</a:t>
                      </a:r>
                      <a:endParaRPr sz="1200">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a:solidFill>
                            <a:schemeClr val="dk2"/>
                          </a:solidFill>
                          <a:latin typeface="Montserrat SemiBold"/>
                          <a:ea typeface="Montserrat SemiBold"/>
                          <a:cs typeface="Montserrat SemiBold"/>
                          <a:sym typeface="Montserrat SemiBold"/>
                        </a:rPr>
                        <a:t>Interest</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Decision</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a:solidFill>
                            <a:schemeClr val="dk2"/>
                          </a:solidFill>
                          <a:latin typeface="Montserrat SemiBold"/>
                          <a:ea typeface="Montserrat SemiBold"/>
                          <a:cs typeface="Montserrat SemiBold"/>
                          <a:sym typeface="Montserrat SemiBold"/>
                        </a:rPr>
                        <a:t>Service set-up</a:t>
                      </a: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a:solidFill>
                            <a:schemeClr val="dk2"/>
                          </a:solidFill>
                          <a:latin typeface="Montserrat SemiBold"/>
                          <a:ea typeface="Montserrat SemiBold"/>
                          <a:cs typeface="Montserrat SemiBold"/>
                          <a:sym typeface="Montserrat SemiBold"/>
                        </a:rPr>
                        <a:t>Service delivery</a:t>
                      </a: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sz="1200" u="none" cap="none" strike="noStrike">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sz="1200">
                          <a:solidFill>
                            <a:schemeClr val="dk2"/>
                          </a:solidFill>
                          <a:latin typeface="Montserrat SemiBold"/>
                          <a:ea typeface="Montserrat SemiBold"/>
                          <a:cs typeface="Montserrat SemiBold"/>
                          <a:sym typeface="Montserrat SemiBold"/>
                        </a:rPr>
                        <a:t>Relationship strengthening</a:t>
                      </a:r>
                      <a:endParaRPr sz="1200">
                        <a:solidFill>
                          <a:schemeClr val="dk2"/>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t/>
                      </a:r>
                      <a:endParaRPr sz="1200">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a:solidFill>
                            <a:schemeClr val="dk2"/>
                          </a:solidFill>
                          <a:latin typeface="Montserrat SemiBold"/>
                          <a:ea typeface="Montserrat SemiBold"/>
                          <a:cs typeface="Montserrat SemiBold"/>
                          <a:sym typeface="Montserrat SemiBold"/>
                        </a:rPr>
                        <a:t>Concern</a:t>
                      </a: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a:solidFill>
                            <a:schemeClr val="dk2"/>
                          </a:solidFill>
                          <a:latin typeface="Montserrat SemiBold"/>
                          <a:ea typeface="Montserrat SemiBold"/>
                          <a:cs typeface="Montserrat SemiBold"/>
                          <a:sym typeface="Montserrat SemiBold"/>
                        </a:rPr>
                        <a:t>Leave</a:t>
                      </a:r>
                      <a:r>
                        <a:rPr lang="en-GB" sz="1200" u="none" cap="none" strike="noStrike">
                          <a:solidFill>
                            <a:schemeClr val="dk2"/>
                          </a:solidFill>
                          <a:latin typeface="Montserrat SemiBold"/>
                          <a:ea typeface="Montserrat SemiBold"/>
                          <a:cs typeface="Montserrat SemiBold"/>
                          <a:sym typeface="Montserrat SemiBold"/>
                        </a:rPr>
                        <a:t> </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Retu</a:t>
                      </a:r>
                      <a:r>
                        <a:rPr lang="en-GB" sz="1200">
                          <a:solidFill>
                            <a:schemeClr val="dk2"/>
                          </a:solidFill>
                          <a:latin typeface="Montserrat SemiBold"/>
                          <a:ea typeface="Montserrat SemiBold"/>
                          <a:cs typeface="Montserrat SemiBold"/>
                          <a:sym typeface="Montserrat SemiBold"/>
                        </a:rPr>
                        <a:t>rn</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6"/>
          <p:cNvSpPr txBox="1"/>
          <p:nvPr>
            <p:ph type="title"/>
          </p:nvPr>
        </p:nvSpPr>
        <p:spPr>
          <a:xfrm>
            <a:off x="357433" y="696291"/>
            <a:ext cx="102027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the moments of truth</a:t>
            </a:r>
            <a:r>
              <a:rPr lang="en-GB">
                <a:solidFill>
                  <a:schemeClr val="lt1"/>
                </a:solidFill>
              </a:rPr>
              <a:t>.</a:t>
            </a:r>
            <a:br>
              <a:rPr lang="en-GB"/>
            </a:br>
            <a:endParaRPr/>
          </a:p>
        </p:txBody>
      </p:sp>
      <p:sp>
        <p:nvSpPr>
          <p:cNvPr id="1395" name="Google Shape;1395;p6"/>
          <p:cNvSpPr txBox="1"/>
          <p:nvPr/>
        </p:nvSpPr>
        <p:spPr>
          <a:xfrm>
            <a:off x="424025" y="1477825"/>
            <a:ext cx="11006700" cy="1546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hardest part of the exercise is determining all the moments of truth (MOT). These are the points in the customer journey when the customer has some sort of interaction with the supplier. These moments of truth should be determined within each of the major stages of the customer journey as identified on the spine. Typically people write down the moments of truth on post-it notes and stick them below the headings of the spine which are listed on flipcharts. People should be encouraged to list as many MOTs as possible at this stage. The post-it notes are tidied up later into an Excel chart as in the example below (it should be noted that many more moments of truth were mentioned but have been cropped):</a:t>
            </a:r>
            <a:endParaRPr/>
          </a:p>
        </p:txBody>
      </p:sp>
      <p:graphicFrame>
        <p:nvGraphicFramePr>
          <p:cNvPr id="1396" name="Google Shape;1396;p6"/>
          <p:cNvGraphicFramePr/>
          <p:nvPr/>
        </p:nvGraphicFramePr>
        <p:xfrm>
          <a:off x="3638894" y="3121157"/>
          <a:ext cx="3000000" cy="3000000"/>
        </p:xfrm>
        <a:graphic>
          <a:graphicData uri="http://schemas.openxmlformats.org/drawingml/2006/table">
            <a:tbl>
              <a:tblPr>
                <a:noFill/>
                <a:tableStyleId>{16D7DA7F-7AED-4BDC-86B3-B66C7111115F}</a:tableStyleId>
              </a:tblPr>
              <a:tblGrid>
                <a:gridCol w="886475"/>
                <a:gridCol w="894100"/>
                <a:gridCol w="894100"/>
                <a:gridCol w="894100"/>
                <a:gridCol w="894100"/>
                <a:gridCol w="894100"/>
                <a:gridCol w="894100"/>
                <a:gridCol w="894100"/>
                <a:gridCol w="894100"/>
              </a:tblGrid>
              <a:tr h="425425">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Awareness</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Interest</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Decision</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Service set-up</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Service delivery</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Relationship strengthening</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Concern</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Leave</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800" u="none" cap="none" strike="noStrike">
                          <a:solidFill>
                            <a:schemeClr val="dk2"/>
                          </a:solidFill>
                          <a:latin typeface="Montserrat Light"/>
                          <a:ea typeface="Montserrat Light"/>
                          <a:cs typeface="Montserrat Light"/>
                          <a:sym typeface="Montserrat Light"/>
                        </a:rPr>
                        <a:t>Return</a:t>
                      </a:r>
                      <a:endParaRPr b="1" i="0" sz="800" u="none" cap="none" strike="noStrike">
                        <a:solidFill>
                          <a:schemeClr val="dk2"/>
                        </a:solidFill>
                        <a:latin typeface="Montserrat Light"/>
                        <a:ea typeface="Montserrat Light"/>
                        <a:cs typeface="Montserrat Light"/>
                        <a:sym typeface="Montserrat Light"/>
                      </a:endParaRPr>
                    </a:p>
                  </a:txBody>
                  <a:tcPr marT="6975" marB="0" marR="6975" marL="6975" anchor="ctr">
                    <a:lnB cap="flat" cmpd="sng" w="12700">
                      <a:solidFill>
                        <a:srgbClr val="0760EF"/>
                      </a:solidFill>
                      <a:prstDash val="solid"/>
                      <a:round/>
                      <a:headEnd len="sm" w="sm" type="none"/>
                      <a:tailEnd len="sm" w="sm" type="none"/>
                    </a:lnB>
                    <a:solidFill>
                      <a:schemeClr val="dk1"/>
                    </a:solidFill>
                  </a:tcPr>
                </a:tc>
              </a:tr>
              <a:tr h="738500">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How customers become aware of Company X</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How customers become interested in doing  businesses with Company X</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The things that help customers make the decision to do business with Company X</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What Company X does when setting-up a new customer account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The day-to-day  elements involved in the delivery of the agreed service</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What Company X does to develop on-going relationships and delight its customers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How Company X deals with concern and complaints </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What Company X does when a customer wants to leave</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How we win back previous lost customers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L cap="flat" cmpd="sng" w="12700">
                      <a:solidFill>
                        <a:srgbClr val="0760EF"/>
                      </a:solidFill>
                      <a:prstDash val="solid"/>
                      <a:round/>
                      <a:headEnd len="sm" w="sm" type="none"/>
                      <a:tailEnd len="sm" w="sm" type="none"/>
                    </a:lnL>
                    <a:lnR cap="flat" cmpd="sng" w="12700">
                      <a:solidFill>
                        <a:srgbClr val="0760EF"/>
                      </a:solidFill>
                      <a:prstDash val="solid"/>
                      <a:round/>
                      <a:headEnd len="sm" w="sm" type="none"/>
                      <a:tailEnd len="sm" w="sm" type="none"/>
                    </a:lnR>
                    <a:lnT cap="flat" cmpd="sng" w="12700">
                      <a:solidFill>
                        <a:srgbClr val="0760EF"/>
                      </a:solidFill>
                      <a:prstDash val="solid"/>
                      <a:round/>
                      <a:headEnd len="sm" w="sm" type="none"/>
                      <a:tailEnd len="sm" w="sm" type="none"/>
                    </a:lnT>
                    <a:lnB cap="flat" cmpd="sng" w="12700">
                      <a:solidFill>
                        <a:srgbClr val="0760EF"/>
                      </a:solidFill>
                      <a:prstDash val="solid"/>
                      <a:round/>
                      <a:headEnd len="sm" w="sm" type="none"/>
                      <a:tailEnd len="sm" w="sm" type="none"/>
                    </a:lnB>
                    <a:solidFill>
                      <a:schemeClr val="dk2"/>
                    </a:solidFill>
                  </a:tcPr>
                </a:tc>
              </a:tr>
              <a:tr h="306875">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Trucks / Livery</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Prospect material</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Proposal / presentation</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Customer site visit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phone / fax / email for order</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Additional product installs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Receiving complaints </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Leaving phone call</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Prospects lists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lnT cap="flat" cmpd="sng" w="12700">
                      <a:solidFill>
                        <a:srgbClr val="0760EF"/>
                      </a:solidFill>
                      <a:prstDash val="solid"/>
                      <a:round/>
                      <a:headEnd len="sm" w="sm" type="none"/>
                      <a:tailEnd len="sm" w="sm" type="none"/>
                    </a:lnT>
                    <a:solidFill>
                      <a:schemeClr val="dk2"/>
                    </a:solidFill>
                  </a:tcPr>
                </a:tc>
              </a:tr>
              <a:tr h="306875">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Brands - portfolio</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Promotional offers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Face-to-face visits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Customer site assessment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Customer places order </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Customer training</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Following up complaints </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Stop ordering altogether</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AM contact plan</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r>
              <a:tr h="306875">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Brand - umbrella  / corporate</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Existing product lines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Agreement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Welcome call</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Customer places order - phone call</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Business Dev. Manager</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Price rise letter</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Visit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Lapsed customer call</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r>
              <a:tr h="306875">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CSR</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Customer Referrals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Negotiations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Account creation</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Product delivery</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Free service extras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Standard AM calls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Last chance' visit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 </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r>
              <a:tr h="306875">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Website</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Key advisors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Site visit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Credit check</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Couriers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Hospitality / contact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Missing deliveries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Debt recovery</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 </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r>
              <a:tr h="306875">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Trade press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Cold calling</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Ongoing contact</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Credit application</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Account manager visits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Key account programme</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Failed deliveries</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Debt chasing</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c>
                  <a:txBody>
                    <a:bodyPr/>
                    <a:lstStyle/>
                    <a:p>
                      <a:pPr indent="0" lvl="0" marL="0" marR="0" rtl="0" algn="ctr">
                        <a:spcBef>
                          <a:spcPts val="0"/>
                        </a:spcBef>
                        <a:spcAft>
                          <a:spcPts val="0"/>
                        </a:spcAft>
                        <a:buNone/>
                      </a:pPr>
                      <a:r>
                        <a:rPr lang="en-GB" sz="800" u="none" cap="none" strike="noStrike">
                          <a:solidFill>
                            <a:srgbClr val="000000"/>
                          </a:solidFill>
                          <a:latin typeface="Montserrat Light"/>
                          <a:ea typeface="Montserrat Light"/>
                          <a:cs typeface="Montserrat Light"/>
                          <a:sym typeface="Montserrat Light"/>
                        </a:rPr>
                        <a:t> </a:t>
                      </a:r>
                      <a:endParaRPr b="0" i="0" sz="800" u="none" cap="none" strike="noStrike">
                        <a:solidFill>
                          <a:srgbClr val="000000"/>
                        </a:solidFill>
                        <a:latin typeface="Montserrat Light"/>
                        <a:ea typeface="Montserrat Light"/>
                        <a:cs typeface="Montserrat Light"/>
                        <a:sym typeface="Montserrat Light"/>
                      </a:endParaRPr>
                    </a:p>
                  </a:txBody>
                  <a:tcPr marT="6975" marB="0" marR="6975" marL="6975" anchor="ctr">
                    <a:solidFill>
                      <a:schemeClr val="dk2"/>
                    </a:solidFill>
                  </a:tcPr>
                </a:tc>
              </a:tr>
            </a:tbl>
          </a:graphicData>
        </a:graphic>
      </p:graphicFrame>
      <p:pic>
        <p:nvPicPr>
          <p:cNvPr id="1397" name="Google Shape;1397;p6"/>
          <p:cNvPicPr preferRelativeResize="0"/>
          <p:nvPr/>
        </p:nvPicPr>
        <p:blipFill rotWithShape="1">
          <a:blip r:embed="rId3">
            <a:alphaModFix/>
          </a:blip>
          <a:srcRect b="0" l="0" r="0" t="0"/>
          <a:stretch/>
        </p:blipFill>
        <p:spPr>
          <a:xfrm>
            <a:off x="335360" y="3121157"/>
            <a:ext cx="2815995" cy="2880320"/>
          </a:xfrm>
          <a:prstGeom prst="rect">
            <a:avLst/>
          </a:prstGeom>
          <a:noFill/>
          <a:ln>
            <a:noFill/>
          </a:ln>
        </p:spPr>
      </p:pic>
      <p:sp>
        <p:nvSpPr>
          <p:cNvPr id="1398" name="Google Shape;1398;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399" name="Google Shape;1399;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1400" name="Google Shape;1400;p6"/>
          <p:cNvSpPr txBox="1"/>
          <p:nvPr/>
        </p:nvSpPr>
        <p:spPr>
          <a:xfrm>
            <a:off x="357433" y="412815"/>
            <a:ext cx="1432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4</a:t>
            </a:r>
            <a:endParaRPr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7"/>
          <p:cNvSpPr txBox="1"/>
          <p:nvPr>
            <p:ph type="title"/>
          </p:nvPr>
        </p:nvSpPr>
        <p:spPr>
          <a:xfrm>
            <a:off x="348792" y="740877"/>
            <a:ext cx="8647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importance of the moments of truth</a:t>
            </a:r>
            <a:r>
              <a:rPr lang="en-GB">
                <a:solidFill>
                  <a:schemeClr val="accent3"/>
                </a:solidFill>
              </a:rPr>
              <a:t>.</a:t>
            </a:r>
            <a:br>
              <a:rPr lang="en-GB"/>
            </a:br>
            <a:endParaRPr/>
          </a:p>
        </p:txBody>
      </p:sp>
      <p:sp>
        <p:nvSpPr>
          <p:cNvPr id="1406" name="Google Shape;1406;p7"/>
          <p:cNvSpPr txBox="1"/>
          <p:nvPr/>
        </p:nvSpPr>
        <p:spPr>
          <a:xfrm>
            <a:off x="433626" y="1432900"/>
            <a:ext cx="3506400" cy="2786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Once all the moments of truth have been established and listed as post-it notes, participants should be asked to mark the post-it notes using some notation which indicates the level of importance  of the MOT at that stage of the journey. At a later stage when the map is being finalised, the moments of truth can be coded or shaded to indicate their importance, as per the example below:</a:t>
            </a:r>
            <a:endParaRPr/>
          </a:p>
        </p:txBody>
      </p:sp>
      <p:pic>
        <p:nvPicPr>
          <p:cNvPr id="1407" name="Google Shape;1407;p7"/>
          <p:cNvPicPr preferRelativeResize="0"/>
          <p:nvPr/>
        </p:nvPicPr>
        <p:blipFill rotWithShape="1">
          <a:blip r:embed="rId3">
            <a:alphaModFix/>
          </a:blip>
          <a:srcRect b="0" l="0" r="0" t="0"/>
          <a:stretch/>
        </p:blipFill>
        <p:spPr>
          <a:xfrm rot="5400000">
            <a:off x="5351250" y="28375"/>
            <a:ext cx="4698225" cy="7507275"/>
          </a:xfrm>
          <a:prstGeom prst="rect">
            <a:avLst/>
          </a:prstGeom>
          <a:noFill/>
          <a:ln cap="flat" cmpd="sng" w="9525">
            <a:solidFill>
              <a:schemeClr val="dk2"/>
            </a:solidFill>
            <a:prstDash val="solid"/>
            <a:miter lim="800000"/>
            <a:headEnd len="sm" w="sm" type="none"/>
            <a:tailEnd len="sm" w="sm" type="none"/>
          </a:ln>
        </p:spPr>
      </p:pic>
      <p:sp>
        <p:nvSpPr>
          <p:cNvPr id="1408" name="Google Shape;1408;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409" name="Google Shape;1409;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1410" name="Google Shape;1410;p7"/>
          <p:cNvSpPr txBox="1"/>
          <p:nvPr/>
        </p:nvSpPr>
        <p:spPr>
          <a:xfrm>
            <a:off x="357433" y="412815"/>
            <a:ext cx="1432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5</a:t>
            </a:r>
            <a:endParaRPr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8"/>
          <p:cNvSpPr txBox="1"/>
          <p:nvPr>
            <p:ph type="title"/>
          </p:nvPr>
        </p:nvSpPr>
        <p:spPr>
          <a:xfrm>
            <a:off x="333514" y="765793"/>
            <a:ext cx="100737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the pain and pleasure points</a:t>
            </a:r>
            <a:r>
              <a:rPr lang="en-GB">
                <a:solidFill>
                  <a:schemeClr val="lt1"/>
                </a:solidFill>
              </a:rPr>
              <a:t>.</a:t>
            </a:r>
            <a:br>
              <a:rPr lang="en-GB"/>
            </a:br>
            <a:endParaRPr/>
          </a:p>
        </p:txBody>
      </p:sp>
      <p:sp>
        <p:nvSpPr>
          <p:cNvPr id="1416" name="Google Shape;1416;p8"/>
          <p:cNvSpPr txBox="1"/>
          <p:nvPr/>
        </p:nvSpPr>
        <p:spPr>
          <a:xfrm>
            <a:off x="404833" y="1423011"/>
            <a:ext cx="109452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In the same way that the moments of truth are categorised according to their importance, another notation should be found to indicate which of the moments of truth cause pain for the customer and which are please the customer. The example below shows pain points. A similar exercise would show pleasure points.</a:t>
            </a:r>
            <a:endParaRPr/>
          </a:p>
        </p:txBody>
      </p:sp>
      <p:graphicFrame>
        <p:nvGraphicFramePr>
          <p:cNvPr id="1417" name="Google Shape;1417;p8"/>
          <p:cNvGraphicFramePr/>
          <p:nvPr/>
        </p:nvGraphicFramePr>
        <p:xfrm>
          <a:off x="2174333" y="2281287"/>
          <a:ext cx="3000000" cy="3000000"/>
        </p:xfrm>
        <a:graphic>
          <a:graphicData uri="http://schemas.openxmlformats.org/drawingml/2006/table">
            <a:tbl>
              <a:tblPr>
                <a:noFill/>
                <a:tableStyleId>{4D157F4A-7AD2-44E8-931D-D7A4439E95B0}</a:tableStyleId>
              </a:tblPr>
              <a:tblGrid>
                <a:gridCol w="741525"/>
                <a:gridCol w="102275"/>
                <a:gridCol w="747925"/>
                <a:gridCol w="102275"/>
                <a:gridCol w="747925"/>
                <a:gridCol w="102275"/>
                <a:gridCol w="747925"/>
                <a:gridCol w="102275"/>
                <a:gridCol w="747925"/>
                <a:gridCol w="102275"/>
                <a:gridCol w="747925"/>
                <a:gridCol w="102275"/>
                <a:gridCol w="747925"/>
                <a:gridCol w="102275"/>
                <a:gridCol w="747925"/>
                <a:gridCol w="102275"/>
                <a:gridCol w="747925"/>
              </a:tblGrid>
              <a:tr h="179625">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Awareness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57E20"/>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Interest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7AC643"/>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Decision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Service set-up</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739DD2"/>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Service delivery</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005596"/>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Relationship strengthening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B11F8E"/>
                    </a:solidFill>
                  </a:tcPr>
                </a:tc>
                <a:tc>
                  <a:txBody>
                    <a:bodyPr/>
                    <a:lstStyle/>
                    <a:p>
                      <a:pPr indent="0" lvl="0" marL="0" marR="0" rtl="0" algn="ctr">
                        <a:spcBef>
                          <a:spcPts val="0"/>
                        </a:spcBef>
                        <a:spcAft>
                          <a:spcPts val="0"/>
                        </a:spcAft>
                        <a:buNone/>
                      </a:pPr>
                      <a:r>
                        <a:rPr b="0" i="0" lang="en-GB" sz="400" u="none" cap="none" strike="noStrike">
                          <a:solidFill>
                            <a:srgbClr val="000000"/>
                          </a:solidFill>
                          <a:latin typeface="Corbel"/>
                          <a:ea typeface="Corbel"/>
                          <a:cs typeface="Corbel"/>
                          <a:sym typeface="Corbe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Concern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C00000"/>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Leave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ED1944"/>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700" u="none" cap="none" strike="noStrike">
                          <a:solidFill>
                            <a:srgbClr val="FFFFFF"/>
                          </a:solidFill>
                          <a:latin typeface="Arial"/>
                          <a:ea typeface="Arial"/>
                          <a:cs typeface="Arial"/>
                          <a:sym typeface="Arial"/>
                        </a:rPr>
                        <a:t>Return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008DA8"/>
                    </a:solidFill>
                  </a:tcPr>
                </a:tc>
              </a:tr>
              <a:tr h="54775">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GB" sz="4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309200">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How customers become </a:t>
                      </a:r>
                      <a:r>
                        <a:rPr b="1" i="0" lang="en-GB" sz="500" u="sng" cap="none" strike="noStrike">
                          <a:solidFill>
                            <a:srgbClr val="F57E20"/>
                          </a:solidFill>
                          <a:latin typeface="Arial"/>
                          <a:ea typeface="Arial"/>
                          <a:cs typeface="Arial"/>
                          <a:sym typeface="Arial"/>
                        </a:rPr>
                        <a:t>aware</a:t>
                      </a:r>
                      <a:r>
                        <a:rPr b="0" i="0" lang="en-GB" sz="500" u="none" cap="none" strike="noStrike">
                          <a:solidFill>
                            <a:srgbClr val="000000"/>
                          </a:solidFill>
                          <a:latin typeface="Arial"/>
                          <a:ea typeface="Arial"/>
                          <a:cs typeface="Arial"/>
                          <a:sym typeface="Arial"/>
                        </a:rPr>
                        <a:t> of Company X</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How customers become </a:t>
                      </a:r>
                      <a:r>
                        <a:rPr b="1" i="0" lang="en-GB" sz="500" u="sng" cap="none" strike="noStrike">
                          <a:solidFill>
                            <a:srgbClr val="7AC643"/>
                          </a:solidFill>
                          <a:latin typeface="Arial"/>
                          <a:ea typeface="Arial"/>
                          <a:cs typeface="Arial"/>
                          <a:sym typeface="Arial"/>
                        </a:rPr>
                        <a:t>interested</a:t>
                      </a:r>
                      <a:r>
                        <a:rPr b="0" i="0" lang="en-GB" sz="500" u="none" cap="none" strike="noStrike">
                          <a:solidFill>
                            <a:srgbClr val="000000"/>
                          </a:solidFill>
                          <a:latin typeface="Arial"/>
                          <a:ea typeface="Arial"/>
                          <a:cs typeface="Arial"/>
                          <a:sym typeface="Arial"/>
                        </a:rPr>
                        <a:t> in doing  businesses with Company X</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The things that help customers make the </a:t>
                      </a:r>
                      <a:r>
                        <a:rPr b="1" i="0" lang="en-GB" sz="500" u="sng" cap="none" strike="noStrike">
                          <a:solidFill>
                            <a:srgbClr val="00B050"/>
                          </a:solidFill>
                          <a:latin typeface="Arial"/>
                          <a:ea typeface="Arial"/>
                          <a:cs typeface="Arial"/>
                          <a:sym typeface="Arial"/>
                        </a:rPr>
                        <a:t>decision</a:t>
                      </a:r>
                      <a:r>
                        <a:rPr b="0" i="0" lang="en-GB" sz="500" u="none" cap="none" strike="noStrike">
                          <a:solidFill>
                            <a:srgbClr val="000000"/>
                          </a:solidFill>
                          <a:latin typeface="Arial"/>
                          <a:ea typeface="Arial"/>
                          <a:cs typeface="Arial"/>
                          <a:sym typeface="Arial"/>
                        </a:rPr>
                        <a:t> to do business with Company X</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What Company X does when </a:t>
                      </a:r>
                      <a:r>
                        <a:rPr b="1" i="0" lang="en-GB" sz="500" u="sng" cap="none" strike="noStrike">
                          <a:solidFill>
                            <a:srgbClr val="739DD2"/>
                          </a:solidFill>
                          <a:latin typeface="Arial"/>
                          <a:ea typeface="Arial"/>
                          <a:cs typeface="Arial"/>
                          <a:sym typeface="Arial"/>
                        </a:rPr>
                        <a:t>setting-up</a:t>
                      </a:r>
                      <a:r>
                        <a:rPr b="1" i="0" lang="en-GB" sz="500" u="none" cap="none" strike="noStrike">
                          <a:solidFill>
                            <a:srgbClr val="000000"/>
                          </a:solidFill>
                          <a:latin typeface="Arial"/>
                          <a:ea typeface="Arial"/>
                          <a:cs typeface="Arial"/>
                          <a:sym typeface="Arial"/>
                        </a:rPr>
                        <a:t> </a:t>
                      </a:r>
                      <a:r>
                        <a:rPr b="0" i="0" lang="en-GB" sz="500" u="none" cap="none" strike="noStrike">
                          <a:solidFill>
                            <a:srgbClr val="000000"/>
                          </a:solidFill>
                          <a:latin typeface="Arial"/>
                          <a:ea typeface="Arial"/>
                          <a:cs typeface="Arial"/>
                          <a:sym typeface="Arial"/>
                        </a:rPr>
                        <a:t>a new customer account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The </a:t>
                      </a:r>
                      <a:r>
                        <a:rPr b="1" i="0" lang="en-GB" sz="500" u="sng" cap="none" strike="noStrike">
                          <a:solidFill>
                            <a:srgbClr val="005596"/>
                          </a:solidFill>
                          <a:latin typeface="Arial"/>
                          <a:ea typeface="Arial"/>
                          <a:cs typeface="Arial"/>
                          <a:sym typeface="Arial"/>
                        </a:rPr>
                        <a:t>day-to-day elements</a:t>
                      </a:r>
                      <a:r>
                        <a:rPr b="0" i="0" lang="en-GB" sz="500" u="none" cap="none" strike="noStrike">
                          <a:solidFill>
                            <a:srgbClr val="000000"/>
                          </a:solidFill>
                          <a:latin typeface="Arial"/>
                          <a:ea typeface="Arial"/>
                          <a:cs typeface="Arial"/>
                          <a:sym typeface="Arial"/>
                        </a:rPr>
                        <a:t> involved in the delivery of the agreed service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What Company X does to develop on-going </a:t>
                      </a:r>
                      <a:r>
                        <a:rPr b="1" i="0" lang="en-GB" sz="500" u="sng" cap="none" strike="noStrike">
                          <a:solidFill>
                            <a:srgbClr val="B11F8E"/>
                          </a:solidFill>
                          <a:latin typeface="Arial"/>
                          <a:ea typeface="Arial"/>
                          <a:cs typeface="Arial"/>
                          <a:sym typeface="Arial"/>
                        </a:rPr>
                        <a:t>relationships</a:t>
                      </a:r>
                      <a:r>
                        <a:rPr b="0" i="0" lang="en-GB" sz="500" u="none" cap="none" strike="noStrike">
                          <a:solidFill>
                            <a:srgbClr val="000000"/>
                          </a:solidFill>
                          <a:latin typeface="Arial"/>
                          <a:ea typeface="Arial"/>
                          <a:cs typeface="Arial"/>
                          <a:sym typeface="Arial"/>
                        </a:rPr>
                        <a:t> and delight its customers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How Company X </a:t>
                      </a:r>
                      <a:r>
                        <a:rPr b="1" i="0" lang="en-GB" sz="500" u="sng" cap="none" strike="noStrike">
                          <a:solidFill>
                            <a:srgbClr val="C00000"/>
                          </a:solidFill>
                          <a:latin typeface="Arial"/>
                          <a:ea typeface="Arial"/>
                          <a:cs typeface="Arial"/>
                          <a:sym typeface="Arial"/>
                        </a:rPr>
                        <a:t>deals with concern</a:t>
                      </a:r>
                      <a:r>
                        <a:rPr b="0" i="0" lang="en-GB" sz="500" u="none" cap="none" strike="noStrike">
                          <a:solidFill>
                            <a:srgbClr val="000000"/>
                          </a:solidFill>
                          <a:latin typeface="Arial"/>
                          <a:ea typeface="Arial"/>
                          <a:cs typeface="Arial"/>
                          <a:sym typeface="Arial"/>
                        </a:rPr>
                        <a:t> and complaints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What Company X does when a </a:t>
                      </a:r>
                      <a:r>
                        <a:rPr b="1" i="0" lang="en-GB" sz="500" u="sng" cap="none" strike="noStrike">
                          <a:solidFill>
                            <a:srgbClr val="ED1944"/>
                          </a:solidFill>
                          <a:latin typeface="Arial"/>
                          <a:ea typeface="Arial"/>
                          <a:cs typeface="Arial"/>
                          <a:sym typeface="Arial"/>
                        </a:rPr>
                        <a:t>customer wants to leave</a:t>
                      </a:r>
                      <a:endParaRPr b="0" i="0" sz="500" u="none" cap="none" strike="noStrike">
                        <a:solidFill>
                          <a:srgbClr val="000000"/>
                        </a:solidFill>
                        <a:latin typeface="Arial"/>
                        <a:ea typeface="Arial"/>
                        <a:cs typeface="Arial"/>
                        <a:sym typeface="Arial"/>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How we</a:t>
                      </a:r>
                      <a:r>
                        <a:rPr b="1" i="0" lang="en-GB" sz="500" u="none" cap="none" strike="noStrike">
                          <a:solidFill>
                            <a:srgbClr val="000000"/>
                          </a:solidFill>
                          <a:latin typeface="Arial"/>
                          <a:ea typeface="Arial"/>
                          <a:cs typeface="Arial"/>
                          <a:sym typeface="Arial"/>
                        </a:rPr>
                        <a:t> </a:t>
                      </a:r>
                      <a:r>
                        <a:rPr b="1" i="0" lang="en-GB" sz="500" u="sng" cap="none" strike="noStrike">
                          <a:solidFill>
                            <a:srgbClr val="008DA8"/>
                          </a:solidFill>
                          <a:latin typeface="Arial"/>
                          <a:ea typeface="Arial"/>
                          <a:cs typeface="Arial"/>
                          <a:sym typeface="Arial"/>
                        </a:rPr>
                        <a:t>win back </a:t>
                      </a:r>
                      <a:r>
                        <a:rPr b="0" i="0" lang="en-GB" sz="500" u="none" cap="none" strike="noStrike">
                          <a:solidFill>
                            <a:srgbClr val="000000"/>
                          </a:solidFill>
                          <a:latin typeface="Arial"/>
                          <a:ea typeface="Arial"/>
                          <a:cs typeface="Arial"/>
                          <a:sym typeface="Arial"/>
                        </a:rPr>
                        <a:t>previous lost customers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Trucks / Livery</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Prospect material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Proposal / presentation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site visit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phone / fax / email for order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Additional product installs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Receiving complaints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Leaving phone call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Prospects lists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Brands - portfolio</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Promotional offers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Face-to-face visits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site aseessment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places order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training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Following up complaints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Stop ordering altogether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AM contact plan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130700">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Brand - umbrella  / corporate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Existing product lines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Agreement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Welcome call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Customer places order - phone call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Business Dev. Manager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Price rise letter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Visit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Lapsed customer call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CSR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Referrals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Negotiations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Account creation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Product delivery</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Free service extras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Standard AM calls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Last chance' visit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Website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Key advisors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Site visit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Credit check</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Couriers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Hospitality / contact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Missing deliveries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Debt recovery</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Trade press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Cold calling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Ongoing contact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Credit application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Account manager visits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Key account programme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Failed deliveries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Debt chasing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Advertising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Pre decision visits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Credit follow-ups / verification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Account manager phonecalls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Account manager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Incomplete deliveries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Find alternative supplier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Sponsorship</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Hospitality</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SLA / T&amp;Cs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Invoice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Site visits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Late installs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Collection letter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Company reps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Warm calling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Handover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Credit notes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AM  visit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Staff Churn</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Account manager contact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FFFFFF"/>
                          </a:solidFill>
                          <a:latin typeface="Arial"/>
                          <a:ea typeface="Arial"/>
                          <a:cs typeface="Arial"/>
                          <a:sym typeface="Arial"/>
                        </a:rPr>
                        <a:t>Employees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service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First order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Follow-up credit control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Forum venues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Credit control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30700">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Referrals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Lending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Regular contact with AM or similar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communication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Loans / commercial manager</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Word of mouth</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Brand's literature</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Face-to-face rep-visits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service calls</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Promotional support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Site / Plant visibility</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AM phonecall</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Prospecting</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Customer audit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2957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Charity involvement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Face-to-face visit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66825">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30700">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Social media</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000000">
                          <a:alpha val="0"/>
                        </a:srgbClr>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Favourable credit / increase limit</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80808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n-GB" sz="500" u="none" cap="none" strike="noStrike">
                          <a:solidFill>
                            <a:srgbClr val="000000"/>
                          </a:solidFill>
                          <a:latin typeface="Arial"/>
                          <a:ea typeface="Arial"/>
                          <a:cs typeface="Arial"/>
                          <a:sym typeface="Arial"/>
                        </a:rPr>
                        <a:t> </a:t>
                      </a:r>
                      <a:endParaRPr/>
                    </a:p>
                  </a:txBody>
                  <a:tcPr marT="3750" marB="0" marR="3750" marL="37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graphicFrame>
        <p:nvGraphicFramePr>
          <p:cNvPr id="1418" name="Google Shape;1418;p8"/>
          <p:cNvGraphicFramePr/>
          <p:nvPr/>
        </p:nvGraphicFramePr>
        <p:xfrm>
          <a:off x="8028897" y="5338045"/>
          <a:ext cx="3000000" cy="3000000"/>
        </p:xfrm>
        <a:graphic>
          <a:graphicData uri="http://schemas.openxmlformats.org/drawingml/2006/table">
            <a:tbl>
              <a:tblPr>
                <a:noFill/>
                <a:tableStyleId>{4D157F4A-7AD2-44E8-931D-D7A4439E95B0}</a:tableStyleId>
              </a:tblPr>
              <a:tblGrid>
                <a:gridCol w="1536175"/>
              </a:tblGrid>
              <a:tr h="239775">
                <a:tc>
                  <a:txBody>
                    <a:bodyPr/>
                    <a:lstStyle/>
                    <a:p>
                      <a:pPr indent="0" lvl="0" marL="0" marR="0" rtl="0" algn="ctr">
                        <a:spcBef>
                          <a:spcPts val="0"/>
                        </a:spcBef>
                        <a:spcAft>
                          <a:spcPts val="0"/>
                        </a:spcAft>
                        <a:buNone/>
                      </a:pPr>
                      <a:r>
                        <a:rPr b="1" i="0" lang="en-GB" sz="900" u="sng" cap="none" strike="noStrike">
                          <a:solidFill>
                            <a:srgbClr val="000000"/>
                          </a:solidFill>
                          <a:latin typeface="Arial"/>
                          <a:ea typeface="Arial"/>
                          <a:cs typeface="Arial"/>
                          <a:sym typeface="Arial"/>
                        </a:rPr>
                        <a:t>Pain points</a:t>
                      </a:r>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C000"/>
                    </a:solidFill>
                  </a:tcPr>
                </a:tc>
              </a:tr>
              <a:tr h="153250">
                <a:tc>
                  <a:txBody>
                    <a:bodyPr/>
                    <a:lstStyle/>
                    <a:p>
                      <a:pPr indent="0" lvl="0" marL="0" marR="0" rtl="0" algn="l">
                        <a:spcBef>
                          <a:spcPts val="0"/>
                        </a:spcBef>
                        <a:spcAft>
                          <a:spcPts val="0"/>
                        </a:spcAft>
                        <a:buNone/>
                      </a:pPr>
                      <a:r>
                        <a:rPr b="0" i="1" lang="en-GB" sz="300" u="none" cap="none" strike="noStrike">
                          <a:solidFill>
                            <a:srgbClr val="000000"/>
                          </a:solidFill>
                          <a:latin typeface="Arial"/>
                          <a:ea typeface="Arial"/>
                          <a:cs typeface="Arial"/>
                          <a:sym typeface="Arial"/>
                        </a:rPr>
                        <a:t> </a:t>
                      </a:r>
                      <a:endParaRPr/>
                    </a:p>
                  </a:txBody>
                  <a:tcPr marT="12700" marB="0" marR="12700" marL="127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182100">
                <a:tc>
                  <a:txBody>
                    <a:bodyPr/>
                    <a:lstStyle/>
                    <a:p>
                      <a:pPr indent="0" lvl="0" marL="0" marR="0" rtl="0" algn="ctr">
                        <a:spcBef>
                          <a:spcPts val="0"/>
                        </a:spcBef>
                        <a:spcAft>
                          <a:spcPts val="0"/>
                        </a:spcAft>
                        <a:buNone/>
                      </a:pPr>
                      <a:r>
                        <a:rPr b="0" i="0" lang="en-GB" sz="700" u="none" cap="none" strike="noStrike">
                          <a:solidFill>
                            <a:srgbClr val="FFFFFF"/>
                          </a:solidFill>
                          <a:latin typeface="Arial"/>
                          <a:ea typeface="Arial"/>
                          <a:cs typeface="Arial"/>
                          <a:sym typeface="Arial"/>
                        </a:rPr>
                        <a:t>Extremely painful</a:t>
                      </a:r>
                      <a:endParaRPr/>
                    </a:p>
                  </a:txBody>
                  <a:tcPr marT="12700" marB="0" marR="12700" marL="1270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5050"/>
                    </a:solidFill>
                  </a:tcPr>
                </a:tc>
              </a:tr>
              <a:tr h="182100">
                <a:tc>
                  <a:txBody>
                    <a:bodyPr/>
                    <a:lstStyle/>
                    <a:p>
                      <a:pPr indent="0" lvl="0" marL="0" marR="0" rtl="0" algn="ctr">
                        <a:spcBef>
                          <a:spcPts val="0"/>
                        </a:spcBef>
                        <a:spcAft>
                          <a:spcPts val="0"/>
                        </a:spcAft>
                        <a:buNone/>
                      </a:pPr>
                      <a:r>
                        <a:rPr b="0" i="0" lang="en-GB" sz="700" u="none" cap="none" strike="noStrike">
                          <a:solidFill>
                            <a:srgbClr val="FFFFFF"/>
                          </a:solidFill>
                          <a:latin typeface="Arial"/>
                          <a:ea typeface="Arial"/>
                          <a:cs typeface="Arial"/>
                          <a:sym typeface="Arial"/>
                        </a:rPr>
                        <a:t> </a:t>
                      </a:r>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FFFF"/>
                    </a:solidFill>
                  </a:tcPr>
                </a:tc>
              </a:tr>
              <a:tr h="182100">
                <a:tc>
                  <a:txBody>
                    <a:bodyPr/>
                    <a:lstStyle/>
                    <a:p>
                      <a:pPr indent="0" lvl="0" marL="0" marR="0" rtl="0" algn="ctr">
                        <a:spcBef>
                          <a:spcPts val="0"/>
                        </a:spcBef>
                        <a:spcAft>
                          <a:spcPts val="0"/>
                        </a:spcAft>
                        <a:buNone/>
                      </a:pPr>
                      <a:r>
                        <a:rPr b="0" i="0" lang="en-GB" sz="700" u="none" cap="none" strike="noStrike">
                          <a:solidFill>
                            <a:srgbClr val="000000"/>
                          </a:solidFill>
                          <a:latin typeface="Arial"/>
                          <a:ea typeface="Arial"/>
                          <a:cs typeface="Arial"/>
                          <a:sym typeface="Arial"/>
                        </a:rPr>
                        <a:t>Very painful</a:t>
                      </a:r>
                      <a:endParaRPr/>
                    </a:p>
                  </a:txBody>
                  <a:tcPr marT="12700" marB="0" marR="12700" marL="12700" anchor="ctr">
                    <a:lnL cap="flat" cmpd="sng" w="9525">
                      <a:solidFill>
                        <a:srgbClr val="808080"/>
                      </a:solidFill>
                      <a:prstDash val="solid"/>
                      <a:round/>
                      <a:headEnd len="sm" w="sm" type="none"/>
                      <a:tailEnd len="sm" w="sm" type="none"/>
                    </a:lnL>
                    <a:lnR cap="flat" cmpd="sng" w="9525">
                      <a:solidFill>
                        <a:srgbClr val="808080"/>
                      </a:solidFill>
                      <a:prstDash val="solid"/>
                      <a:round/>
                      <a:headEnd len="sm" w="sm" type="none"/>
                      <a:tailEnd len="sm" w="sm" type="none"/>
                    </a:lnR>
                    <a:lnT cap="flat" cmpd="sng" w="9525">
                      <a:solidFill>
                        <a:srgbClr val="808080"/>
                      </a:solidFill>
                      <a:prstDash val="solid"/>
                      <a:round/>
                      <a:headEnd len="sm" w="sm" type="none"/>
                      <a:tailEnd len="sm" w="sm" type="none"/>
                    </a:lnT>
                    <a:lnB cap="flat" cmpd="sng" w="9525">
                      <a:solidFill>
                        <a:srgbClr val="808080"/>
                      </a:solidFill>
                      <a:prstDash val="solid"/>
                      <a:round/>
                      <a:headEnd len="sm" w="sm" type="none"/>
                      <a:tailEnd len="sm" w="sm" type="none"/>
                    </a:lnB>
                    <a:solidFill>
                      <a:srgbClr val="FF9999"/>
                    </a:solidFill>
                  </a:tcPr>
                </a:tc>
              </a:tr>
            </a:tbl>
          </a:graphicData>
        </a:graphic>
      </p:graphicFrame>
      <p:sp>
        <p:nvSpPr>
          <p:cNvPr id="1419" name="Google Shape;1419;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420" name="Google Shape;1420;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1421" name="Google Shape;1421;p8"/>
          <p:cNvSpPr txBox="1"/>
          <p:nvPr/>
        </p:nvSpPr>
        <p:spPr>
          <a:xfrm>
            <a:off x="357433" y="412815"/>
            <a:ext cx="1432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6</a:t>
            </a:r>
            <a:endParaRPr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9"/>
          <p:cNvSpPr txBox="1"/>
          <p:nvPr>
            <p:ph type="title"/>
          </p:nvPr>
        </p:nvSpPr>
        <p:spPr>
          <a:xfrm>
            <a:off x="357415" y="782129"/>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Validate the map</a:t>
            </a:r>
            <a:r>
              <a:rPr lang="en-GB">
                <a:solidFill>
                  <a:schemeClr val="accent3"/>
                </a:solidFill>
              </a:rPr>
              <a:t>.</a:t>
            </a:r>
            <a:br>
              <a:rPr lang="en-GB"/>
            </a:br>
            <a:endParaRPr/>
          </a:p>
        </p:txBody>
      </p:sp>
      <p:sp>
        <p:nvSpPr>
          <p:cNvPr id="1427" name="Google Shape;1427;p9"/>
          <p:cNvSpPr txBox="1"/>
          <p:nvPr/>
        </p:nvSpPr>
        <p:spPr>
          <a:xfrm>
            <a:off x="440000" y="1581200"/>
            <a:ext cx="112323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Once the internal workshop has created the customer journey map, there will be some outcomes that can be actioned immediately. The workshop team will almost certainly have recognised things it can do to improve the customer journey. Some could be internal processes which are unseen by the customer. Other things can be plotted on the customer journey map besides moments of truth. For example, it may be interesting to identify the strength of customers emotions at different stages or their interactions with other decision-makers and influences. The customer journey map is a flexible model.</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Not all customer journeys are validated with external customer interviews. However, it is good practice to interview in depth a number of customers (up to 30) to obtain a deeper understanding and check out the validation of the stages, the MOTs, the problems and possible solutions.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Once the customer journey map is finalised it can be given to a visualisation team who produce wall posters or flashcards to remind people in your company about the moments of truth and what actions are required.</a:t>
            </a:r>
            <a:endParaRPr/>
          </a:p>
        </p:txBody>
      </p:sp>
      <p:pic>
        <p:nvPicPr>
          <p:cNvPr id="1428" name="Google Shape;1428;p9"/>
          <p:cNvPicPr preferRelativeResize="0"/>
          <p:nvPr/>
        </p:nvPicPr>
        <p:blipFill rotWithShape="1">
          <a:blip r:embed="rId3">
            <a:alphaModFix/>
          </a:blip>
          <a:srcRect b="0" l="0" r="0" t="0"/>
          <a:stretch/>
        </p:blipFill>
        <p:spPr>
          <a:xfrm>
            <a:off x="1234682" y="4363628"/>
            <a:ext cx="6099212" cy="2111769"/>
          </a:xfrm>
          <a:prstGeom prst="rect">
            <a:avLst/>
          </a:prstGeom>
          <a:noFill/>
          <a:ln>
            <a:noFill/>
          </a:ln>
        </p:spPr>
      </p:pic>
      <p:pic>
        <p:nvPicPr>
          <p:cNvPr id="1429" name="Google Shape;1429;p9"/>
          <p:cNvPicPr preferRelativeResize="0"/>
          <p:nvPr/>
        </p:nvPicPr>
        <p:blipFill rotWithShape="1">
          <a:blip r:embed="rId4">
            <a:alphaModFix/>
          </a:blip>
          <a:srcRect b="0" l="0" r="22272" t="0"/>
          <a:stretch/>
        </p:blipFill>
        <p:spPr>
          <a:xfrm>
            <a:off x="7814792" y="4400316"/>
            <a:ext cx="2682284" cy="1874657"/>
          </a:xfrm>
          <a:prstGeom prst="rect">
            <a:avLst/>
          </a:prstGeom>
          <a:noFill/>
          <a:ln>
            <a:noFill/>
          </a:ln>
        </p:spPr>
      </p:pic>
      <p:sp>
        <p:nvSpPr>
          <p:cNvPr id="1430" name="Google Shape;143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1431" name="Google Shape;143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1432" name="Google Shape;1432;p9"/>
          <p:cNvSpPr txBox="1"/>
          <p:nvPr/>
        </p:nvSpPr>
        <p:spPr>
          <a:xfrm>
            <a:off x="357433" y="412815"/>
            <a:ext cx="1432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7</a:t>
            </a:r>
            <a:endParaRPr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