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Montserrat SemiBold"/>
      <p:regular r:id="rId10"/>
      <p:bold r:id="rId11"/>
      <p:italic r:id="rId12"/>
      <p:boldItalic r:id="rId13"/>
    </p:embeddedFont>
    <p:embeddedFont>
      <p:font typeface="Montserrat"/>
      <p:regular r:id="rId14"/>
      <p:bold r:id="rId15"/>
      <p:italic r:id="rId16"/>
      <p:boldItalic r:id="rId17"/>
    </p:embeddedFont>
    <p:embeddedFont>
      <p:font typeface="Montserrat Medium"/>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fElS08lyIHzaCyBL2pBKhV1r9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22" Type="http://schemas.openxmlformats.org/officeDocument/2006/relationships/font" Target="fonts/MontserratLight-regular.fntdata"/><Relationship Id="rId21" Type="http://schemas.openxmlformats.org/officeDocument/2006/relationships/font" Target="fonts/MontserratMedium-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MontserratSemiBold-bold.fntdata"/><Relationship Id="rId10" Type="http://schemas.openxmlformats.org/officeDocument/2006/relationships/font" Target="fonts/MontserratSemiBold-regular.fntdata"/><Relationship Id="rId13" Type="http://schemas.openxmlformats.org/officeDocument/2006/relationships/font" Target="fonts/MontserratSemiBold-boldItalic.fntdata"/><Relationship Id="rId12" Type="http://schemas.openxmlformats.org/officeDocument/2006/relationships/font" Target="fonts/MontserratSemiBold-italic.fntdata"/><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MontserratMedium-bold.fntdata"/><Relationship Id="rId18" Type="http://schemas.openxmlformats.org/officeDocument/2006/relationships/font" Target="fonts/Montserra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ab2c8a2ac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g2ab2c8a2ac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7"/>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6"/>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6"/>
          <p:cNvGrpSpPr/>
          <p:nvPr/>
        </p:nvGrpSpPr>
        <p:grpSpPr>
          <a:xfrm>
            <a:off x="0" y="962050"/>
            <a:ext cx="1397812" cy="58002"/>
            <a:chOff x="0" y="1077191"/>
            <a:chExt cx="1397812" cy="58002"/>
          </a:xfrm>
        </p:grpSpPr>
        <p:sp>
          <p:nvSpPr>
            <p:cNvPr id="245" name="Google Shape;245;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6"/>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6"/>
          <p:cNvGrpSpPr/>
          <p:nvPr/>
        </p:nvGrpSpPr>
        <p:grpSpPr>
          <a:xfrm>
            <a:off x="11436251" y="129884"/>
            <a:ext cx="661669" cy="1214119"/>
            <a:chOff x="11436251" y="129884"/>
            <a:chExt cx="661669" cy="1214119"/>
          </a:xfrm>
        </p:grpSpPr>
        <p:sp>
          <p:nvSpPr>
            <p:cNvPr id="250" name="Google Shape;250;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6"/>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7"/>
          <p:cNvGrpSpPr/>
          <p:nvPr/>
        </p:nvGrpSpPr>
        <p:grpSpPr>
          <a:xfrm>
            <a:off x="109955" y="1005479"/>
            <a:ext cx="1397812" cy="58002"/>
            <a:chOff x="0" y="1077191"/>
            <a:chExt cx="1397812" cy="58002"/>
          </a:xfrm>
        </p:grpSpPr>
        <p:sp>
          <p:nvSpPr>
            <p:cNvPr id="285" name="Google Shape;28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7"/>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7"/>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7"/>
          <p:cNvGrpSpPr/>
          <p:nvPr/>
        </p:nvGrpSpPr>
        <p:grpSpPr>
          <a:xfrm>
            <a:off x="11626751" y="129884"/>
            <a:ext cx="661669" cy="1214119"/>
            <a:chOff x="11436251" y="129884"/>
            <a:chExt cx="661669" cy="1214119"/>
          </a:xfrm>
        </p:grpSpPr>
        <p:sp>
          <p:nvSpPr>
            <p:cNvPr id="292" name="Google Shape;292;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18"/>
          <p:cNvGrpSpPr/>
          <p:nvPr/>
        </p:nvGrpSpPr>
        <p:grpSpPr>
          <a:xfrm>
            <a:off x="133822" y="976478"/>
            <a:ext cx="1397812" cy="58002"/>
            <a:chOff x="0" y="1077191"/>
            <a:chExt cx="1397812" cy="58002"/>
          </a:xfrm>
        </p:grpSpPr>
        <p:sp>
          <p:nvSpPr>
            <p:cNvPr id="326" name="Google Shape;32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18"/>
          <p:cNvGrpSpPr/>
          <p:nvPr/>
        </p:nvGrpSpPr>
        <p:grpSpPr>
          <a:xfrm>
            <a:off x="11436251" y="129884"/>
            <a:ext cx="661669" cy="1214119"/>
            <a:chOff x="11436251" y="129884"/>
            <a:chExt cx="661669" cy="1214119"/>
          </a:xfrm>
        </p:grpSpPr>
        <p:sp>
          <p:nvSpPr>
            <p:cNvPr id="331" name="Google Shape;33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1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1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19"/>
          <p:cNvGrpSpPr/>
          <p:nvPr/>
        </p:nvGrpSpPr>
        <p:grpSpPr>
          <a:xfrm>
            <a:off x="0" y="1318491"/>
            <a:ext cx="1397812" cy="58002"/>
            <a:chOff x="0" y="1077191"/>
            <a:chExt cx="1397812" cy="58002"/>
          </a:xfrm>
        </p:grpSpPr>
        <p:sp>
          <p:nvSpPr>
            <p:cNvPr id="368" name="Google Shape;368;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19"/>
          <p:cNvGrpSpPr/>
          <p:nvPr/>
        </p:nvGrpSpPr>
        <p:grpSpPr>
          <a:xfrm>
            <a:off x="11614051" y="129884"/>
            <a:ext cx="661669" cy="1214119"/>
            <a:chOff x="11436251" y="129884"/>
            <a:chExt cx="661669" cy="1214119"/>
          </a:xfrm>
        </p:grpSpPr>
        <p:sp>
          <p:nvSpPr>
            <p:cNvPr id="373" name="Google Shape;373;p1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1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1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1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1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1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1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0"/>
          <p:cNvGrpSpPr/>
          <p:nvPr/>
        </p:nvGrpSpPr>
        <p:grpSpPr>
          <a:xfrm>
            <a:off x="0" y="1318491"/>
            <a:ext cx="1397812" cy="58002"/>
            <a:chOff x="0" y="1077191"/>
            <a:chExt cx="1397812" cy="58002"/>
          </a:xfrm>
        </p:grpSpPr>
        <p:sp>
          <p:nvSpPr>
            <p:cNvPr id="409" name="Google Shape;409;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0"/>
          <p:cNvGrpSpPr/>
          <p:nvPr/>
        </p:nvGrpSpPr>
        <p:grpSpPr>
          <a:xfrm>
            <a:off x="11436251" y="129884"/>
            <a:ext cx="661669" cy="1214119"/>
            <a:chOff x="11436251" y="129884"/>
            <a:chExt cx="661669" cy="1214119"/>
          </a:xfrm>
        </p:grpSpPr>
        <p:sp>
          <p:nvSpPr>
            <p:cNvPr id="414" name="Google Shape;414;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0"/>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1"/>
          <p:cNvGrpSpPr/>
          <p:nvPr/>
        </p:nvGrpSpPr>
        <p:grpSpPr>
          <a:xfrm>
            <a:off x="0" y="1318491"/>
            <a:ext cx="1397812" cy="58002"/>
            <a:chOff x="0" y="1077191"/>
            <a:chExt cx="1397812" cy="58002"/>
          </a:xfrm>
        </p:grpSpPr>
        <p:sp>
          <p:nvSpPr>
            <p:cNvPr id="450" name="Google Shape;450;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1"/>
          <p:cNvGrpSpPr/>
          <p:nvPr/>
        </p:nvGrpSpPr>
        <p:grpSpPr>
          <a:xfrm>
            <a:off x="11436251" y="129884"/>
            <a:ext cx="661669" cy="1214119"/>
            <a:chOff x="11436251" y="129884"/>
            <a:chExt cx="661669" cy="1214119"/>
          </a:xfrm>
        </p:grpSpPr>
        <p:sp>
          <p:nvSpPr>
            <p:cNvPr id="455" name="Google Shape;455;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1"/>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2"/>
          <p:cNvGrpSpPr/>
          <p:nvPr/>
        </p:nvGrpSpPr>
        <p:grpSpPr>
          <a:xfrm>
            <a:off x="0" y="1318491"/>
            <a:ext cx="1397812" cy="58002"/>
            <a:chOff x="0" y="1077191"/>
            <a:chExt cx="1397812" cy="58002"/>
          </a:xfrm>
        </p:grpSpPr>
        <p:sp>
          <p:nvSpPr>
            <p:cNvPr id="491" name="Google Shape;491;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2"/>
          <p:cNvGrpSpPr/>
          <p:nvPr/>
        </p:nvGrpSpPr>
        <p:grpSpPr>
          <a:xfrm>
            <a:off x="11436251" y="129884"/>
            <a:ext cx="661669" cy="1214119"/>
            <a:chOff x="11436251" y="129884"/>
            <a:chExt cx="661669" cy="1214119"/>
          </a:xfrm>
        </p:grpSpPr>
        <p:sp>
          <p:nvSpPr>
            <p:cNvPr id="496" name="Google Shape;496;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2"/>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3"/>
          <p:cNvGrpSpPr/>
          <p:nvPr/>
        </p:nvGrpSpPr>
        <p:grpSpPr>
          <a:xfrm>
            <a:off x="0" y="1318491"/>
            <a:ext cx="1397812" cy="58002"/>
            <a:chOff x="0" y="1077191"/>
            <a:chExt cx="1397812" cy="58002"/>
          </a:xfrm>
        </p:grpSpPr>
        <p:sp>
          <p:nvSpPr>
            <p:cNvPr id="533" name="Google Shape;53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3"/>
          <p:cNvGrpSpPr/>
          <p:nvPr/>
        </p:nvGrpSpPr>
        <p:grpSpPr>
          <a:xfrm>
            <a:off x="11614051" y="129884"/>
            <a:ext cx="661669" cy="1214119"/>
            <a:chOff x="11436251" y="129884"/>
            <a:chExt cx="661669" cy="1214119"/>
          </a:xfrm>
        </p:grpSpPr>
        <p:sp>
          <p:nvSpPr>
            <p:cNvPr id="538" name="Google Shape;53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5"/>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8"/>
          <p:cNvSpPr/>
          <p:nvPr/>
        </p:nvSpPr>
        <p:spPr>
          <a:xfrm>
            <a:off x="1226931" y="10009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8"/>
          <p:cNvSpPr/>
          <p:nvPr/>
        </p:nvSpPr>
        <p:spPr>
          <a:xfrm>
            <a:off x="0" y="10009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8"/>
          <p:cNvGrpSpPr/>
          <p:nvPr/>
        </p:nvGrpSpPr>
        <p:grpSpPr>
          <a:xfrm>
            <a:off x="11436251" y="129884"/>
            <a:ext cx="661669" cy="1214119"/>
            <a:chOff x="11436251" y="129884"/>
            <a:chExt cx="661669" cy="1214119"/>
          </a:xfrm>
        </p:grpSpPr>
        <p:sp>
          <p:nvSpPr>
            <p:cNvPr id="27" name="Google Shape;27;p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8"/>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8"/>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2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2"/>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2"/>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2"/>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2"/>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3"/>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3"/>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Light"/>
                <a:ea typeface="Montserrat Light"/>
                <a:cs typeface="Montserrat Light"/>
                <a:sym typeface="Montserrat Light"/>
              </a:defRPr>
            </a:lvl1pPr>
            <a:lvl2pPr indent="0" lvl="1" marL="0" algn="l">
              <a:spcBef>
                <a:spcPts val="0"/>
              </a:spcBef>
              <a:buNone/>
              <a:defRPr b="0" i="0" sz="1000" u="none" cap="none" strike="noStrike">
                <a:solidFill>
                  <a:schemeClr val="dk2"/>
                </a:solidFill>
                <a:latin typeface="Montserrat Light"/>
                <a:ea typeface="Montserrat Light"/>
                <a:cs typeface="Montserrat Light"/>
                <a:sym typeface="Montserrat Light"/>
              </a:defRPr>
            </a:lvl2pPr>
            <a:lvl3pPr indent="0" lvl="2" marL="0" algn="l">
              <a:spcBef>
                <a:spcPts val="0"/>
              </a:spcBef>
              <a:buNone/>
              <a:defRPr b="0" i="0" sz="1000" u="none" cap="none" strike="noStrike">
                <a:solidFill>
                  <a:schemeClr val="dk2"/>
                </a:solidFill>
                <a:latin typeface="Montserrat Light"/>
                <a:ea typeface="Montserrat Light"/>
                <a:cs typeface="Montserrat Light"/>
                <a:sym typeface="Montserrat Light"/>
              </a:defRPr>
            </a:lvl3pPr>
            <a:lvl4pPr indent="0" lvl="3" marL="0" algn="l">
              <a:spcBef>
                <a:spcPts val="0"/>
              </a:spcBef>
              <a:buNone/>
              <a:defRPr b="0" i="0" sz="1000" u="none" cap="none" strike="noStrike">
                <a:solidFill>
                  <a:schemeClr val="dk2"/>
                </a:solidFill>
                <a:latin typeface="Montserrat Light"/>
                <a:ea typeface="Montserrat Light"/>
                <a:cs typeface="Montserrat Light"/>
                <a:sym typeface="Montserrat Light"/>
              </a:defRPr>
            </a:lvl4pPr>
            <a:lvl5pPr indent="0" lvl="4" marL="0" algn="l">
              <a:spcBef>
                <a:spcPts val="0"/>
              </a:spcBef>
              <a:buNone/>
              <a:defRPr b="0" i="0" sz="1000" u="none" cap="none" strike="noStrike">
                <a:solidFill>
                  <a:schemeClr val="dk2"/>
                </a:solidFill>
                <a:latin typeface="Montserrat Light"/>
                <a:ea typeface="Montserrat Light"/>
                <a:cs typeface="Montserrat Light"/>
                <a:sym typeface="Montserrat Light"/>
              </a:defRPr>
            </a:lvl5pPr>
            <a:lvl6pPr indent="0" lvl="5" marL="0" algn="l">
              <a:spcBef>
                <a:spcPts val="0"/>
              </a:spcBef>
              <a:buNone/>
              <a:defRPr b="0" i="0" sz="1000" u="none" cap="none" strike="noStrike">
                <a:solidFill>
                  <a:schemeClr val="dk2"/>
                </a:solidFill>
                <a:latin typeface="Montserrat Light"/>
                <a:ea typeface="Montserrat Light"/>
                <a:cs typeface="Montserrat Light"/>
                <a:sym typeface="Montserrat Light"/>
              </a:defRPr>
            </a:lvl6pPr>
            <a:lvl7pPr indent="0" lvl="6" marL="0" algn="l">
              <a:spcBef>
                <a:spcPts val="0"/>
              </a:spcBef>
              <a:buNone/>
              <a:defRPr b="0" i="0" sz="1000" u="none" cap="none" strike="noStrike">
                <a:solidFill>
                  <a:schemeClr val="dk2"/>
                </a:solidFill>
                <a:latin typeface="Montserrat Light"/>
                <a:ea typeface="Montserrat Light"/>
                <a:cs typeface="Montserrat Light"/>
                <a:sym typeface="Montserrat Light"/>
              </a:defRPr>
            </a:lvl7pPr>
            <a:lvl8pPr indent="0" lvl="7" marL="0" algn="l">
              <a:spcBef>
                <a:spcPts val="0"/>
              </a:spcBef>
              <a:buNone/>
              <a:defRPr b="0" i="0" sz="1000" u="none" cap="none" strike="noStrike">
                <a:solidFill>
                  <a:schemeClr val="dk2"/>
                </a:solidFill>
                <a:latin typeface="Montserrat Light"/>
                <a:ea typeface="Montserrat Light"/>
                <a:cs typeface="Montserrat Light"/>
                <a:sym typeface="Montserrat Light"/>
              </a:defRPr>
            </a:lvl8pPr>
            <a:lvl9pPr indent="0" lvl="8" marL="0" algn="l">
              <a:spcBef>
                <a:spcPts val="0"/>
              </a:spcBef>
              <a:buNone/>
              <a:defRPr b="0" i="0" sz="1000" u="none" cap="none" strike="noStrike">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9"/>
          <p:cNvGrpSpPr/>
          <p:nvPr/>
        </p:nvGrpSpPr>
        <p:grpSpPr>
          <a:xfrm>
            <a:off x="-11205" y="973589"/>
            <a:ext cx="1397812" cy="58002"/>
            <a:chOff x="0" y="1077191"/>
            <a:chExt cx="1397812" cy="58002"/>
          </a:xfrm>
        </p:grpSpPr>
        <p:sp>
          <p:nvSpPr>
            <p:cNvPr id="63" name="Google Shape;63;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5" name="Google Shape;65;p9"/>
          <p:cNvSpPr txBox="1"/>
          <p:nvPr>
            <p:ph type="title"/>
          </p:nvPr>
        </p:nvSpPr>
        <p:spPr>
          <a:xfrm>
            <a:off x="298676" y="3694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9"/>
          <p:cNvGrpSpPr/>
          <p:nvPr/>
        </p:nvGrpSpPr>
        <p:grpSpPr>
          <a:xfrm>
            <a:off x="11436251" y="129884"/>
            <a:ext cx="661669" cy="1214119"/>
            <a:chOff x="11436251" y="129884"/>
            <a:chExt cx="661669" cy="1214119"/>
          </a:xfrm>
        </p:grpSpPr>
        <p:sp>
          <p:nvSpPr>
            <p:cNvPr id="68" name="Google Shape;68;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A blue circle with black border&#10;&#10;Description automatically generated" id="96" name="Google Shape;96;p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97" name="Google Shape;97;p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8" name="Shape 98"/>
        <p:cNvGrpSpPr/>
        <p:nvPr/>
      </p:nvGrpSpPr>
      <p:grpSpPr>
        <a:xfrm>
          <a:off x="0" y="0"/>
          <a:ext cx="0" cy="0"/>
          <a:chOff x="0" y="0"/>
          <a:chExt cx="0" cy="0"/>
        </a:xfrm>
      </p:grpSpPr>
      <p:pic>
        <p:nvPicPr>
          <p:cNvPr descr="A logo with blue and yellow colors&#10;&#10;Description automatically generated" id="99" name="Google Shape;99;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00" name="Google Shape;100;p1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1" name="Google Shape;101;p1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2" name="Google Shape;102;p1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3" name="Google Shape;103;p1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4" name="Google Shape;104;p1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5" name="Google Shape;105;p1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06" name="Shape 106"/>
        <p:cNvGrpSpPr/>
        <p:nvPr/>
      </p:nvGrpSpPr>
      <p:grpSpPr>
        <a:xfrm>
          <a:off x="0" y="0"/>
          <a:ext cx="0" cy="0"/>
          <a:chOff x="0" y="0"/>
          <a:chExt cx="0" cy="0"/>
        </a:xfrm>
      </p:grpSpPr>
      <p:pic>
        <p:nvPicPr>
          <p:cNvPr descr="A logo with blue and yellow colors&#10;&#10;Description automatically generated" id="107" name="Google Shape;107;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08" name="Google Shape;108;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09" name="Google Shape;109;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10" name="Google Shape;110;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3" name="Shape 113"/>
        <p:cNvGrpSpPr/>
        <p:nvPr/>
      </p:nvGrpSpPr>
      <p:grpSpPr>
        <a:xfrm>
          <a:off x="0" y="0"/>
          <a:ext cx="0" cy="0"/>
          <a:chOff x="0" y="0"/>
          <a:chExt cx="0" cy="0"/>
        </a:xfrm>
      </p:grpSpPr>
      <p:sp>
        <p:nvSpPr>
          <p:cNvPr id="114" name="Google Shape;114;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5" name="Google Shape;115;p1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6" name="Google Shape;116;p1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7" name="Google Shape;117;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1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20" name="Google Shape;120;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 name="Google Shape;126;p1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7" name="Google Shape;12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3"/>
          <p:cNvGrpSpPr/>
          <p:nvPr/>
        </p:nvGrpSpPr>
        <p:grpSpPr>
          <a:xfrm>
            <a:off x="11436251" y="129884"/>
            <a:ext cx="661669" cy="1214119"/>
            <a:chOff x="11436251" y="129884"/>
            <a:chExt cx="661669" cy="1214119"/>
          </a:xfrm>
        </p:grpSpPr>
        <p:sp>
          <p:nvSpPr>
            <p:cNvPr id="131" name="Google Shape;131;p1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9" name="Google Shape;159;p1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65" name="Google Shape;165;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7" name="Google Shape;167;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68" name="Google Shape;168;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69" name="Google Shape;169;p14"/>
          <p:cNvGrpSpPr/>
          <p:nvPr/>
        </p:nvGrpSpPr>
        <p:grpSpPr>
          <a:xfrm>
            <a:off x="11436251" y="129884"/>
            <a:ext cx="661669" cy="1214119"/>
            <a:chOff x="11436251" y="129884"/>
            <a:chExt cx="661669" cy="1214119"/>
          </a:xfrm>
        </p:grpSpPr>
        <p:sp>
          <p:nvSpPr>
            <p:cNvPr id="170" name="Google Shape;170;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98" name="Google Shape;198;p1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5"/>
          <p:cNvGrpSpPr/>
          <p:nvPr/>
        </p:nvGrpSpPr>
        <p:grpSpPr>
          <a:xfrm>
            <a:off x="0" y="1001612"/>
            <a:ext cx="1397812" cy="58002"/>
            <a:chOff x="0" y="1077191"/>
            <a:chExt cx="1397812" cy="58002"/>
          </a:xfrm>
        </p:grpSpPr>
        <p:sp>
          <p:nvSpPr>
            <p:cNvPr id="205" name="Google Shape;205;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5"/>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5"/>
          <p:cNvGrpSpPr/>
          <p:nvPr/>
        </p:nvGrpSpPr>
        <p:grpSpPr>
          <a:xfrm>
            <a:off x="11436251" y="129884"/>
            <a:ext cx="661669" cy="1214119"/>
            <a:chOff x="11436251" y="129884"/>
            <a:chExt cx="661669" cy="1214119"/>
          </a:xfrm>
        </p:grpSpPr>
        <p:sp>
          <p:nvSpPr>
            <p:cNvPr id="210" name="Google Shape;210;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5"/>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6"/>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3900" u="none" cap="none" strike="noStrike">
                <a:solidFill>
                  <a:schemeClr val="dk2"/>
                </a:solidFill>
                <a:latin typeface="Montserrat SemiBold"/>
                <a:ea typeface="Montserrat SemiBold"/>
                <a:cs typeface="Montserrat SemiBold"/>
                <a:sym typeface="Montserrat SemiBold"/>
              </a:rPr>
              <a:t>Importance </a:t>
            </a:r>
            <a:r>
              <a:rPr lang="en-GB" sz="3900">
                <a:solidFill>
                  <a:schemeClr val="dk2"/>
                </a:solidFill>
                <a:latin typeface="Montserrat SemiBold"/>
                <a:ea typeface="Montserrat SemiBold"/>
                <a:cs typeface="Montserrat SemiBold"/>
                <a:sym typeface="Montserrat SemiBold"/>
              </a:rPr>
              <a:t>P</a:t>
            </a:r>
            <a:r>
              <a:rPr b="0" i="0" lang="en-GB" sz="3900" u="none" cap="none" strike="noStrike">
                <a:solidFill>
                  <a:schemeClr val="dk2"/>
                </a:solidFill>
                <a:latin typeface="Montserrat SemiBold"/>
                <a:ea typeface="Montserrat SemiBold"/>
                <a:cs typeface="Montserrat SemiBold"/>
                <a:sym typeface="Montserrat SemiBold"/>
              </a:rPr>
              <a:t>erformance </a:t>
            </a:r>
            <a:r>
              <a:rPr lang="en-GB" sz="3900">
                <a:solidFill>
                  <a:schemeClr val="dk2"/>
                </a:solidFill>
                <a:latin typeface="Montserrat SemiBold"/>
                <a:ea typeface="Montserrat SemiBold"/>
                <a:cs typeface="Montserrat SemiBold"/>
                <a:sym typeface="Montserrat SemiBold"/>
              </a:rPr>
              <a:t>M</a:t>
            </a:r>
            <a:r>
              <a:rPr b="0" i="0" lang="en-GB" sz="3900" u="none" cap="none" strike="noStrike">
                <a:solidFill>
                  <a:schemeClr val="dk2"/>
                </a:solidFill>
                <a:latin typeface="Montserrat SemiBold"/>
                <a:ea typeface="Montserrat SemiBold"/>
                <a:cs typeface="Montserrat SemiBold"/>
                <a:sym typeface="Montserrat SemiBold"/>
              </a:rPr>
              <a:t>atrix</a:t>
            </a:r>
            <a:endParaRPr sz="900"/>
          </a:p>
        </p:txBody>
      </p:sp>
      <p:pic>
        <p:nvPicPr>
          <p:cNvPr id="624" name="Google Shape;624;p1"/>
          <p:cNvPicPr preferRelativeResize="0"/>
          <p:nvPr/>
        </p:nvPicPr>
        <p:blipFill rotWithShape="1">
          <a:blip r:embed="rId3">
            <a:alphaModFix/>
          </a:blip>
          <a:srcRect b="0" l="0" r="0" t="0"/>
          <a:stretch/>
        </p:blipFill>
        <p:spPr>
          <a:xfrm>
            <a:off x="6600824" y="2584749"/>
            <a:ext cx="1393710" cy="1145051"/>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890000" y="3674675"/>
            <a:ext cx="1019099" cy="837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15" y="396211"/>
            <a:ext cx="84993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Working out how to be more competitive</a:t>
            </a:r>
            <a:r>
              <a:rPr lang="en-GB">
                <a:solidFill>
                  <a:schemeClr val="lt1"/>
                </a:solidFill>
              </a:rPr>
              <a:t>.</a:t>
            </a:r>
            <a:endParaRPr>
              <a:solidFill>
                <a:schemeClr val="lt1"/>
              </a:solidFill>
            </a:endParaRPr>
          </a:p>
        </p:txBody>
      </p:sp>
      <p:sp>
        <p:nvSpPr>
          <p:cNvPr id="631" name="Google Shape;631;p2"/>
          <p:cNvSpPr/>
          <p:nvPr/>
        </p:nvSpPr>
        <p:spPr>
          <a:xfrm>
            <a:off x="381509" y="1327698"/>
            <a:ext cx="89289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improve the effectiveness of marketing programs</a:t>
            </a:r>
            <a:endParaRPr sz="1600"/>
          </a:p>
          <a:p>
            <a:pPr indent="0" lvl="0" marL="0" marR="0" rtl="0" algn="ctr">
              <a:spcBef>
                <a:spcPts val="0"/>
              </a:spcBef>
              <a:spcAft>
                <a:spcPts val="0"/>
              </a:spcAft>
              <a:buNone/>
            </a:pPr>
            <a:r>
              <a:t/>
            </a:r>
            <a:endParaRPr b="0" i="0" sz="1867" u="none" cap="none" strike="noStrike">
              <a:solidFill>
                <a:schemeClr val="lt1"/>
              </a:solidFill>
              <a:latin typeface="Montserrat SemiBold"/>
              <a:ea typeface="Montserrat SemiBold"/>
              <a:cs typeface="Montserrat SemiBold"/>
              <a:sym typeface="Montserrat SemiBold"/>
            </a:endParaRPr>
          </a:p>
        </p:txBody>
      </p:sp>
      <p:sp>
        <p:nvSpPr>
          <p:cNvPr id="632" name="Google Shape;632;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3" name="Google Shape;633;p2"/>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4" name="Google Shape;634;p2"/>
          <p:cNvPicPr preferRelativeResize="0"/>
          <p:nvPr/>
        </p:nvPicPr>
        <p:blipFill rotWithShape="1">
          <a:blip r:embed="rId3">
            <a:alphaModFix/>
          </a:blip>
          <a:srcRect b="0" l="0" r="7071" t="0"/>
          <a:stretch/>
        </p:blipFill>
        <p:spPr>
          <a:xfrm>
            <a:off x="4888025" y="1842275"/>
            <a:ext cx="6973900" cy="4373476"/>
          </a:xfrm>
          <a:prstGeom prst="rect">
            <a:avLst/>
          </a:prstGeom>
          <a:noFill/>
          <a:ln>
            <a:noFill/>
          </a:ln>
        </p:spPr>
      </p:pic>
      <p:sp>
        <p:nvSpPr>
          <p:cNvPr id="635" name="Google Shape;635;p2"/>
          <p:cNvSpPr txBox="1"/>
          <p:nvPr/>
        </p:nvSpPr>
        <p:spPr>
          <a:xfrm>
            <a:off x="414600" y="1943950"/>
            <a:ext cx="4473300" cy="4184700"/>
          </a:xfrm>
          <a:prstGeom prst="rect">
            <a:avLst/>
          </a:prstGeom>
          <a:noFill/>
          <a:ln>
            <a:noFill/>
          </a:ln>
        </p:spPr>
        <p:txBody>
          <a:bodyPr anchorCtr="0" anchor="t" bIns="60950" lIns="121900" spcFirstLastPara="1" rIns="121900" wrap="square" tIns="60950">
            <a:noAutofit/>
          </a:bodyPr>
          <a:lstStyle/>
          <a:p>
            <a:pPr indent="0" lvl="0" marL="0" marR="0" rtl="0" algn="l">
              <a:spcBef>
                <a:spcPts val="0"/>
              </a:spcBef>
              <a:spcAft>
                <a:spcPts val="0"/>
              </a:spcAft>
              <a:buClr>
                <a:schemeClr val="accent1"/>
              </a:buClr>
              <a:buSzPts val="1600"/>
              <a:buFont typeface="Arial"/>
              <a:buNone/>
            </a:pPr>
            <a:r>
              <a:rPr b="0" i="0" lang="en-GB" sz="1500" u="none" cap="none" strike="noStrike">
                <a:solidFill>
                  <a:schemeClr val="dk1"/>
                </a:solidFill>
                <a:latin typeface="Montserrat Light"/>
                <a:ea typeface="Montserrat Light"/>
                <a:cs typeface="Montserrat Light"/>
                <a:sym typeface="Montserrat Light"/>
              </a:rPr>
              <a:t>This framework by John Martilla and John James uses measures of attributes to find out what is important and how well the attributes are performed.  </a:t>
            </a:r>
            <a:endParaRPr sz="1500"/>
          </a:p>
          <a:p>
            <a:pPr indent="0" lvl="0" marL="0" marR="0" rtl="0" algn="l">
              <a:spcBef>
                <a:spcPts val="320"/>
              </a:spcBef>
              <a:spcAft>
                <a:spcPts val="0"/>
              </a:spcAft>
              <a:buClr>
                <a:schemeClr val="accent1"/>
              </a:buClr>
              <a:buSzPts val="1600"/>
              <a:buFont typeface="Arial"/>
              <a:buNone/>
            </a:pPr>
            <a:r>
              <a:t/>
            </a:r>
            <a:endParaRPr b="0" i="0" sz="1500" u="none" cap="none" strike="noStrike">
              <a:solidFill>
                <a:schemeClr val="dk1"/>
              </a:solidFill>
              <a:latin typeface="Montserrat Light"/>
              <a:ea typeface="Montserrat Light"/>
              <a:cs typeface="Montserrat Light"/>
              <a:sym typeface="Montserrat Light"/>
            </a:endParaRPr>
          </a:p>
          <a:p>
            <a:pPr indent="0" lvl="0" marL="0" marR="0" rtl="0" algn="l">
              <a:spcBef>
                <a:spcPts val="320"/>
              </a:spcBef>
              <a:spcAft>
                <a:spcPts val="0"/>
              </a:spcAft>
              <a:buClr>
                <a:schemeClr val="accent1"/>
              </a:buClr>
              <a:buSzPts val="1600"/>
              <a:buFont typeface="Arial"/>
              <a:buNone/>
            </a:pPr>
            <a:r>
              <a:rPr b="0" i="0" lang="en-GB" sz="1500" u="none" cap="none" strike="noStrike">
                <a:solidFill>
                  <a:schemeClr val="dk1"/>
                </a:solidFill>
                <a:latin typeface="Montserrat Light"/>
                <a:ea typeface="Montserrat Light"/>
                <a:cs typeface="Montserrat Light"/>
                <a:sym typeface="Montserrat Light"/>
              </a:rPr>
              <a:t>It is especially useful in assessing customer satisfaction. </a:t>
            </a:r>
            <a:endParaRPr sz="1500"/>
          </a:p>
          <a:p>
            <a:pPr indent="0" lvl="0" marL="0" marR="0" rtl="0" algn="l">
              <a:spcBef>
                <a:spcPts val="320"/>
              </a:spcBef>
              <a:spcAft>
                <a:spcPts val="0"/>
              </a:spcAft>
              <a:buClr>
                <a:schemeClr val="accent1"/>
              </a:buClr>
              <a:buSzPts val="1600"/>
              <a:buFont typeface="Arial"/>
              <a:buNone/>
            </a:pPr>
            <a:r>
              <a:t/>
            </a:r>
            <a:endParaRPr b="0" i="0" sz="1500" u="none" cap="none" strike="noStrike">
              <a:solidFill>
                <a:schemeClr val="dk1"/>
              </a:solidFill>
              <a:latin typeface="Montserrat Light"/>
              <a:ea typeface="Montserrat Light"/>
              <a:cs typeface="Montserrat Light"/>
              <a:sym typeface="Montserrat Light"/>
            </a:endParaRPr>
          </a:p>
          <a:p>
            <a:pPr indent="0" lvl="0" marL="0" marR="0" rtl="0" algn="l">
              <a:spcBef>
                <a:spcPts val="320"/>
              </a:spcBef>
              <a:spcAft>
                <a:spcPts val="0"/>
              </a:spcAft>
              <a:buClr>
                <a:schemeClr val="accent1"/>
              </a:buClr>
              <a:buSzPts val="1600"/>
              <a:buFont typeface="Arial"/>
              <a:buNone/>
            </a:pPr>
            <a:r>
              <a:rPr b="0" i="0" lang="en-GB" sz="1500" u="none" cap="none" strike="noStrike">
                <a:solidFill>
                  <a:schemeClr val="dk1"/>
                </a:solidFill>
                <a:latin typeface="Montserrat Light"/>
                <a:ea typeface="Montserrat Light"/>
                <a:cs typeface="Montserrat Light"/>
                <a:sym typeface="Montserrat Light"/>
              </a:rPr>
              <a:t>Various elements of customer service are rated in terms of importance and satisfaction and analysed in a grid which shows where to improve performance.</a:t>
            </a:r>
            <a:endParaRPr sz="1500"/>
          </a:p>
          <a:p>
            <a:pPr indent="0" lvl="0" marL="0" marR="0" rtl="0" algn="l">
              <a:spcBef>
                <a:spcPts val="320"/>
              </a:spcBef>
              <a:spcAft>
                <a:spcPts val="0"/>
              </a:spcAft>
              <a:buClr>
                <a:schemeClr val="accent1"/>
              </a:buClr>
              <a:buSzPts val="1600"/>
              <a:buFont typeface="Arial"/>
              <a:buNone/>
            </a:pPr>
            <a:r>
              <a:t/>
            </a:r>
            <a:endParaRPr b="0" i="0" sz="1600" u="none" cap="none" strike="noStrike">
              <a:solidFill>
                <a:schemeClr val="dk1"/>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
          <p:cNvSpPr txBox="1"/>
          <p:nvPr>
            <p:ph type="title"/>
          </p:nvPr>
        </p:nvSpPr>
        <p:spPr>
          <a:xfrm>
            <a:off x="238624" y="403000"/>
            <a:ext cx="10415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Decide on the service factors to be measured</a:t>
            </a:r>
            <a:r>
              <a:rPr lang="en-GB">
                <a:solidFill>
                  <a:schemeClr val="accent3"/>
                </a:solidFill>
              </a:rPr>
              <a:t>.</a:t>
            </a:r>
            <a:endParaRPr>
              <a:solidFill>
                <a:schemeClr val="accent3"/>
              </a:solidFill>
            </a:endParaRPr>
          </a:p>
        </p:txBody>
      </p:sp>
      <p:sp>
        <p:nvSpPr>
          <p:cNvPr id="641" name="Google Shape;641;p3"/>
          <p:cNvSpPr txBox="1"/>
          <p:nvPr/>
        </p:nvSpPr>
        <p:spPr>
          <a:xfrm>
            <a:off x="4023573" y="2380690"/>
            <a:ext cx="4008000" cy="3693900"/>
          </a:xfrm>
          <a:prstGeom prst="rect">
            <a:avLst/>
          </a:prstGeom>
          <a:noFill/>
          <a:ln>
            <a:noFill/>
          </a:ln>
        </p:spPr>
        <p:txBody>
          <a:bodyPr anchorCtr="0" anchor="t" bIns="45700" lIns="91425" spcFirstLastPara="1" rIns="91425" wrap="square" tIns="45700">
            <a:spAutoFit/>
          </a:bodyPr>
          <a:lstStyle/>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Job done right the first time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Fast action on complaints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Prompt warranty work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Able to do any job needed</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Service available when needed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Courteous and friendly service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Car ready when promised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Perform only necessary work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Low prices on service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Clean up after service work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Convenient to home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Convenient to work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Courtesy buses and rental cars </a:t>
            </a:r>
            <a:endParaRPr b="0" i="0" sz="1400" u="none" cap="none" strike="noStrike">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lt1"/>
              </a:buClr>
              <a:buSzPts val="1467"/>
              <a:buFont typeface="Montserrat Medium"/>
              <a:buAutoNum type="arabicPeriod"/>
            </a:pPr>
            <a:r>
              <a:rPr b="0" i="0" lang="en-GB" sz="1467" u="none" cap="none" strike="noStrike">
                <a:solidFill>
                  <a:schemeClr val="dk1"/>
                </a:solidFill>
                <a:latin typeface="Montserrat Light"/>
                <a:ea typeface="Montserrat Light"/>
                <a:cs typeface="Montserrat Light"/>
                <a:sym typeface="Montserrat Light"/>
              </a:rPr>
              <a:t>Send out maintenance notices</a:t>
            </a:r>
            <a:endParaRPr b="0" i="0" sz="1400" u="none" cap="none" strike="noStrike">
              <a:solidFill>
                <a:schemeClr val="dk1"/>
              </a:solidFill>
              <a:latin typeface="Montserrat Light"/>
              <a:ea typeface="Montserrat Light"/>
              <a:cs typeface="Montserrat Light"/>
              <a:sym typeface="Montserrat Light"/>
            </a:endParaRPr>
          </a:p>
        </p:txBody>
      </p:sp>
      <p:sp>
        <p:nvSpPr>
          <p:cNvPr id="642" name="Google Shape;642;p3"/>
          <p:cNvSpPr txBox="1"/>
          <p:nvPr/>
        </p:nvSpPr>
        <p:spPr>
          <a:xfrm>
            <a:off x="317550" y="1145000"/>
            <a:ext cx="106935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500" u="none" cap="none" strike="noStrike">
                <a:solidFill>
                  <a:schemeClr val="dk1"/>
                </a:solidFill>
                <a:latin typeface="Montserrat Light"/>
                <a:ea typeface="Montserrat Light"/>
                <a:cs typeface="Montserrat Light"/>
                <a:sym typeface="Montserrat Light"/>
              </a:rPr>
              <a:t>Martilla and James based their framework on a car dealer. They listed 14 attributes that were measured in terms of importance and performance. Work out which attributes are important to your customers. Develop questions aimed at customers to find out (on a scale from 1 to 10) how important each attribute is to them and how your company performs on that attribute.</a:t>
            </a:r>
            <a:endParaRPr sz="1500">
              <a:solidFill>
                <a:schemeClr val="dk1"/>
              </a:solidFill>
              <a:latin typeface="Montserrat Light"/>
              <a:ea typeface="Montserrat Light"/>
              <a:cs typeface="Montserrat Light"/>
              <a:sym typeface="Montserrat Light"/>
            </a:endParaRPr>
          </a:p>
        </p:txBody>
      </p:sp>
      <p:sp>
        <p:nvSpPr>
          <p:cNvPr id="643" name="Google Shape;64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44" name="Google Shape;644;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
          <p:cNvSpPr txBox="1"/>
          <p:nvPr>
            <p:ph type="title"/>
          </p:nvPr>
        </p:nvSpPr>
        <p:spPr>
          <a:xfrm>
            <a:off x="333515" y="3962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650" name="Google Shape;650;p4"/>
          <p:cNvSpPr txBox="1"/>
          <p:nvPr/>
        </p:nvSpPr>
        <p:spPr>
          <a:xfrm>
            <a:off x="590825" y="1659125"/>
            <a:ext cx="4023300" cy="4402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are the attributes that are considered important to your customers when they decide to do business with you?</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is the mean score of importance and performance on these attributes?</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When plotted on an importance – performance grid, where do the attributes fall and what actions do they suggest?</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do these measures vary between loyal customers and not so loyal customers?</a:t>
            </a:r>
            <a:br>
              <a:rPr lang="en-GB" sz="1400">
                <a:solidFill>
                  <a:schemeClr val="dk1"/>
                </a:solidFill>
                <a:latin typeface="Montserrat Light"/>
                <a:ea typeface="Montserrat Light"/>
                <a:cs typeface="Montserrat Light"/>
                <a:sym typeface="Montserrat Light"/>
              </a:rPr>
            </a:b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strategies are needed to bring the not so loyal customers closer on board?</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p:txBody>
      </p:sp>
      <p:sp>
        <p:nvSpPr>
          <p:cNvPr id="651" name="Google Shape;651;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2" name="Google Shape;652;p4"/>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
        <p:nvSpPr>
          <p:cNvPr id="653" name="Google Shape;653;p4"/>
          <p:cNvSpPr txBox="1"/>
          <p:nvPr/>
        </p:nvSpPr>
        <p:spPr>
          <a:xfrm>
            <a:off x="4542425" y="1621800"/>
            <a:ext cx="7451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lang="en-GB">
                <a:solidFill>
                  <a:schemeClr val="dk1"/>
                </a:solidFill>
                <a:latin typeface="Montserrat Medium"/>
                <a:ea typeface="Montserrat Medium"/>
                <a:cs typeface="Montserrat Medium"/>
                <a:sym typeface="Montserrat Medium"/>
              </a:rPr>
              <a:t>Example of an importance/performance grid from market research scores</a:t>
            </a:r>
            <a:endParaRPr sz="1200">
              <a:latin typeface="Montserrat Medium"/>
              <a:ea typeface="Montserrat Medium"/>
              <a:cs typeface="Montserrat Medium"/>
              <a:sym typeface="Montserrat Medium"/>
            </a:endParaRPr>
          </a:p>
        </p:txBody>
      </p:sp>
      <p:pic>
        <p:nvPicPr>
          <p:cNvPr id="654" name="Google Shape;654;p4"/>
          <p:cNvPicPr preferRelativeResize="0"/>
          <p:nvPr/>
        </p:nvPicPr>
        <p:blipFill>
          <a:blip r:embed="rId3">
            <a:alphaModFix/>
          </a:blip>
          <a:stretch>
            <a:fillRect/>
          </a:stretch>
        </p:blipFill>
        <p:spPr>
          <a:xfrm>
            <a:off x="4842725" y="2007300"/>
            <a:ext cx="6980843" cy="4027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2ab2c8a2ac9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60" name="Google Shape;660;g2ab2c8a2ac9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g2ab2c8a2ac9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2" name="Google Shape;662;g2ab2c8a2ac9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3" name="Google Shape;663;g2ab2c8a2ac9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4" name="Google Shape;664;g2ab2c8a2ac9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