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go2HJHBQ4xWRF4uImn745VCc4v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3" name="Google Shape;6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ab2afc0c4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g2ab2afc0c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20"/>
          <p:cNvGrpSpPr/>
          <p:nvPr/>
        </p:nvGrpSpPr>
        <p:grpSpPr>
          <a:xfrm>
            <a:off x="0" y="1318491"/>
            <a:ext cx="1397812" cy="58002"/>
            <a:chOff x="0" y="1077191"/>
            <a:chExt cx="1397812" cy="58002"/>
          </a:xfrm>
        </p:grpSpPr>
        <p:sp>
          <p:nvSpPr>
            <p:cNvPr id="245" name="Google Shape;245;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20"/>
          <p:cNvGrpSpPr/>
          <p:nvPr/>
        </p:nvGrpSpPr>
        <p:grpSpPr>
          <a:xfrm>
            <a:off x="11436251" y="129884"/>
            <a:ext cx="661669" cy="1214119"/>
            <a:chOff x="11436251" y="129884"/>
            <a:chExt cx="661669" cy="1214119"/>
          </a:xfrm>
        </p:grpSpPr>
        <p:sp>
          <p:nvSpPr>
            <p:cNvPr id="250" name="Google Shape;25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78" name="Google Shape;27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79" name="Google Shape;27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80" name="Shape 280"/>
        <p:cNvGrpSpPr/>
        <p:nvPr/>
      </p:nvGrpSpPr>
      <p:grpSpPr>
        <a:xfrm>
          <a:off x="0" y="0"/>
          <a:ext cx="0" cy="0"/>
          <a:chOff x="0" y="0"/>
          <a:chExt cx="0" cy="0"/>
        </a:xfrm>
      </p:grpSpPr>
      <p:pic>
        <p:nvPicPr>
          <p:cNvPr descr="A yellow circle on a black background&#10;&#10;Description automatically generated" id="281" name="Google Shape;28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2" name="Google Shape;282;p21"/>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5" name="Google Shape;285;p21"/>
          <p:cNvGrpSpPr/>
          <p:nvPr/>
        </p:nvGrpSpPr>
        <p:grpSpPr>
          <a:xfrm>
            <a:off x="0" y="1318491"/>
            <a:ext cx="1397812" cy="58002"/>
            <a:chOff x="0" y="1077191"/>
            <a:chExt cx="1397812" cy="58002"/>
          </a:xfrm>
        </p:grpSpPr>
        <p:sp>
          <p:nvSpPr>
            <p:cNvPr id="286" name="Google Shape;28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8" name="Google Shape;288;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9" name="Google Shape;289;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90" name="Google Shape;290;p21"/>
          <p:cNvGrpSpPr/>
          <p:nvPr/>
        </p:nvGrpSpPr>
        <p:grpSpPr>
          <a:xfrm>
            <a:off x="11436251" y="129884"/>
            <a:ext cx="661669" cy="1214119"/>
            <a:chOff x="11436251" y="129884"/>
            <a:chExt cx="661669" cy="1214119"/>
          </a:xfrm>
        </p:grpSpPr>
        <p:sp>
          <p:nvSpPr>
            <p:cNvPr id="291" name="Google Shape;291;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9" name="Google Shape;319;p21"/>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2"/>
          <p:cNvGrpSpPr/>
          <p:nvPr/>
        </p:nvGrpSpPr>
        <p:grpSpPr>
          <a:xfrm>
            <a:off x="0" y="1318491"/>
            <a:ext cx="1397812" cy="58002"/>
            <a:chOff x="0" y="1077191"/>
            <a:chExt cx="1397812" cy="58002"/>
          </a:xfrm>
        </p:grpSpPr>
        <p:sp>
          <p:nvSpPr>
            <p:cNvPr id="326" name="Google Shape;32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29" name="Google Shape;329;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0" name="Google Shape;330;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1" name="Google Shape;331;p22"/>
          <p:cNvGrpSpPr/>
          <p:nvPr/>
        </p:nvGrpSpPr>
        <p:grpSpPr>
          <a:xfrm>
            <a:off x="11436251" y="129884"/>
            <a:ext cx="661669" cy="1214119"/>
            <a:chOff x="11436251" y="129884"/>
            <a:chExt cx="661669" cy="1214119"/>
          </a:xfrm>
        </p:grpSpPr>
        <p:sp>
          <p:nvSpPr>
            <p:cNvPr id="332" name="Google Shape;332;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0" name="Google Shape;360;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1" name="Google Shape;361;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2" name="Shape 362"/>
        <p:cNvGrpSpPr/>
        <p:nvPr/>
      </p:nvGrpSpPr>
      <p:grpSpPr>
        <a:xfrm>
          <a:off x="0" y="0"/>
          <a:ext cx="0" cy="0"/>
          <a:chOff x="0" y="0"/>
          <a:chExt cx="0" cy="0"/>
        </a:xfrm>
      </p:grpSpPr>
      <p:pic>
        <p:nvPicPr>
          <p:cNvPr descr="A yellow circle on a black background&#10;&#10;Description automatically generated" id="363" name="Google Shape;36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4" name="Google Shape;36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7" name="Google Shape;36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8" name="Google Shape;368;p23"/>
          <p:cNvGrpSpPr/>
          <p:nvPr/>
        </p:nvGrpSpPr>
        <p:grpSpPr>
          <a:xfrm>
            <a:off x="0" y="1318491"/>
            <a:ext cx="1397812" cy="58002"/>
            <a:chOff x="0" y="1077191"/>
            <a:chExt cx="1397812" cy="58002"/>
          </a:xfrm>
        </p:grpSpPr>
        <p:sp>
          <p:nvSpPr>
            <p:cNvPr id="369" name="Google Shape;36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2" name="Google Shape;37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3" name="Google Shape;373;p23"/>
          <p:cNvGrpSpPr/>
          <p:nvPr/>
        </p:nvGrpSpPr>
        <p:grpSpPr>
          <a:xfrm>
            <a:off x="11614051" y="129884"/>
            <a:ext cx="661669" cy="1214119"/>
            <a:chOff x="11436251" y="129884"/>
            <a:chExt cx="661669" cy="1214119"/>
          </a:xfrm>
        </p:grpSpPr>
        <p:sp>
          <p:nvSpPr>
            <p:cNvPr id="374" name="Google Shape;37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2" name="Google Shape;402;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3" name="Shape 403"/>
        <p:cNvGrpSpPr/>
        <p:nvPr/>
      </p:nvGrpSpPr>
      <p:grpSpPr>
        <a:xfrm>
          <a:off x="0" y="0"/>
          <a:ext cx="0" cy="0"/>
          <a:chOff x="0" y="0"/>
          <a:chExt cx="0" cy="0"/>
        </a:xfrm>
      </p:grpSpPr>
      <p:pic>
        <p:nvPicPr>
          <p:cNvPr descr="A yellow circle on a black background&#10;&#10;Description automatically generated" id="404" name="Google Shape;40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5" name="Google Shape;40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8" name="Google Shape;40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9" name="Google Shape;409;p24"/>
          <p:cNvGrpSpPr/>
          <p:nvPr/>
        </p:nvGrpSpPr>
        <p:grpSpPr>
          <a:xfrm>
            <a:off x="0" y="1318491"/>
            <a:ext cx="1397812" cy="58002"/>
            <a:chOff x="0" y="1077191"/>
            <a:chExt cx="1397812" cy="58002"/>
          </a:xfrm>
        </p:grpSpPr>
        <p:sp>
          <p:nvSpPr>
            <p:cNvPr id="410" name="Google Shape;41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2" name="Google Shape;41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3" name="Google Shape;41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4" name="Google Shape;414;p24"/>
          <p:cNvGrpSpPr/>
          <p:nvPr/>
        </p:nvGrpSpPr>
        <p:grpSpPr>
          <a:xfrm>
            <a:off x="11436251" y="129884"/>
            <a:ext cx="661669" cy="1214119"/>
            <a:chOff x="11436251" y="129884"/>
            <a:chExt cx="661669" cy="1214119"/>
          </a:xfrm>
        </p:grpSpPr>
        <p:sp>
          <p:nvSpPr>
            <p:cNvPr id="415" name="Google Shape;41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3" name="Google Shape;443;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4" name="Shape 444"/>
        <p:cNvGrpSpPr/>
        <p:nvPr/>
      </p:nvGrpSpPr>
      <p:grpSpPr>
        <a:xfrm>
          <a:off x="0" y="0"/>
          <a:ext cx="0" cy="0"/>
          <a:chOff x="0" y="0"/>
          <a:chExt cx="0" cy="0"/>
        </a:xfrm>
      </p:grpSpPr>
      <p:pic>
        <p:nvPicPr>
          <p:cNvPr descr="A yellow circle on a black background&#10;&#10;Description automatically generated" id="445" name="Google Shape;445;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6" name="Google Shape;446;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9" name="Google Shape;449;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0" name="Google Shape;450;p25"/>
          <p:cNvGrpSpPr/>
          <p:nvPr/>
        </p:nvGrpSpPr>
        <p:grpSpPr>
          <a:xfrm>
            <a:off x="0" y="1318491"/>
            <a:ext cx="1397812" cy="58002"/>
            <a:chOff x="0" y="1077191"/>
            <a:chExt cx="1397812" cy="58002"/>
          </a:xfrm>
        </p:grpSpPr>
        <p:sp>
          <p:nvSpPr>
            <p:cNvPr id="451" name="Google Shape;451;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3" name="Google Shape;453;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4" name="Google Shape;454;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5" name="Google Shape;455;p25"/>
          <p:cNvGrpSpPr/>
          <p:nvPr/>
        </p:nvGrpSpPr>
        <p:grpSpPr>
          <a:xfrm>
            <a:off x="11436251" y="129884"/>
            <a:ext cx="661669" cy="1214119"/>
            <a:chOff x="11436251" y="129884"/>
            <a:chExt cx="661669" cy="1214119"/>
          </a:xfrm>
        </p:grpSpPr>
        <p:sp>
          <p:nvSpPr>
            <p:cNvPr id="456" name="Google Shape;456;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4" name="Google Shape;484;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5" name="Shape 485"/>
        <p:cNvGrpSpPr/>
        <p:nvPr/>
      </p:nvGrpSpPr>
      <p:grpSpPr>
        <a:xfrm>
          <a:off x="0" y="0"/>
          <a:ext cx="0" cy="0"/>
          <a:chOff x="0" y="0"/>
          <a:chExt cx="0" cy="0"/>
        </a:xfrm>
      </p:grpSpPr>
      <p:pic>
        <p:nvPicPr>
          <p:cNvPr descr="A yellow circle on a black background&#10;&#10;Description automatically generated" id="486" name="Google Shape;48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7" name="Google Shape;48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0" name="Google Shape;49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1" name="Google Shape;491;p26"/>
          <p:cNvGrpSpPr/>
          <p:nvPr/>
        </p:nvGrpSpPr>
        <p:grpSpPr>
          <a:xfrm>
            <a:off x="0" y="1318491"/>
            <a:ext cx="1397812" cy="58002"/>
            <a:chOff x="0" y="1077191"/>
            <a:chExt cx="1397812" cy="58002"/>
          </a:xfrm>
        </p:grpSpPr>
        <p:sp>
          <p:nvSpPr>
            <p:cNvPr id="492" name="Google Shape;49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4" name="Google Shape;49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5" name="Google Shape;49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6" name="Google Shape;496;p26"/>
          <p:cNvGrpSpPr/>
          <p:nvPr/>
        </p:nvGrpSpPr>
        <p:grpSpPr>
          <a:xfrm>
            <a:off x="11436251" y="129884"/>
            <a:ext cx="661669" cy="1214119"/>
            <a:chOff x="11436251" y="129884"/>
            <a:chExt cx="661669" cy="1214119"/>
          </a:xfrm>
        </p:grpSpPr>
        <p:sp>
          <p:nvSpPr>
            <p:cNvPr id="497" name="Google Shape;49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5" name="Google Shape;525;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6" name="Google Shape;526;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7" name="Shape 527"/>
        <p:cNvGrpSpPr/>
        <p:nvPr/>
      </p:nvGrpSpPr>
      <p:grpSpPr>
        <a:xfrm>
          <a:off x="0" y="0"/>
          <a:ext cx="0" cy="0"/>
          <a:chOff x="0" y="0"/>
          <a:chExt cx="0" cy="0"/>
        </a:xfrm>
      </p:grpSpPr>
      <p:pic>
        <p:nvPicPr>
          <p:cNvPr descr="A yellow circle on a black background&#10;&#10;Description automatically generated" id="528" name="Google Shape;528;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9" name="Google Shape;529;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2" name="Google Shape;532;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3" name="Google Shape;533;p27"/>
          <p:cNvGrpSpPr/>
          <p:nvPr/>
        </p:nvGrpSpPr>
        <p:grpSpPr>
          <a:xfrm>
            <a:off x="0" y="1318491"/>
            <a:ext cx="1397812" cy="58002"/>
            <a:chOff x="0" y="1077191"/>
            <a:chExt cx="1397812" cy="58002"/>
          </a:xfrm>
        </p:grpSpPr>
        <p:sp>
          <p:nvSpPr>
            <p:cNvPr id="534" name="Google Shape;534;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6" name="Google Shape;536;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7" name="Google Shape;537;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8" name="Google Shape;538;p27"/>
          <p:cNvGrpSpPr/>
          <p:nvPr/>
        </p:nvGrpSpPr>
        <p:grpSpPr>
          <a:xfrm>
            <a:off x="11614051" y="129884"/>
            <a:ext cx="661669" cy="1214119"/>
            <a:chOff x="11436251" y="129884"/>
            <a:chExt cx="661669" cy="1214119"/>
          </a:xfrm>
        </p:grpSpPr>
        <p:sp>
          <p:nvSpPr>
            <p:cNvPr id="539" name="Google Shape;539;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7" name="Google Shape;567;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8" name="Shape 568"/>
        <p:cNvGrpSpPr/>
        <p:nvPr/>
      </p:nvGrpSpPr>
      <p:grpSpPr>
        <a:xfrm>
          <a:off x="0" y="0"/>
          <a:ext cx="0" cy="0"/>
          <a:chOff x="0" y="0"/>
          <a:chExt cx="0" cy="0"/>
        </a:xfrm>
      </p:grpSpPr>
      <p:pic>
        <p:nvPicPr>
          <p:cNvPr descr="A yellow circle on a black background&#10;&#10;Description automatically generated" id="569" name="Google Shape;569;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0" name="Google Shape;570;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2" name="Google Shape;572;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3" name="Google Shape;573;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4" name="Shape 574"/>
        <p:cNvGrpSpPr/>
        <p:nvPr/>
      </p:nvGrpSpPr>
      <p:grpSpPr>
        <a:xfrm>
          <a:off x="0" y="0"/>
          <a:ext cx="0" cy="0"/>
          <a:chOff x="0" y="0"/>
          <a:chExt cx="0" cy="0"/>
        </a:xfrm>
      </p:grpSpPr>
      <p:pic>
        <p:nvPicPr>
          <p:cNvPr id="575" name="Google Shape;575;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6" name="Google Shape;576;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7" name="Google Shape;577;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0" name="Shape 580"/>
        <p:cNvGrpSpPr/>
        <p:nvPr/>
      </p:nvGrpSpPr>
      <p:grpSpPr>
        <a:xfrm>
          <a:off x="0" y="0"/>
          <a:ext cx="0" cy="0"/>
          <a:chOff x="0" y="0"/>
          <a:chExt cx="0" cy="0"/>
        </a:xfrm>
      </p:grpSpPr>
      <p:sp>
        <p:nvSpPr>
          <p:cNvPr id="581" name="Google Shape;58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3" name="Google Shape;58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4" name="Shape 584"/>
        <p:cNvGrpSpPr/>
        <p:nvPr/>
      </p:nvGrpSpPr>
      <p:grpSpPr>
        <a:xfrm>
          <a:off x="0" y="0"/>
          <a:ext cx="0" cy="0"/>
          <a:chOff x="0" y="0"/>
          <a:chExt cx="0" cy="0"/>
        </a:xfrm>
      </p:grpSpPr>
      <p:sp>
        <p:nvSpPr>
          <p:cNvPr id="585" name="Google Shape;58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7" name="Google Shape;587;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8" name="Google Shape;588;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9" name="Shape 589"/>
        <p:cNvGrpSpPr/>
        <p:nvPr/>
      </p:nvGrpSpPr>
      <p:grpSpPr>
        <a:xfrm>
          <a:off x="0" y="0"/>
          <a:ext cx="0" cy="0"/>
          <a:chOff x="0" y="0"/>
          <a:chExt cx="0" cy="0"/>
        </a:xfrm>
      </p:grpSpPr>
      <p:sp>
        <p:nvSpPr>
          <p:cNvPr id="590" name="Google Shape;590;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1" name="Google Shape;591;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2" name="Google Shape;592;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4" name="Google Shape;594;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5" name="Google Shape;595;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6" name="Shape 596"/>
        <p:cNvGrpSpPr/>
        <p:nvPr/>
      </p:nvGrpSpPr>
      <p:grpSpPr>
        <a:xfrm>
          <a:off x="0" y="0"/>
          <a:ext cx="0" cy="0"/>
          <a:chOff x="0" y="0"/>
          <a:chExt cx="0" cy="0"/>
        </a:xfrm>
      </p:grpSpPr>
      <p:sp>
        <p:nvSpPr>
          <p:cNvPr id="597" name="Google Shape;597;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8" name="Google Shape;598;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9" name="Shape 599"/>
        <p:cNvGrpSpPr/>
        <p:nvPr/>
      </p:nvGrpSpPr>
      <p:grpSpPr>
        <a:xfrm>
          <a:off x="0" y="0"/>
          <a:ext cx="0" cy="0"/>
          <a:chOff x="0" y="0"/>
          <a:chExt cx="0" cy="0"/>
        </a:xfrm>
      </p:grpSpPr>
      <p:sp>
        <p:nvSpPr>
          <p:cNvPr id="600" name="Google Shape;600;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1" name="Google Shape;60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3" name="Shape 603"/>
        <p:cNvGrpSpPr/>
        <p:nvPr/>
      </p:nvGrpSpPr>
      <p:grpSpPr>
        <a:xfrm>
          <a:off x="0" y="0"/>
          <a:ext cx="0" cy="0"/>
          <a:chOff x="0" y="0"/>
          <a:chExt cx="0" cy="0"/>
        </a:xfrm>
      </p:grpSpPr>
      <p:sp>
        <p:nvSpPr>
          <p:cNvPr id="604" name="Google Shape;604;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5" name="Google Shape;605;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6" name="Google Shape;606;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7" name="Google Shape;607;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8" name="Google Shape;60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Light"/>
                <a:ea typeface="Montserrat Light"/>
                <a:cs typeface="Montserrat Light"/>
                <a:sym typeface="Montserrat Light"/>
              </a:defRPr>
            </a:lvl1pPr>
            <a:lvl2pPr indent="0" lvl="1" marL="0" algn="l">
              <a:spcBef>
                <a:spcPts val="0"/>
              </a:spcBef>
              <a:buNone/>
              <a:defRPr b="0" i="0" sz="1000" u="none" cap="none" strike="noStrike">
                <a:solidFill>
                  <a:schemeClr val="dk2"/>
                </a:solidFill>
                <a:latin typeface="Montserrat Light"/>
                <a:ea typeface="Montserrat Light"/>
                <a:cs typeface="Montserrat Light"/>
                <a:sym typeface="Montserrat Light"/>
              </a:defRPr>
            </a:lvl2pPr>
            <a:lvl3pPr indent="0" lvl="2" marL="0" algn="l">
              <a:spcBef>
                <a:spcPts val="0"/>
              </a:spcBef>
              <a:buNone/>
              <a:defRPr b="0" i="0" sz="1000" u="none" cap="none" strike="noStrike">
                <a:solidFill>
                  <a:schemeClr val="dk2"/>
                </a:solidFill>
                <a:latin typeface="Montserrat Light"/>
                <a:ea typeface="Montserrat Light"/>
                <a:cs typeface="Montserrat Light"/>
                <a:sym typeface="Montserrat Light"/>
              </a:defRPr>
            </a:lvl3pPr>
            <a:lvl4pPr indent="0" lvl="3" marL="0" algn="l">
              <a:spcBef>
                <a:spcPts val="0"/>
              </a:spcBef>
              <a:buNone/>
              <a:defRPr b="0" i="0" sz="1000" u="none" cap="none" strike="noStrike">
                <a:solidFill>
                  <a:schemeClr val="dk2"/>
                </a:solidFill>
                <a:latin typeface="Montserrat Light"/>
                <a:ea typeface="Montserrat Light"/>
                <a:cs typeface="Montserrat Light"/>
                <a:sym typeface="Montserrat Light"/>
              </a:defRPr>
            </a:lvl4pPr>
            <a:lvl5pPr indent="0" lvl="4" marL="0" algn="l">
              <a:spcBef>
                <a:spcPts val="0"/>
              </a:spcBef>
              <a:buNone/>
              <a:defRPr b="0" i="0" sz="1000" u="none" cap="none" strike="noStrike">
                <a:solidFill>
                  <a:schemeClr val="dk2"/>
                </a:solidFill>
                <a:latin typeface="Montserrat Light"/>
                <a:ea typeface="Montserrat Light"/>
                <a:cs typeface="Montserrat Light"/>
                <a:sym typeface="Montserrat Light"/>
              </a:defRPr>
            </a:lvl5pPr>
            <a:lvl6pPr indent="0" lvl="5" marL="0" algn="l">
              <a:spcBef>
                <a:spcPts val="0"/>
              </a:spcBef>
              <a:buNone/>
              <a:defRPr b="0" i="0" sz="1000" u="none" cap="none" strike="noStrike">
                <a:solidFill>
                  <a:schemeClr val="dk2"/>
                </a:solidFill>
                <a:latin typeface="Montserrat Light"/>
                <a:ea typeface="Montserrat Light"/>
                <a:cs typeface="Montserrat Light"/>
                <a:sym typeface="Montserrat Light"/>
              </a:defRPr>
            </a:lvl6pPr>
            <a:lvl7pPr indent="0" lvl="6" marL="0" algn="l">
              <a:spcBef>
                <a:spcPts val="0"/>
              </a:spcBef>
              <a:buNone/>
              <a:defRPr b="0" i="0" sz="1000" u="none" cap="none" strike="noStrike">
                <a:solidFill>
                  <a:schemeClr val="dk2"/>
                </a:solidFill>
                <a:latin typeface="Montserrat Light"/>
                <a:ea typeface="Montserrat Light"/>
                <a:cs typeface="Montserrat Light"/>
                <a:sym typeface="Montserrat Light"/>
              </a:defRPr>
            </a:lvl7pPr>
            <a:lvl8pPr indent="0" lvl="7" marL="0" algn="l">
              <a:spcBef>
                <a:spcPts val="0"/>
              </a:spcBef>
              <a:buNone/>
              <a:defRPr b="0" i="0" sz="1000" u="none" cap="none" strike="noStrike">
                <a:solidFill>
                  <a:schemeClr val="dk2"/>
                </a:solidFill>
                <a:latin typeface="Montserrat Light"/>
                <a:ea typeface="Montserrat Light"/>
                <a:cs typeface="Montserrat Light"/>
                <a:sym typeface="Montserrat Light"/>
              </a:defRPr>
            </a:lvl8pPr>
            <a:lvl9pPr indent="0" lvl="8" marL="0" algn="l">
              <a:spcBef>
                <a:spcPts val="0"/>
              </a:spcBef>
              <a:buNone/>
              <a:defRPr b="0" i="0" sz="1000" u="none" cap="none" strike="noStrike">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2" name="Google Shape;62;p13"/>
          <p:cNvGrpSpPr/>
          <p:nvPr/>
        </p:nvGrpSpPr>
        <p:grpSpPr>
          <a:xfrm>
            <a:off x="0" y="1318491"/>
            <a:ext cx="1397812" cy="58002"/>
            <a:chOff x="0" y="1077191"/>
            <a:chExt cx="1397812" cy="58002"/>
          </a:xfrm>
        </p:grpSpPr>
        <p:sp>
          <p:nvSpPr>
            <p:cNvPr id="63" name="Google Shape;63;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5" name="Google Shape;65;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6" name="Google Shape;66;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7" name="Google Shape;67;p13"/>
          <p:cNvGrpSpPr/>
          <p:nvPr/>
        </p:nvGrpSpPr>
        <p:grpSpPr>
          <a:xfrm>
            <a:off x="11436251" y="129884"/>
            <a:ext cx="661669" cy="1214119"/>
            <a:chOff x="11436251" y="129884"/>
            <a:chExt cx="661669" cy="1214119"/>
          </a:xfrm>
        </p:grpSpPr>
        <p:sp>
          <p:nvSpPr>
            <p:cNvPr id="68" name="Google Shape;68;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 name="Google Shape;73;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7" name="Google Shape;77;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0" name="Google Shape;80;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1" name="Google Shape;81;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2" name="Google Shape;82;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3" name="Google Shape;83;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4" name="Google Shape;84;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6" name="Google Shape;96;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97" name="Shape 97"/>
        <p:cNvGrpSpPr/>
        <p:nvPr/>
      </p:nvGrpSpPr>
      <p:grpSpPr>
        <a:xfrm>
          <a:off x="0" y="0"/>
          <a:ext cx="0" cy="0"/>
          <a:chOff x="0" y="0"/>
          <a:chExt cx="0" cy="0"/>
        </a:xfrm>
      </p:grpSpPr>
      <p:pic>
        <p:nvPicPr>
          <p:cNvPr descr="A yellow circle on a black background&#10;&#10;Description automatically generated" id="98" name="Google Shape;98;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9" name="Google Shape;99;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2" name="Google Shape;102;p14"/>
          <p:cNvGrpSpPr/>
          <p:nvPr/>
        </p:nvGrpSpPr>
        <p:grpSpPr>
          <a:xfrm>
            <a:off x="0" y="1318491"/>
            <a:ext cx="1397812" cy="58002"/>
            <a:chOff x="0" y="1077191"/>
            <a:chExt cx="1397812" cy="58002"/>
          </a:xfrm>
        </p:grpSpPr>
        <p:sp>
          <p:nvSpPr>
            <p:cNvPr id="103" name="Google Shape;103;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5" name="Google Shape;105;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6" name="Google Shape;10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07" name="Google Shape;107;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08" name="Google Shape;108;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09" name="Google Shape;109;p14"/>
          <p:cNvGrpSpPr/>
          <p:nvPr/>
        </p:nvGrpSpPr>
        <p:grpSpPr>
          <a:xfrm>
            <a:off x="11626751" y="129884"/>
            <a:ext cx="661669" cy="1214119"/>
            <a:chOff x="11436251" y="129884"/>
            <a:chExt cx="661669" cy="1214119"/>
          </a:xfrm>
        </p:grpSpPr>
        <p:sp>
          <p:nvSpPr>
            <p:cNvPr id="110" name="Google Shape;110;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38" name="Shape 138"/>
        <p:cNvGrpSpPr/>
        <p:nvPr/>
      </p:nvGrpSpPr>
      <p:grpSpPr>
        <a:xfrm>
          <a:off x="0" y="0"/>
          <a:ext cx="0" cy="0"/>
          <a:chOff x="0" y="0"/>
          <a:chExt cx="0" cy="0"/>
        </a:xfrm>
      </p:grpSpPr>
      <p:pic>
        <p:nvPicPr>
          <p:cNvPr descr="A logo with blue and yellow colors&#10;&#10;Description automatically generated" id="139" name="Google Shape;139;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40" name="Google Shape;140;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41" name="Google Shape;141;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42" name="Google Shape;142;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43" name="Google Shape;143;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44" name="Google Shape;144;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45" name="Google Shape;145;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46" name="Shape 146"/>
        <p:cNvGrpSpPr/>
        <p:nvPr/>
      </p:nvGrpSpPr>
      <p:grpSpPr>
        <a:xfrm>
          <a:off x="0" y="0"/>
          <a:ext cx="0" cy="0"/>
          <a:chOff x="0" y="0"/>
          <a:chExt cx="0" cy="0"/>
        </a:xfrm>
      </p:grpSpPr>
      <p:pic>
        <p:nvPicPr>
          <p:cNvPr descr="A logo with blue and yellow colors&#10;&#10;Description automatically generated" id="147" name="Google Shape;147;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8" name="Google Shape;148;p16"/>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49" name="Google Shape;149;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50" name="Google Shape;150;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53" name="Shape 153"/>
        <p:cNvGrpSpPr/>
        <p:nvPr/>
      </p:nvGrpSpPr>
      <p:grpSpPr>
        <a:xfrm>
          <a:off x="0" y="0"/>
          <a:ext cx="0" cy="0"/>
          <a:chOff x="0" y="0"/>
          <a:chExt cx="0" cy="0"/>
        </a:xfrm>
      </p:grpSpPr>
      <p:sp>
        <p:nvSpPr>
          <p:cNvPr id="154" name="Google Shape;154;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55" name="Google Shape;155;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56" name="Google Shape;156;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57" name="Google Shape;157;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 name="Google Shape;159;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60" name="Google Shape;160;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61" name="Shape 161"/>
        <p:cNvGrpSpPr/>
        <p:nvPr/>
      </p:nvGrpSpPr>
      <p:grpSpPr>
        <a:xfrm>
          <a:off x="0" y="0"/>
          <a:ext cx="0" cy="0"/>
          <a:chOff x="0" y="0"/>
          <a:chExt cx="0" cy="0"/>
        </a:xfrm>
      </p:grpSpPr>
      <p:pic>
        <p:nvPicPr>
          <p:cNvPr descr="A yellow circle on a black background&#10;&#10;Description automatically generated" id="162" name="Google Shape;162;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3" name="Google Shape;163;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6" name="Google Shape;166;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67" name="Google Shape;167;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70" name="Google Shape;170;p18"/>
          <p:cNvGrpSpPr/>
          <p:nvPr/>
        </p:nvGrpSpPr>
        <p:grpSpPr>
          <a:xfrm>
            <a:off x="11436251" y="129884"/>
            <a:ext cx="661669" cy="1214119"/>
            <a:chOff x="11436251" y="129884"/>
            <a:chExt cx="661669" cy="1214119"/>
          </a:xfrm>
        </p:grpSpPr>
        <p:sp>
          <p:nvSpPr>
            <p:cNvPr id="171" name="Google Shape;171;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9" name="Google Shape;199;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05" name="Google Shape;205;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7" name="Google Shape;207;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08" name="Google Shape;208;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09" name="Google Shape;209;p19"/>
          <p:cNvGrpSpPr/>
          <p:nvPr/>
        </p:nvGrpSpPr>
        <p:grpSpPr>
          <a:xfrm>
            <a:off x="11436251" y="129884"/>
            <a:ext cx="661669" cy="1214119"/>
            <a:chOff x="11436251" y="129884"/>
            <a:chExt cx="661669" cy="1214119"/>
          </a:xfrm>
        </p:grpSpPr>
        <p:sp>
          <p:nvSpPr>
            <p:cNvPr id="210" name="Google Shape;210;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38" name="Google Shape;238;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
          <p:cNvSpPr txBox="1"/>
          <p:nvPr>
            <p:ph type="title"/>
          </p:nvPr>
        </p:nvSpPr>
        <p:spPr>
          <a:xfrm>
            <a:off x="492629" y="818832"/>
            <a:ext cx="6549193"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Boston Matrix</a:t>
            </a:r>
            <a:endParaRPr/>
          </a:p>
        </p:txBody>
      </p:sp>
      <p:pic>
        <p:nvPicPr>
          <p:cNvPr id="615" name="Google Shape;615;p1"/>
          <p:cNvPicPr preferRelativeResize="0"/>
          <p:nvPr/>
        </p:nvPicPr>
        <p:blipFill rotWithShape="1">
          <a:blip r:embed="rId3">
            <a:alphaModFix/>
          </a:blip>
          <a:srcRect b="0" l="0" r="0" t="0"/>
          <a:stretch/>
        </p:blipFill>
        <p:spPr>
          <a:xfrm>
            <a:off x="6434675" y="2674024"/>
            <a:ext cx="1738371" cy="1045024"/>
          </a:xfrm>
          <a:prstGeom prst="rect">
            <a:avLst/>
          </a:prstGeom>
          <a:noFill/>
          <a:ln>
            <a:noFill/>
          </a:ln>
        </p:spPr>
      </p:pic>
      <p:pic>
        <p:nvPicPr>
          <p:cNvPr id="616" name="Google Shape;616;p1"/>
          <p:cNvPicPr preferRelativeResize="0"/>
          <p:nvPr/>
        </p:nvPicPr>
        <p:blipFill rotWithShape="1">
          <a:blip r:embed="rId3">
            <a:alphaModFix/>
          </a:blip>
          <a:srcRect b="0" l="0" r="0" t="0"/>
          <a:stretch/>
        </p:blipFill>
        <p:spPr>
          <a:xfrm>
            <a:off x="3637725" y="3655850"/>
            <a:ext cx="1455071" cy="874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2"/>
          <p:cNvSpPr txBox="1"/>
          <p:nvPr>
            <p:ph type="title"/>
          </p:nvPr>
        </p:nvSpPr>
        <p:spPr>
          <a:xfrm>
            <a:off x="399540" y="483297"/>
            <a:ext cx="10262100" cy="54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Plan a product/business unit portfolio</a:t>
            </a:r>
            <a:r>
              <a:rPr lang="en-GB" sz="3000">
                <a:solidFill>
                  <a:schemeClr val="accent1"/>
                </a:solidFill>
              </a:rPr>
              <a:t>.</a:t>
            </a:r>
            <a:br>
              <a:rPr lang="en-GB"/>
            </a:br>
            <a:endParaRPr>
              <a:latin typeface="Montserrat SemiBold"/>
              <a:ea typeface="Montserrat SemiBold"/>
              <a:cs typeface="Montserrat SemiBold"/>
              <a:sym typeface="Montserrat SemiBold"/>
            </a:endParaRPr>
          </a:p>
        </p:txBody>
      </p:sp>
      <p:sp>
        <p:nvSpPr>
          <p:cNvPr id="622" name="Google Shape;622;p2"/>
          <p:cNvSpPr/>
          <p:nvPr/>
        </p:nvSpPr>
        <p:spPr>
          <a:xfrm>
            <a:off x="416475" y="1229225"/>
            <a:ext cx="83394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00" u="none" cap="none" strike="noStrike">
                <a:solidFill>
                  <a:schemeClr val="lt1"/>
                </a:solidFill>
                <a:latin typeface="Montserrat SemiBold"/>
                <a:ea typeface="Montserrat SemiBold"/>
                <a:cs typeface="Montserrat SemiBold"/>
                <a:sym typeface="Montserrat SemiBold"/>
              </a:rPr>
              <a:t>Use this model to decide the future of your product or business portfolio</a:t>
            </a:r>
            <a:endParaRPr sz="1000">
              <a:solidFill>
                <a:schemeClr val="lt1"/>
              </a:solidFill>
              <a:latin typeface="Montserrat SemiBold"/>
              <a:ea typeface="Montserrat SemiBold"/>
              <a:cs typeface="Montserrat SemiBold"/>
              <a:sym typeface="Montserrat SemiBold"/>
            </a:endParaRPr>
          </a:p>
        </p:txBody>
      </p:sp>
      <p:sp>
        <p:nvSpPr>
          <p:cNvPr id="623" name="Google Shape;62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4" name="Google Shape;624;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5" name="Google Shape;625;p2"/>
          <p:cNvSpPr txBox="1"/>
          <p:nvPr/>
        </p:nvSpPr>
        <p:spPr>
          <a:xfrm>
            <a:off x="568875" y="1824050"/>
            <a:ext cx="4687800" cy="4025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The Boston Matrix is useful when considering the future of a portfolio of products or strategic business units. The two axes of the matrix are the strength of the product/SBU as measured by its market share and its growth rate.</a:t>
            </a:r>
            <a:endParaRPr/>
          </a:p>
          <a:p>
            <a:pPr indent="0" lvl="0" marL="0" marR="0" rtl="0" algn="l">
              <a:lnSpc>
                <a:spcPct val="115000"/>
              </a:lnSpc>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In the diagram high relative market share is on the left and low is on the right.  Sometimes these positions are reversed with high relative market share on the right.  It doesn’t matter as long as you have your products/SBUs under the right label. </a:t>
            </a:r>
            <a:endParaRPr/>
          </a:p>
          <a:p>
            <a:pPr indent="0" lvl="0" marL="0" marR="0" rtl="0" algn="l">
              <a:lnSpc>
                <a:spcPct val="115000"/>
              </a:lnSpc>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You should first decide which market segment or target audience is relevant to the products or SBUs you are considering. It is the market share and growth within this segment that matters.</a:t>
            </a:r>
            <a:endParaRPr/>
          </a:p>
        </p:txBody>
      </p:sp>
      <p:pic>
        <p:nvPicPr>
          <p:cNvPr id="626" name="Google Shape;626;p2"/>
          <p:cNvPicPr preferRelativeResize="0"/>
          <p:nvPr/>
        </p:nvPicPr>
        <p:blipFill>
          <a:blip r:embed="rId3">
            <a:alphaModFix/>
          </a:blip>
          <a:stretch>
            <a:fillRect/>
          </a:stretch>
        </p:blipFill>
        <p:spPr>
          <a:xfrm>
            <a:off x="5326564" y="1868400"/>
            <a:ext cx="6713038" cy="38806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3"/>
          <p:cNvPicPr preferRelativeResize="0"/>
          <p:nvPr/>
        </p:nvPicPr>
        <p:blipFill>
          <a:blip r:embed="rId3">
            <a:alphaModFix/>
          </a:blip>
          <a:stretch>
            <a:fillRect/>
          </a:stretch>
        </p:blipFill>
        <p:spPr>
          <a:xfrm>
            <a:off x="4949615" y="1410450"/>
            <a:ext cx="4829779" cy="4317138"/>
          </a:xfrm>
          <a:prstGeom prst="rect">
            <a:avLst/>
          </a:prstGeom>
          <a:noFill/>
          <a:ln>
            <a:noFill/>
          </a:ln>
        </p:spPr>
      </p:pic>
      <p:sp>
        <p:nvSpPr>
          <p:cNvPr id="632" name="Google Shape;632;p3"/>
          <p:cNvSpPr txBox="1"/>
          <p:nvPr>
            <p:ph type="title"/>
          </p:nvPr>
        </p:nvSpPr>
        <p:spPr>
          <a:xfrm>
            <a:off x="308115" y="765962"/>
            <a:ext cx="9382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Define your market</a:t>
            </a:r>
            <a:r>
              <a:rPr lang="en-GB" sz="3000">
                <a:solidFill>
                  <a:schemeClr val="accent2"/>
                </a:solidFill>
              </a:rPr>
              <a:t>.</a:t>
            </a:r>
            <a:endParaRPr sz="3000">
              <a:solidFill>
                <a:schemeClr val="accent2"/>
              </a:solidFill>
            </a:endParaRPr>
          </a:p>
        </p:txBody>
      </p:sp>
      <p:sp>
        <p:nvSpPr>
          <p:cNvPr id="633" name="Google Shape;63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4" name="Google Shape;634;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5" name="Google Shape;635;p3"/>
          <p:cNvSpPr/>
          <p:nvPr/>
        </p:nvSpPr>
        <p:spPr>
          <a:xfrm>
            <a:off x="431925" y="1707650"/>
            <a:ext cx="4487700" cy="2837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At the outset you should be clear as to the market you are addressing with the BCG matrix. For example, Kellogg's share of the "breakfast market" will be quite small whereas it share of the "breakfast cereal market" would be larger. Each share of the "cornflake market" would be larger still. So the first question is, "In what market are you really competing?". Do you make grass cutting machines or do you focus only on grass cutting machines for golf clubs?</a:t>
            </a:r>
            <a:endParaRPr b="0" i="0" sz="1400" u="none" cap="none" strike="noStrike">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b="0" i="0" sz="1400" u="none" cap="none" strike="noStrike">
              <a:solidFill>
                <a:schemeClr val="dk1"/>
              </a:solidFill>
              <a:latin typeface="Montserrat Light"/>
              <a:ea typeface="Montserrat Light"/>
              <a:cs typeface="Montserrat Light"/>
              <a:sym typeface="Montserrat Light"/>
            </a:endParaRPr>
          </a:p>
        </p:txBody>
      </p:sp>
      <p:sp>
        <p:nvSpPr>
          <p:cNvPr id="636" name="Google Shape;636;p3"/>
          <p:cNvSpPr txBox="1"/>
          <p:nvPr/>
        </p:nvSpPr>
        <p:spPr>
          <a:xfrm>
            <a:off x="6425772" y="3234970"/>
            <a:ext cx="1239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none">
                <a:solidFill>
                  <a:schemeClr val="dk2"/>
                </a:solidFill>
                <a:latin typeface="Montserrat SemiBold"/>
                <a:ea typeface="Montserrat SemiBold"/>
                <a:cs typeface="Montserrat SemiBold"/>
                <a:sym typeface="Montserrat SemiBold"/>
              </a:rPr>
              <a:t>We make mowers for golf clubs</a:t>
            </a:r>
            <a:endParaRPr>
              <a:solidFill>
                <a:schemeClr val="dk2"/>
              </a:solidFill>
              <a:latin typeface="Montserrat SemiBold"/>
              <a:ea typeface="Montserrat SemiBold"/>
              <a:cs typeface="Montserrat SemiBold"/>
              <a:sym typeface="Montserrat SemiBold"/>
            </a:endParaRPr>
          </a:p>
        </p:txBody>
      </p:sp>
      <p:sp>
        <p:nvSpPr>
          <p:cNvPr id="637" name="Google Shape;637;p3"/>
          <p:cNvSpPr txBox="1"/>
          <p:nvPr/>
        </p:nvSpPr>
        <p:spPr>
          <a:xfrm>
            <a:off x="6196359" y="1779241"/>
            <a:ext cx="16986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none">
                <a:solidFill>
                  <a:schemeClr val="dk2"/>
                </a:solidFill>
                <a:latin typeface="Montserrat SemiBold"/>
                <a:ea typeface="Montserrat SemiBold"/>
                <a:cs typeface="Montserrat SemiBold"/>
                <a:sym typeface="Montserrat SemiBold"/>
              </a:rPr>
              <a:t>We make grass cutting machines</a:t>
            </a:r>
            <a:endParaRPr>
              <a:solidFill>
                <a:schemeClr val="dk2"/>
              </a:solidFill>
              <a:latin typeface="Montserrat SemiBold"/>
              <a:ea typeface="Montserrat SemiBold"/>
              <a:cs typeface="Montserrat SemiBold"/>
              <a:sym typeface="Montserrat SemiBold"/>
            </a:endParaRPr>
          </a:p>
        </p:txBody>
      </p:sp>
      <p:sp>
        <p:nvSpPr>
          <p:cNvPr id="638" name="Google Shape;638;p3"/>
          <p:cNvSpPr txBox="1"/>
          <p:nvPr/>
        </p:nvSpPr>
        <p:spPr>
          <a:xfrm>
            <a:off x="6076612" y="2425102"/>
            <a:ext cx="19869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none">
                <a:solidFill>
                  <a:schemeClr val="dk2"/>
                </a:solidFill>
                <a:latin typeface="Montserrat SemiBold"/>
                <a:ea typeface="Montserrat SemiBold"/>
                <a:cs typeface="Montserrat SemiBold"/>
                <a:sym typeface="Montserrat SemiBold"/>
              </a:rPr>
              <a:t>We make mowers for non domestic use</a:t>
            </a:r>
            <a:endParaRPr>
              <a:solidFill>
                <a:schemeClr val="dk2"/>
              </a:solidFill>
              <a:latin typeface="Montserrat SemiBold"/>
              <a:ea typeface="Montserrat SemiBold"/>
              <a:cs typeface="Montserrat SemiBold"/>
              <a:sym typeface="Montserrat SemiBold"/>
            </a:endParaRPr>
          </a:p>
        </p:txBody>
      </p:sp>
      <p:sp>
        <p:nvSpPr>
          <p:cNvPr id="639" name="Google Shape;639;p3"/>
          <p:cNvSpPr txBox="1"/>
          <p:nvPr/>
        </p:nvSpPr>
        <p:spPr>
          <a:xfrm>
            <a:off x="9515987" y="3234972"/>
            <a:ext cx="2090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u="none">
                <a:solidFill>
                  <a:schemeClr val="dk1"/>
                </a:solidFill>
                <a:latin typeface="Montserrat SemiBold"/>
                <a:ea typeface="Montserrat SemiBold"/>
                <a:cs typeface="Montserrat SemiBold"/>
                <a:sym typeface="Montserrat SemiBold"/>
              </a:rPr>
              <a:t>Be clear which market you will address in the matrix</a:t>
            </a:r>
            <a:endParaRPr>
              <a:solidFill>
                <a:schemeClr val="dk1"/>
              </a:solidFill>
              <a:latin typeface="Montserrat SemiBold"/>
              <a:ea typeface="Montserrat SemiBold"/>
              <a:cs typeface="Montserrat SemiBold"/>
              <a:sym typeface="Montserrat SemiBold"/>
            </a:endParaRPr>
          </a:p>
        </p:txBody>
      </p:sp>
      <p:sp>
        <p:nvSpPr>
          <p:cNvPr id="640" name="Google Shape;640;p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4"/>
          <p:cNvSpPr txBox="1"/>
          <p:nvPr>
            <p:ph type="title"/>
          </p:nvPr>
        </p:nvSpPr>
        <p:spPr>
          <a:xfrm>
            <a:off x="298675" y="750475"/>
            <a:ext cx="9424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Calculate your relative market share</a:t>
            </a:r>
            <a:r>
              <a:rPr lang="en-GB" sz="3000">
                <a:solidFill>
                  <a:schemeClr val="accent3"/>
                </a:solidFill>
              </a:rPr>
              <a:t>.</a:t>
            </a:r>
            <a:endParaRPr sz="3000">
              <a:solidFill>
                <a:schemeClr val="accent3"/>
              </a:solidFill>
            </a:endParaRPr>
          </a:p>
        </p:txBody>
      </p:sp>
      <p:sp>
        <p:nvSpPr>
          <p:cNvPr id="646" name="Google Shape;64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7" name="Google Shape;64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48" name="Google Shape;648;p4"/>
          <p:cNvSpPr txBox="1"/>
          <p:nvPr/>
        </p:nvSpPr>
        <p:spPr>
          <a:xfrm>
            <a:off x="471049" y="1591750"/>
            <a:ext cx="80514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400">
                <a:solidFill>
                  <a:schemeClr val="dk2"/>
                </a:solidFill>
                <a:latin typeface="Montserrat Light"/>
                <a:ea typeface="Montserrat Light"/>
                <a:cs typeface="Montserrat Light"/>
                <a:sym typeface="Montserrat Light"/>
              </a:rPr>
              <a:t>Sometimes there is limited intelligence on market share. </a:t>
            </a:r>
            <a:r>
              <a:rPr lang="en-GB" sz="1400">
                <a:solidFill>
                  <a:schemeClr val="dk2"/>
                </a:solidFill>
                <a:latin typeface="Montserrat Light"/>
                <a:ea typeface="Montserrat Light"/>
                <a:cs typeface="Montserrat Light"/>
                <a:sym typeface="Montserrat Light"/>
              </a:rPr>
              <a:t>Precise data would be nice but it isn't absolutely necessary. It is </a:t>
            </a:r>
            <a:r>
              <a:rPr lang="en-GB" sz="1400" u="sng">
                <a:solidFill>
                  <a:schemeClr val="dk2"/>
                </a:solidFill>
                <a:latin typeface="Montserrat Light"/>
                <a:ea typeface="Montserrat Light"/>
                <a:cs typeface="Montserrat Light"/>
                <a:sym typeface="Montserrat Light"/>
              </a:rPr>
              <a:t>relative</a:t>
            </a:r>
            <a:r>
              <a:rPr lang="en-GB" sz="1400">
                <a:solidFill>
                  <a:schemeClr val="dk2"/>
                </a:solidFill>
                <a:latin typeface="Montserrat Light"/>
                <a:ea typeface="Montserrat Light"/>
                <a:cs typeface="Montserrat Light"/>
                <a:sym typeface="Montserrat Light"/>
              </a:rPr>
              <a:t> market share we are interested in (and this is within the market sector where the product or business competes). </a:t>
            </a:r>
            <a:endParaRPr>
              <a:solidFill>
                <a:schemeClr val="dk2"/>
              </a:solidFill>
            </a:endParaRPr>
          </a:p>
          <a:p>
            <a:pPr indent="0" lvl="0" marL="0" marR="0" rtl="0" algn="l">
              <a:spcBef>
                <a:spcPts val="0"/>
              </a:spcBef>
              <a:spcAft>
                <a:spcPts val="0"/>
              </a:spcAft>
              <a:buNone/>
            </a:pPr>
            <a:r>
              <a:t/>
            </a:r>
            <a:endParaRPr sz="1400">
              <a:solidFill>
                <a:schemeClr val="dk2"/>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2"/>
                </a:solidFill>
                <a:latin typeface="Montserrat Light"/>
                <a:ea typeface="Montserrat Light"/>
                <a:cs typeface="Montserrat Light"/>
                <a:sym typeface="Montserrat Light"/>
              </a:rPr>
              <a:t>For each product group/business unit estimate whether the market share is:</a:t>
            </a:r>
            <a:endParaRPr b="0" sz="1400">
              <a:solidFill>
                <a:schemeClr val="dk2"/>
              </a:solidFill>
              <a:latin typeface="Montserrat Light"/>
              <a:ea typeface="Montserrat Light"/>
              <a:cs typeface="Montserrat Light"/>
              <a:sym typeface="Montserrat Light"/>
            </a:endParaRPr>
          </a:p>
        </p:txBody>
      </p:sp>
      <p:sp>
        <p:nvSpPr>
          <p:cNvPr id="649" name="Google Shape;649;p4"/>
          <p:cNvSpPr/>
          <p:nvPr/>
        </p:nvSpPr>
        <p:spPr>
          <a:xfrm>
            <a:off x="552902" y="3116965"/>
            <a:ext cx="6060000" cy="738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Higher than most of the competition		         </a:t>
            </a:r>
            <a:r>
              <a:rPr lang="en-GB" sz="1500">
                <a:solidFill>
                  <a:schemeClr val="accent3"/>
                </a:solidFill>
                <a:latin typeface="Montserrat SemiBold"/>
                <a:ea typeface="Montserrat SemiBold"/>
                <a:cs typeface="Montserrat SemiBold"/>
                <a:sym typeface="Montserrat SemiBold"/>
              </a:rPr>
              <a:t>= High</a:t>
            </a:r>
            <a:endParaRPr sz="1500">
              <a:solidFill>
                <a:schemeClr val="accent3"/>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About the same as most of the competition   	</a:t>
            </a:r>
            <a:r>
              <a:rPr lang="en-GB" sz="1500">
                <a:solidFill>
                  <a:schemeClr val="accent1"/>
                </a:solidFill>
                <a:latin typeface="Montserrat SemiBold"/>
                <a:ea typeface="Montserrat SemiBold"/>
                <a:cs typeface="Montserrat SemiBold"/>
                <a:sym typeface="Montserrat SemiBold"/>
              </a:rPr>
              <a:t>= Medium</a:t>
            </a:r>
            <a:endParaRPr sz="1500">
              <a:solidFill>
                <a:schemeClr val="accent1"/>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Lower than most of the competition	</a:t>
            </a:r>
            <a:r>
              <a:rPr lang="en-GB" sz="1500">
                <a:solidFill>
                  <a:schemeClr val="dk2"/>
                </a:solidFill>
                <a:latin typeface="Montserrat SemiBold"/>
                <a:ea typeface="Montserrat SemiBold"/>
                <a:cs typeface="Montserrat SemiBold"/>
                <a:sym typeface="Montserrat SemiBold"/>
              </a:rPr>
              <a:t>                 </a:t>
            </a:r>
            <a:r>
              <a:rPr lang="en-GB" sz="1500">
                <a:solidFill>
                  <a:schemeClr val="dk2"/>
                </a:solidFill>
                <a:latin typeface="Montserrat SemiBold"/>
                <a:ea typeface="Montserrat SemiBold"/>
                <a:cs typeface="Montserrat SemiBold"/>
                <a:sym typeface="Montserrat SemiBold"/>
              </a:rPr>
              <a:t>  </a:t>
            </a:r>
            <a:r>
              <a:rPr lang="en-GB" sz="1500">
                <a:solidFill>
                  <a:schemeClr val="accent2"/>
                </a:solidFill>
                <a:latin typeface="Montserrat SemiBold"/>
                <a:ea typeface="Montserrat SemiBold"/>
                <a:cs typeface="Montserrat SemiBold"/>
                <a:sym typeface="Montserrat SemiBold"/>
              </a:rPr>
              <a:t>= Low</a:t>
            </a:r>
            <a:endParaRPr sz="1500">
              <a:solidFill>
                <a:schemeClr val="accent2"/>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
          <p:cNvSpPr txBox="1"/>
          <p:nvPr>
            <p:ph type="title"/>
          </p:nvPr>
        </p:nvSpPr>
        <p:spPr>
          <a:xfrm>
            <a:off x="298675" y="750475"/>
            <a:ext cx="8147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Calculate your market growth rate</a:t>
            </a:r>
            <a:r>
              <a:rPr lang="en-GB" sz="3000">
                <a:solidFill>
                  <a:schemeClr val="accent1"/>
                </a:solidFill>
              </a:rPr>
              <a:t>.</a:t>
            </a:r>
            <a:endParaRPr sz="3000">
              <a:solidFill>
                <a:schemeClr val="accent1"/>
              </a:solidFill>
            </a:endParaRPr>
          </a:p>
        </p:txBody>
      </p:sp>
      <p:sp>
        <p:nvSpPr>
          <p:cNvPr id="655" name="Google Shape;655;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6" name="Google Shape;656;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57" name="Google Shape;657;p5"/>
          <p:cNvSpPr/>
          <p:nvPr/>
        </p:nvSpPr>
        <p:spPr>
          <a:xfrm>
            <a:off x="386846" y="2042609"/>
            <a:ext cx="65499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400">
                <a:solidFill>
                  <a:schemeClr val="dk2"/>
                </a:solidFill>
                <a:latin typeface="Montserrat Light"/>
                <a:ea typeface="Montserrat Light"/>
                <a:cs typeface="Montserrat Light"/>
                <a:sym typeface="Montserrat Light"/>
              </a:rPr>
              <a:t>Market growth rate can also be estimated. This is a strategy model and looks for performance over years rather than months. For each product groups/business unit estimate future growth rates over the next three years (here are some suggested breaks)</a:t>
            </a:r>
            <a:r>
              <a:rPr lang="en-GB" sz="1400">
                <a:solidFill>
                  <a:schemeClr val="dk2"/>
                </a:solidFill>
                <a:latin typeface="Montserrat Light"/>
                <a:ea typeface="Montserrat Light"/>
                <a:cs typeface="Montserrat Light"/>
                <a:sym typeface="Montserrat Light"/>
              </a:rPr>
              <a:t>:</a:t>
            </a:r>
            <a:endParaRPr b="0" sz="1400">
              <a:solidFill>
                <a:schemeClr val="dk2"/>
              </a:solidFill>
              <a:latin typeface="Montserrat Light"/>
              <a:ea typeface="Montserrat Light"/>
              <a:cs typeface="Montserrat Light"/>
              <a:sym typeface="Montserrat Light"/>
            </a:endParaRPr>
          </a:p>
        </p:txBody>
      </p:sp>
      <p:sp>
        <p:nvSpPr>
          <p:cNvPr id="658" name="Google Shape;658;p5"/>
          <p:cNvSpPr/>
          <p:nvPr/>
        </p:nvSpPr>
        <p:spPr>
          <a:xfrm>
            <a:off x="491811" y="3344676"/>
            <a:ext cx="5933100" cy="646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8% per annum or more			                 </a:t>
            </a:r>
            <a:r>
              <a:rPr lang="en-GB" sz="1500">
                <a:solidFill>
                  <a:schemeClr val="accent3"/>
                </a:solidFill>
                <a:latin typeface="Montserrat SemiBold"/>
                <a:ea typeface="Montserrat SemiBold"/>
                <a:cs typeface="Montserrat SemiBold"/>
                <a:sym typeface="Montserrat SemiBold"/>
              </a:rPr>
              <a:t>= High</a:t>
            </a:r>
            <a:endParaRPr sz="1500">
              <a:solidFill>
                <a:schemeClr val="accent3"/>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Above zero and below 7% per annum	</a:t>
            </a:r>
            <a:r>
              <a:rPr lang="en-GB" sz="1500">
                <a:solidFill>
                  <a:schemeClr val="accent1"/>
                </a:solidFill>
                <a:latin typeface="Montserrat SemiBold"/>
                <a:ea typeface="Montserrat SemiBold"/>
                <a:cs typeface="Montserrat SemiBold"/>
                <a:sym typeface="Montserrat SemiBold"/>
              </a:rPr>
              <a:t>= Medium</a:t>
            </a:r>
            <a:endParaRPr sz="1500">
              <a:solidFill>
                <a:schemeClr val="accent1"/>
              </a:solidFill>
              <a:latin typeface="Montserrat SemiBold"/>
              <a:ea typeface="Montserrat SemiBold"/>
              <a:cs typeface="Montserrat SemiBold"/>
              <a:sym typeface="Montserrat SemiBold"/>
            </a:endParaRPr>
          </a:p>
          <a:p>
            <a:pPr indent="0" lvl="0" marL="0" marR="0" rtl="0" algn="l">
              <a:lnSpc>
                <a:spcPct val="150000"/>
              </a:lnSpc>
              <a:spcBef>
                <a:spcPts val="0"/>
              </a:spcBef>
              <a:spcAft>
                <a:spcPts val="0"/>
              </a:spcAft>
              <a:buNone/>
            </a:pPr>
            <a:r>
              <a:rPr lang="en-GB" sz="1500">
                <a:solidFill>
                  <a:schemeClr val="dk2"/>
                </a:solidFill>
                <a:latin typeface="Montserrat SemiBold"/>
                <a:ea typeface="Montserrat SemiBold"/>
                <a:cs typeface="Montserrat SemiBold"/>
                <a:sym typeface="Montserrat SemiBold"/>
              </a:rPr>
              <a:t>Zero or negative growth 		                  </a:t>
            </a:r>
            <a:r>
              <a:rPr lang="en-GB" sz="1500">
                <a:solidFill>
                  <a:schemeClr val="accent2"/>
                </a:solidFill>
                <a:latin typeface="Montserrat SemiBold"/>
                <a:ea typeface="Montserrat SemiBold"/>
                <a:cs typeface="Montserrat SemiBold"/>
                <a:sym typeface="Montserrat SemiBold"/>
              </a:rPr>
              <a:t>= Low</a:t>
            </a:r>
            <a:endParaRPr sz="1500">
              <a:solidFill>
                <a:schemeClr val="accent2"/>
              </a:solidFill>
              <a:latin typeface="Montserrat SemiBold"/>
              <a:ea typeface="Montserrat SemiBold"/>
              <a:cs typeface="Montserrat SemiBold"/>
              <a:sym typeface="Montserrat SemiBold"/>
            </a:endParaRPr>
          </a:p>
        </p:txBody>
      </p:sp>
      <p:sp>
        <p:nvSpPr>
          <p:cNvPr id="659" name="Google Shape;659;p5"/>
          <p:cNvSpPr txBox="1"/>
          <p:nvPr/>
        </p:nvSpPr>
        <p:spPr>
          <a:xfrm>
            <a:off x="491799" y="4725700"/>
            <a:ext cx="9474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a:solidFill>
                  <a:schemeClr val="dk2"/>
                </a:solidFill>
                <a:latin typeface="Montserrat Light"/>
                <a:ea typeface="Montserrat Light"/>
                <a:cs typeface="Montserrat Light"/>
                <a:sym typeface="Montserrat Light"/>
              </a:rPr>
              <a:t>Alternately</a:t>
            </a:r>
            <a:r>
              <a:rPr lang="en-GB">
                <a:solidFill>
                  <a:schemeClr val="dk2"/>
                </a:solidFill>
                <a:latin typeface="Montserrat Light"/>
                <a:ea typeface="Montserrat Light"/>
                <a:cs typeface="Montserrat Light"/>
                <a:sym typeface="Montserrat Light"/>
              </a:rPr>
              <a:t>, </a:t>
            </a:r>
            <a:r>
              <a:rPr b="0" lang="en-GB">
                <a:solidFill>
                  <a:schemeClr val="dk2"/>
                </a:solidFill>
                <a:latin typeface="Montserrat Light"/>
                <a:ea typeface="Montserrat Light"/>
                <a:cs typeface="Montserrat Light"/>
                <a:sym typeface="Montserrat Light"/>
              </a:rPr>
              <a:t>scales from 1 to 5 (5 = High) could be used to position the product groups/business units.</a:t>
            </a:r>
            <a:endParaRPr sz="1600">
              <a:solidFill>
                <a:schemeClr val="dk2"/>
              </a:solidFill>
            </a:endParaRPr>
          </a:p>
        </p:txBody>
      </p:sp>
      <p:sp>
        <p:nvSpPr>
          <p:cNvPr id="660" name="Google Shape;660;p5"/>
          <p:cNvSpPr txBox="1"/>
          <p:nvPr/>
        </p:nvSpPr>
        <p:spPr>
          <a:xfrm>
            <a:off x="383998" y="1692013"/>
            <a:ext cx="3142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accent1"/>
                </a:solidFill>
                <a:latin typeface="Montserrat Medium"/>
                <a:ea typeface="Montserrat Medium"/>
                <a:cs typeface="Montserrat Medium"/>
                <a:sym typeface="Montserrat Medium"/>
              </a:rPr>
              <a:t>Future Growth Rates</a:t>
            </a:r>
            <a:endParaRPr sz="16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
          <p:cNvSpPr txBox="1"/>
          <p:nvPr>
            <p:ph type="title"/>
          </p:nvPr>
        </p:nvSpPr>
        <p:spPr>
          <a:xfrm>
            <a:off x="308126" y="765950"/>
            <a:ext cx="106713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Plot positions of the products on the matrix</a:t>
            </a:r>
            <a:r>
              <a:rPr lang="en-GB" sz="3000">
                <a:solidFill>
                  <a:schemeClr val="accent2"/>
                </a:solidFill>
              </a:rPr>
              <a:t>.</a:t>
            </a:r>
            <a:endParaRPr sz="3000">
              <a:solidFill>
                <a:schemeClr val="accent2"/>
              </a:solidFill>
            </a:endParaRPr>
          </a:p>
        </p:txBody>
      </p:sp>
      <p:sp>
        <p:nvSpPr>
          <p:cNvPr id="666" name="Google Shape;66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7" name="Google Shape;66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8" name="Google Shape;668;p6"/>
          <p:cNvSpPr txBox="1"/>
          <p:nvPr/>
        </p:nvSpPr>
        <p:spPr>
          <a:xfrm>
            <a:off x="421375" y="1627800"/>
            <a:ext cx="10450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400">
                <a:solidFill>
                  <a:schemeClr val="dk1"/>
                </a:solidFill>
                <a:latin typeface="Montserrat Light"/>
                <a:ea typeface="Montserrat Light"/>
                <a:cs typeface="Montserrat Light"/>
                <a:sym typeface="Montserrat Light"/>
              </a:rPr>
              <a:t>Plot the various product groups/business units on the matrix. It is helpful to make the size of the circle approximately equal to the size (revenue) of the product group/business unit.</a:t>
            </a:r>
            <a:endParaRPr/>
          </a:p>
        </p:txBody>
      </p:sp>
      <p:sp>
        <p:nvSpPr>
          <p:cNvPr id="669" name="Google Shape;669;p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4</a:t>
            </a:r>
            <a:endParaRPr/>
          </a:p>
        </p:txBody>
      </p:sp>
      <p:pic>
        <p:nvPicPr>
          <p:cNvPr id="670" name="Google Shape;670;p6"/>
          <p:cNvPicPr preferRelativeResize="0"/>
          <p:nvPr/>
        </p:nvPicPr>
        <p:blipFill>
          <a:blip r:embed="rId3">
            <a:alphaModFix/>
          </a:blip>
          <a:stretch>
            <a:fillRect/>
          </a:stretch>
        </p:blipFill>
        <p:spPr>
          <a:xfrm>
            <a:off x="2635400" y="2227200"/>
            <a:ext cx="6858945" cy="396018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pic>
        <p:nvPicPr>
          <p:cNvPr id="675" name="Google Shape;675;p7"/>
          <p:cNvPicPr preferRelativeResize="0"/>
          <p:nvPr/>
        </p:nvPicPr>
        <p:blipFill rotWithShape="1">
          <a:blip r:embed="rId3">
            <a:alphaModFix/>
          </a:blip>
          <a:srcRect b="0" l="0" r="8883" t="0"/>
          <a:stretch/>
        </p:blipFill>
        <p:spPr>
          <a:xfrm>
            <a:off x="7016050" y="2360950"/>
            <a:ext cx="4511526" cy="2862251"/>
          </a:xfrm>
          <a:prstGeom prst="rect">
            <a:avLst/>
          </a:prstGeom>
          <a:noFill/>
          <a:ln>
            <a:noFill/>
          </a:ln>
        </p:spPr>
      </p:pic>
      <p:sp>
        <p:nvSpPr>
          <p:cNvPr id="676" name="Google Shape;676;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7" name="Google Shape;677;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78" name="Google Shape;678;p7"/>
          <p:cNvSpPr txBox="1"/>
          <p:nvPr>
            <p:ph type="title"/>
          </p:nvPr>
        </p:nvSpPr>
        <p:spPr>
          <a:xfrm>
            <a:off x="298675" y="750475"/>
            <a:ext cx="87399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Interpret the position of each product</a:t>
            </a:r>
            <a:r>
              <a:rPr lang="en-GB" sz="3000">
                <a:solidFill>
                  <a:schemeClr val="accent3"/>
                </a:solidFill>
              </a:rPr>
              <a:t>.</a:t>
            </a:r>
            <a:endParaRPr sz="3000">
              <a:solidFill>
                <a:schemeClr val="accent3"/>
              </a:solidFill>
            </a:endParaRPr>
          </a:p>
        </p:txBody>
      </p:sp>
      <p:sp>
        <p:nvSpPr>
          <p:cNvPr id="679" name="Google Shape;679;p7"/>
          <p:cNvSpPr txBox="1"/>
          <p:nvPr/>
        </p:nvSpPr>
        <p:spPr>
          <a:xfrm>
            <a:off x="479975" y="1760475"/>
            <a:ext cx="6304200" cy="4449900"/>
          </a:xfrm>
          <a:prstGeom prst="rect">
            <a:avLst/>
          </a:prstGeom>
          <a:noFill/>
          <a:ln>
            <a:noFill/>
          </a:ln>
        </p:spPr>
        <p:txBody>
          <a:bodyPr anchorCtr="0" anchor="t" bIns="45700" lIns="91425" spcFirstLastPara="1" rIns="91425" wrap="square" tIns="45700">
            <a:spAutoFit/>
          </a:bodyPr>
          <a:lstStyle/>
          <a:p>
            <a:pPr indent="-222250" lvl="0" marL="228600" marR="0" rtl="0" algn="l">
              <a:lnSpc>
                <a:spcPct val="115000"/>
              </a:lnSpc>
              <a:spcBef>
                <a:spcPts val="0"/>
              </a:spcBef>
              <a:spcAft>
                <a:spcPts val="0"/>
              </a:spcAft>
              <a:buClr>
                <a:schemeClr val="dk1"/>
              </a:buClr>
              <a:buSzPts val="1300"/>
              <a:buFont typeface="Calibri"/>
              <a:buAutoNum type="arabicPeriod"/>
            </a:pPr>
            <a:r>
              <a:rPr b="0" lang="en-GB" sz="1300">
                <a:solidFill>
                  <a:schemeClr val="dk1"/>
                </a:solidFill>
                <a:latin typeface="Montserrat Light"/>
                <a:ea typeface="Montserrat Light"/>
                <a:cs typeface="Montserrat Light"/>
                <a:sym typeface="Montserrat Light"/>
              </a:rPr>
              <a:t>The tool is intended to help strategic thinking, particularly to suggest an appropriate balance between products within a portfolio. There are no hard and fast rules though there are some generalities.</a:t>
            </a:r>
            <a:endParaRPr sz="1300"/>
          </a:p>
          <a:p>
            <a:pPr indent="-222250" lvl="0" marL="228600" marR="0" rtl="0" algn="l">
              <a:lnSpc>
                <a:spcPct val="115000"/>
              </a:lnSpc>
              <a:spcBef>
                <a:spcPts val="0"/>
              </a:spcBef>
              <a:spcAft>
                <a:spcPts val="0"/>
              </a:spcAft>
              <a:buClr>
                <a:schemeClr val="dk1"/>
              </a:buClr>
              <a:buSzPts val="1300"/>
              <a:buFont typeface="Calibri"/>
              <a:buAutoNum type="arabicPeriod"/>
            </a:pPr>
            <a:r>
              <a:rPr b="0" lang="en-GB" sz="1300">
                <a:solidFill>
                  <a:schemeClr val="dk1"/>
                </a:solidFill>
                <a:latin typeface="Montserrat Light"/>
                <a:ea typeface="Montserrat Light"/>
                <a:cs typeface="Montserrat Light"/>
                <a:sym typeface="Montserrat Light"/>
              </a:rPr>
              <a:t>Stars are attractive because of their high share and high growth rate. However, they can burn a lot of cash. So too can question marks which haven’t yet achieved high market shares. This means that a balanced portfolio requires products that can generate cash to help future growth and this can come from cash cows and dogs. Too many stars would put too much strain on cash resources. Too many cash cows and dogs could indicate growth problems for the future.</a:t>
            </a:r>
            <a:endParaRPr sz="1300"/>
          </a:p>
          <a:p>
            <a:pPr indent="-222250" lvl="0" marL="228600" marR="0" rtl="0" algn="l">
              <a:lnSpc>
                <a:spcPct val="115000"/>
              </a:lnSpc>
              <a:spcBef>
                <a:spcPts val="0"/>
              </a:spcBef>
              <a:spcAft>
                <a:spcPts val="0"/>
              </a:spcAft>
              <a:buClr>
                <a:schemeClr val="dk1"/>
              </a:buClr>
              <a:buSzPts val="1300"/>
              <a:buFont typeface="Calibri"/>
              <a:buAutoNum type="arabicPeriod"/>
            </a:pPr>
            <a:r>
              <a:rPr lang="en-GB" sz="1300">
                <a:solidFill>
                  <a:schemeClr val="dk1"/>
                </a:solidFill>
                <a:latin typeface="Montserrat Light"/>
                <a:ea typeface="Montserrat Light"/>
                <a:cs typeface="Montserrat Light"/>
                <a:sym typeface="Montserrat Light"/>
              </a:rPr>
              <a:t>Dogs have an unfortunate name, suggesting that they should be eliminated from the portfolio. A company in this quadrant could have a low market share and low growth rates and yet to be extremely profitable – think the iMac or the BIC disposable razor.</a:t>
            </a:r>
            <a:endParaRPr sz="1300"/>
          </a:p>
          <a:p>
            <a:pPr indent="-222250" lvl="0" marL="228600" marR="0" rtl="0" algn="l">
              <a:lnSpc>
                <a:spcPct val="115000"/>
              </a:lnSpc>
              <a:spcBef>
                <a:spcPts val="0"/>
              </a:spcBef>
              <a:spcAft>
                <a:spcPts val="0"/>
              </a:spcAft>
              <a:buClr>
                <a:schemeClr val="dk1"/>
              </a:buClr>
              <a:buSzPts val="1300"/>
              <a:buFont typeface="Calibri"/>
              <a:buAutoNum type="arabicPeriod"/>
            </a:pPr>
            <a:r>
              <a:rPr lang="en-GB" sz="1300">
                <a:solidFill>
                  <a:schemeClr val="dk1"/>
                </a:solidFill>
                <a:latin typeface="Montserrat Light"/>
                <a:ea typeface="Montserrat Light"/>
                <a:cs typeface="Montserrat Light"/>
                <a:sym typeface="Montserrat Light"/>
              </a:rPr>
              <a:t>The key to interpreting the matrix is balance and direction. Are there too many or too few products in a quadrant? Can any of the products in a quadrant be moved – can question marks be turned into stars and can dogs be turned into cash cows?</a:t>
            </a:r>
            <a:endParaRPr sz="1300"/>
          </a:p>
          <a:p>
            <a:pPr indent="-139700" lvl="0" marL="228600" marR="0" rtl="0" algn="l">
              <a:spcBef>
                <a:spcPts val="0"/>
              </a:spcBef>
              <a:spcAft>
                <a:spcPts val="0"/>
              </a:spcAft>
              <a:buClr>
                <a:schemeClr val="dk1"/>
              </a:buClr>
              <a:buSzPts val="1400"/>
              <a:buFont typeface="Calibri"/>
              <a:buNone/>
            </a:pPr>
            <a:r>
              <a:t/>
            </a:r>
            <a:endParaRPr b="0" sz="1400">
              <a:solidFill>
                <a:schemeClr val="dk1"/>
              </a:solidFill>
              <a:latin typeface="Montserrat Light"/>
              <a:ea typeface="Montserrat Light"/>
              <a:cs typeface="Montserrat Light"/>
              <a:sym typeface="Montserrat Light"/>
            </a:endParaRPr>
          </a:p>
        </p:txBody>
      </p:sp>
      <p:sp>
        <p:nvSpPr>
          <p:cNvPr id="680" name="Google Shape;680;p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rgbClr val="2B79F8"/>
                </a:solidFill>
                <a:latin typeface="Montserrat SemiBold"/>
                <a:ea typeface="Montserrat SemiBold"/>
                <a:cs typeface="Montserrat SemiBold"/>
                <a:sym typeface="Montserrat SemiBold"/>
              </a:rPr>
              <a:t>STEP </a:t>
            </a:r>
            <a:r>
              <a:rPr b="1" lang="en-GB" sz="1800">
                <a:solidFill>
                  <a:srgbClr val="2B79F8"/>
                </a:solidFill>
                <a:latin typeface="Montserrat SemiBold"/>
                <a:ea typeface="Montserrat SemiBold"/>
                <a:cs typeface="Montserrat SemiBold"/>
                <a:sym typeface="Montserrat SemiBold"/>
              </a:rPr>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8"/>
          <p:cNvSpPr txBox="1"/>
          <p:nvPr>
            <p:ph type="title"/>
          </p:nvPr>
        </p:nvSpPr>
        <p:spPr>
          <a:xfrm>
            <a:off x="333515" y="472411"/>
            <a:ext cx="5156100" cy="488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r>
              <a:rPr lang="en-GB">
                <a:solidFill>
                  <a:schemeClr val="accent3"/>
                </a:solidFill>
              </a:rPr>
              <a:t>.</a:t>
            </a:r>
            <a:endParaRPr>
              <a:solidFill>
                <a:schemeClr val="accent3"/>
              </a:solidFill>
            </a:endParaRPr>
          </a:p>
        </p:txBody>
      </p:sp>
      <p:sp>
        <p:nvSpPr>
          <p:cNvPr id="686" name="Google Shape;686;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7" name="Google Shape;687;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88" name="Google Shape;688;p8"/>
          <p:cNvSpPr/>
          <p:nvPr/>
        </p:nvSpPr>
        <p:spPr>
          <a:xfrm>
            <a:off x="464895" y="1406065"/>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67">
                <a:solidFill>
                  <a:schemeClr val="dk2"/>
                </a:solidFill>
                <a:latin typeface="Montserrat SemiBold"/>
                <a:ea typeface="Montserrat SemiBold"/>
                <a:cs typeface="Montserrat SemiBold"/>
                <a:sym typeface="Montserrat SemiBold"/>
              </a:rPr>
              <a:t>The key is to get a balanced portfolio</a:t>
            </a:r>
            <a:endParaRPr>
              <a:solidFill>
                <a:schemeClr val="dk2"/>
              </a:solidFill>
              <a:latin typeface="Montserrat SemiBold"/>
              <a:ea typeface="Montserrat SemiBold"/>
              <a:cs typeface="Montserrat SemiBold"/>
              <a:sym typeface="Montserrat SemiBold"/>
            </a:endParaRPr>
          </a:p>
        </p:txBody>
      </p:sp>
      <p:sp>
        <p:nvSpPr>
          <p:cNvPr id="689" name="Google Shape;689;p8"/>
          <p:cNvSpPr txBox="1"/>
          <p:nvPr/>
        </p:nvSpPr>
        <p:spPr>
          <a:xfrm>
            <a:off x="1398574" y="2338050"/>
            <a:ext cx="7355700" cy="2181900"/>
          </a:xfrm>
          <a:prstGeom prst="rect">
            <a:avLst/>
          </a:prstGeom>
          <a:noFill/>
          <a:ln>
            <a:noFill/>
          </a:ln>
        </p:spPr>
        <p:txBody>
          <a:bodyPr anchorCtr="0" anchor="t" bIns="45700" lIns="91425" spcFirstLastPara="1" rIns="91425" wrap="square" tIns="45700">
            <a:spAutoFit/>
          </a:bodyPr>
          <a:lstStyle/>
          <a:p>
            <a:pPr indent="-323850" lvl="0" marL="457200" marR="0" rtl="0" algn="l">
              <a:lnSpc>
                <a:spcPct val="115000"/>
              </a:lnSpc>
              <a:spcBef>
                <a:spcPts val="0"/>
              </a:spcBef>
              <a:spcAft>
                <a:spcPts val="0"/>
              </a:spcAft>
              <a:buClr>
                <a:schemeClr val="dk2"/>
              </a:buClr>
              <a:buSzPts val="1500"/>
              <a:buFont typeface="Montserrat Light"/>
              <a:buChar char="●"/>
            </a:pPr>
            <a:r>
              <a:rPr lang="en-GB" sz="1500">
                <a:solidFill>
                  <a:schemeClr val="dk2"/>
                </a:solidFill>
                <a:latin typeface="Montserrat Light"/>
                <a:ea typeface="Montserrat Light"/>
                <a:cs typeface="Montserrat Light"/>
                <a:sym typeface="Montserrat Light"/>
              </a:rPr>
              <a:t>Bear in mind the importance of a balanced portfolio for your products and brands. A good number of “question marks” are needed in the hope that one or more will become “stars”. However, they are a drain on finances and are the reason why “cash cows” are so important to provide the necessary funding for future growth.</a:t>
            </a:r>
            <a:endParaRPr sz="1500">
              <a:solidFill>
                <a:schemeClr val="dk2"/>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sz="1500">
              <a:solidFill>
                <a:schemeClr val="dk2"/>
              </a:solidFill>
              <a:latin typeface="Montserrat Light"/>
              <a:ea typeface="Montserrat Light"/>
              <a:cs typeface="Montserrat Light"/>
              <a:sym typeface="Montserrat Light"/>
            </a:endParaRPr>
          </a:p>
          <a:p>
            <a:pPr indent="-323850" lvl="0" marL="457200" marR="0" rtl="0" algn="l">
              <a:lnSpc>
                <a:spcPct val="115000"/>
              </a:lnSpc>
              <a:spcBef>
                <a:spcPts val="0"/>
              </a:spcBef>
              <a:spcAft>
                <a:spcPts val="0"/>
              </a:spcAft>
              <a:buClr>
                <a:schemeClr val="dk2"/>
              </a:buClr>
              <a:buSzPts val="1500"/>
              <a:buFont typeface="Montserrat Light"/>
              <a:buChar char="●"/>
            </a:pPr>
            <a:r>
              <a:rPr lang="en-GB" sz="1500">
                <a:solidFill>
                  <a:schemeClr val="dk2"/>
                </a:solidFill>
                <a:latin typeface="Montserrat Light"/>
                <a:ea typeface="Montserrat Light"/>
                <a:cs typeface="Montserrat Light"/>
                <a:sym typeface="Montserrat Light"/>
              </a:rPr>
              <a:t>If it is difficult to place products/SBUs in the Boston Matrix, consider using the Directional Policy Matrix (another framework on this site).</a:t>
            </a:r>
            <a:endParaRPr sz="15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ab2afc0c4c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5" name="Google Shape;695;g2ab2afc0c4c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g2ab2afc0c4c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g2ab2afc0c4c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2ab2afc0c4c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g2ab2afc0c4c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