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jzNpywtPdp75YrARkVapDHiFCo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BF727C-4DDF-454C-BEC8-9EEF7945AA4E}">
  <a:tblStyle styleId="{91BF727C-4DDF-454C-BEC8-9EEF7945AA4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CAA32B9-5F7A-4E71-B16E-CF1C44C999D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1f0d6feb79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g1f0d6feb79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1f0d6feb790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g1f0d6feb790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2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8" name="Shape 248"/>
        <p:cNvGrpSpPr/>
        <p:nvPr/>
      </p:nvGrpSpPr>
      <p:grpSpPr>
        <a:xfrm>
          <a:off x="0" y="0"/>
          <a:ext cx="0" cy="0"/>
          <a:chOff x="0" y="0"/>
          <a:chExt cx="0" cy="0"/>
        </a:xfrm>
      </p:grpSpPr>
      <p:pic>
        <p:nvPicPr>
          <p:cNvPr descr="A yellow circle on a black background&#10;&#10;Description automatically generated" id="249" name="Google Shape;249;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50" name="Google Shape;250;p1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53" name="Google Shape;253;p1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54" name="Google Shape;254;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7" name="Google Shape;257;p18"/>
          <p:cNvGrpSpPr/>
          <p:nvPr/>
        </p:nvGrpSpPr>
        <p:grpSpPr>
          <a:xfrm>
            <a:off x="11436251" y="129884"/>
            <a:ext cx="661669" cy="1214119"/>
            <a:chOff x="11436251" y="129884"/>
            <a:chExt cx="661669" cy="1214119"/>
          </a:xfrm>
        </p:grpSpPr>
        <p:sp>
          <p:nvSpPr>
            <p:cNvPr id="258" name="Google Shape;258;p1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6" name="Google Shape;286;p18"/>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87" name="Shape 287"/>
        <p:cNvGrpSpPr/>
        <p:nvPr/>
      </p:nvGrpSpPr>
      <p:grpSpPr>
        <a:xfrm>
          <a:off x="0" y="0"/>
          <a:ext cx="0" cy="0"/>
          <a:chOff x="0" y="0"/>
          <a:chExt cx="0" cy="0"/>
        </a:xfrm>
      </p:grpSpPr>
      <p:pic>
        <p:nvPicPr>
          <p:cNvPr descr="A yellow circle on a black background&#10;&#10;Description automatically generated" id="288" name="Google Shape;288;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9" name="Google Shape;289;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92" name="Google Shape;292;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4" name="Google Shape;294;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95" name="Google Shape;295;p1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6" name="Google Shape;296;p19"/>
          <p:cNvGrpSpPr/>
          <p:nvPr/>
        </p:nvGrpSpPr>
        <p:grpSpPr>
          <a:xfrm>
            <a:off x="11436251" y="129884"/>
            <a:ext cx="661669" cy="1214119"/>
            <a:chOff x="11436251" y="129884"/>
            <a:chExt cx="661669" cy="1214119"/>
          </a:xfrm>
        </p:grpSpPr>
        <p:sp>
          <p:nvSpPr>
            <p:cNvPr id="297" name="Google Shape;297;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25" name="Google Shape;325;p19"/>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0"/>
          <p:cNvGrpSpPr/>
          <p:nvPr/>
        </p:nvGrpSpPr>
        <p:grpSpPr>
          <a:xfrm>
            <a:off x="0" y="1318491"/>
            <a:ext cx="1397812" cy="58002"/>
            <a:chOff x="0" y="1077191"/>
            <a:chExt cx="1397812" cy="58002"/>
          </a:xfrm>
        </p:grpSpPr>
        <p:sp>
          <p:nvSpPr>
            <p:cNvPr id="332" name="Google Shape;33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0"/>
          <p:cNvGrpSpPr/>
          <p:nvPr/>
        </p:nvGrpSpPr>
        <p:grpSpPr>
          <a:xfrm>
            <a:off x="11436251" y="129884"/>
            <a:ext cx="661669" cy="1214119"/>
            <a:chOff x="11436251" y="129884"/>
            <a:chExt cx="661669" cy="1214119"/>
          </a:xfrm>
        </p:grpSpPr>
        <p:sp>
          <p:nvSpPr>
            <p:cNvPr id="338" name="Google Shape;33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1"/>
          <p:cNvGrpSpPr/>
          <p:nvPr/>
        </p:nvGrpSpPr>
        <p:grpSpPr>
          <a:xfrm>
            <a:off x="0" y="1318491"/>
            <a:ext cx="1397812" cy="58002"/>
            <a:chOff x="0" y="1077191"/>
            <a:chExt cx="1397812" cy="58002"/>
          </a:xfrm>
        </p:grpSpPr>
        <p:sp>
          <p:nvSpPr>
            <p:cNvPr id="374" name="Google Shape;37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1"/>
          <p:cNvGrpSpPr/>
          <p:nvPr/>
        </p:nvGrpSpPr>
        <p:grpSpPr>
          <a:xfrm>
            <a:off x="11436251" y="129884"/>
            <a:ext cx="661669" cy="1214119"/>
            <a:chOff x="11436251" y="129884"/>
            <a:chExt cx="661669" cy="1214119"/>
          </a:xfrm>
        </p:grpSpPr>
        <p:sp>
          <p:nvSpPr>
            <p:cNvPr id="380" name="Google Shape;380;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2"/>
          <p:cNvGrpSpPr/>
          <p:nvPr/>
        </p:nvGrpSpPr>
        <p:grpSpPr>
          <a:xfrm>
            <a:off x="0" y="1318491"/>
            <a:ext cx="1397812" cy="58002"/>
            <a:chOff x="0" y="1077191"/>
            <a:chExt cx="1397812" cy="58002"/>
          </a:xfrm>
        </p:grpSpPr>
        <p:sp>
          <p:nvSpPr>
            <p:cNvPr id="417" name="Google Shape;417;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2"/>
          <p:cNvGrpSpPr/>
          <p:nvPr/>
        </p:nvGrpSpPr>
        <p:grpSpPr>
          <a:xfrm>
            <a:off x="11614051" y="129884"/>
            <a:ext cx="661669" cy="1214119"/>
            <a:chOff x="11436251" y="129884"/>
            <a:chExt cx="661669" cy="1214119"/>
          </a:xfrm>
        </p:grpSpPr>
        <p:sp>
          <p:nvSpPr>
            <p:cNvPr id="422" name="Google Shape;422;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3"/>
          <p:cNvGrpSpPr/>
          <p:nvPr/>
        </p:nvGrpSpPr>
        <p:grpSpPr>
          <a:xfrm>
            <a:off x="0" y="1318491"/>
            <a:ext cx="1397812" cy="58002"/>
            <a:chOff x="0" y="1077191"/>
            <a:chExt cx="1397812" cy="58002"/>
          </a:xfrm>
        </p:grpSpPr>
        <p:sp>
          <p:nvSpPr>
            <p:cNvPr id="458" name="Google Shape;45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3"/>
          <p:cNvGrpSpPr/>
          <p:nvPr/>
        </p:nvGrpSpPr>
        <p:grpSpPr>
          <a:xfrm>
            <a:off x="11436251" y="129884"/>
            <a:ext cx="661669" cy="1214119"/>
            <a:chOff x="11436251" y="129884"/>
            <a:chExt cx="661669" cy="1214119"/>
          </a:xfrm>
        </p:grpSpPr>
        <p:sp>
          <p:nvSpPr>
            <p:cNvPr id="463" name="Google Shape;463;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4"/>
          <p:cNvGrpSpPr/>
          <p:nvPr/>
        </p:nvGrpSpPr>
        <p:grpSpPr>
          <a:xfrm>
            <a:off x="0" y="1318491"/>
            <a:ext cx="1397812" cy="58002"/>
            <a:chOff x="0" y="1077191"/>
            <a:chExt cx="1397812" cy="58002"/>
          </a:xfrm>
        </p:grpSpPr>
        <p:sp>
          <p:nvSpPr>
            <p:cNvPr id="499" name="Google Shape;499;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4"/>
          <p:cNvGrpSpPr/>
          <p:nvPr/>
        </p:nvGrpSpPr>
        <p:grpSpPr>
          <a:xfrm>
            <a:off x="11436251" y="129884"/>
            <a:ext cx="661669" cy="1214119"/>
            <a:chOff x="11436251" y="129884"/>
            <a:chExt cx="661669" cy="1214119"/>
          </a:xfrm>
        </p:grpSpPr>
        <p:sp>
          <p:nvSpPr>
            <p:cNvPr id="504" name="Google Shape;504;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5"/>
          <p:cNvGrpSpPr/>
          <p:nvPr/>
        </p:nvGrpSpPr>
        <p:grpSpPr>
          <a:xfrm>
            <a:off x="0" y="1318491"/>
            <a:ext cx="1397812" cy="58002"/>
            <a:chOff x="0" y="1077191"/>
            <a:chExt cx="1397812" cy="58002"/>
          </a:xfrm>
        </p:grpSpPr>
        <p:sp>
          <p:nvSpPr>
            <p:cNvPr id="540" name="Google Shape;54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5"/>
          <p:cNvGrpSpPr/>
          <p:nvPr/>
        </p:nvGrpSpPr>
        <p:grpSpPr>
          <a:xfrm>
            <a:off x="11436251" y="129884"/>
            <a:ext cx="661669" cy="1214119"/>
            <a:chOff x="11436251" y="129884"/>
            <a:chExt cx="661669" cy="1214119"/>
          </a:xfrm>
        </p:grpSpPr>
        <p:sp>
          <p:nvSpPr>
            <p:cNvPr id="545" name="Google Shape;54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6"/>
          <p:cNvGrpSpPr/>
          <p:nvPr/>
        </p:nvGrpSpPr>
        <p:grpSpPr>
          <a:xfrm>
            <a:off x="0" y="1318491"/>
            <a:ext cx="1397812" cy="58002"/>
            <a:chOff x="0" y="1077191"/>
            <a:chExt cx="1397812" cy="58002"/>
          </a:xfrm>
        </p:grpSpPr>
        <p:sp>
          <p:nvSpPr>
            <p:cNvPr id="582" name="Google Shape;582;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6"/>
          <p:cNvGrpSpPr/>
          <p:nvPr/>
        </p:nvGrpSpPr>
        <p:grpSpPr>
          <a:xfrm>
            <a:off x="11614051" y="129884"/>
            <a:ext cx="661669" cy="1214119"/>
            <a:chOff x="11436251" y="129884"/>
            <a:chExt cx="661669" cy="1214119"/>
          </a:xfrm>
        </p:grpSpPr>
        <p:sp>
          <p:nvSpPr>
            <p:cNvPr id="587" name="Google Shape;587;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0"/>
          <p:cNvGrpSpPr/>
          <p:nvPr/>
        </p:nvGrpSpPr>
        <p:grpSpPr>
          <a:xfrm>
            <a:off x="11436251" y="129884"/>
            <a:ext cx="661669" cy="1214119"/>
            <a:chOff x="11436251" y="129884"/>
            <a:chExt cx="661669" cy="1214119"/>
          </a:xfrm>
        </p:grpSpPr>
        <p:sp>
          <p:nvSpPr>
            <p:cNvPr id="29" name="Google Shape;2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1"/>
          <p:cNvGrpSpPr/>
          <p:nvPr/>
        </p:nvGrpSpPr>
        <p:grpSpPr>
          <a:xfrm>
            <a:off x="0" y="1318491"/>
            <a:ext cx="1397812" cy="58002"/>
            <a:chOff x="0" y="1077191"/>
            <a:chExt cx="1397812" cy="58002"/>
          </a:xfrm>
        </p:grpSpPr>
        <p:sp>
          <p:nvSpPr>
            <p:cNvPr id="65" name="Google Shape;65;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1"/>
          <p:cNvGrpSpPr/>
          <p:nvPr/>
        </p:nvGrpSpPr>
        <p:grpSpPr>
          <a:xfrm>
            <a:off x="11436251" y="129884"/>
            <a:ext cx="661669" cy="1214119"/>
            <a:chOff x="11436251" y="129884"/>
            <a:chExt cx="661669" cy="1214119"/>
          </a:xfrm>
        </p:grpSpPr>
        <p:sp>
          <p:nvSpPr>
            <p:cNvPr id="71" name="Google Shape;71;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2"/>
          <p:cNvGrpSpPr/>
          <p:nvPr/>
        </p:nvGrpSpPr>
        <p:grpSpPr>
          <a:xfrm>
            <a:off x="0" y="1318491"/>
            <a:ext cx="1397812" cy="58002"/>
            <a:chOff x="0" y="1077191"/>
            <a:chExt cx="1397812" cy="58002"/>
          </a:xfrm>
        </p:grpSpPr>
        <p:sp>
          <p:nvSpPr>
            <p:cNvPr id="107" name="Google Shape;107;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2"/>
          <p:cNvGrpSpPr/>
          <p:nvPr/>
        </p:nvGrpSpPr>
        <p:grpSpPr>
          <a:xfrm>
            <a:off x="11436251" y="129884"/>
            <a:ext cx="661669" cy="1214119"/>
            <a:chOff x="11436251" y="129884"/>
            <a:chExt cx="661669" cy="1214119"/>
          </a:xfrm>
        </p:grpSpPr>
        <p:sp>
          <p:nvSpPr>
            <p:cNvPr id="113" name="Google Shape;113;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3"/>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3"/>
          <p:cNvGrpSpPr/>
          <p:nvPr/>
        </p:nvGrpSpPr>
        <p:grpSpPr>
          <a:xfrm>
            <a:off x="0" y="1318491"/>
            <a:ext cx="1397812" cy="58002"/>
            <a:chOff x="0" y="1077191"/>
            <a:chExt cx="1397812" cy="58002"/>
          </a:xfrm>
        </p:grpSpPr>
        <p:sp>
          <p:nvSpPr>
            <p:cNvPr id="148" name="Google Shape;148;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3"/>
          <p:cNvGrpSpPr/>
          <p:nvPr/>
        </p:nvGrpSpPr>
        <p:grpSpPr>
          <a:xfrm>
            <a:off x="11436251" y="129884"/>
            <a:ext cx="661669" cy="1214119"/>
            <a:chOff x="11436251" y="129884"/>
            <a:chExt cx="661669" cy="1214119"/>
          </a:xfrm>
        </p:grpSpPr>
        <p:sp>
          <p:nvSpPr>
            <p:cNvPr id="154" name="Google Shape;154;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3"/>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4"/>
          <p:cNvGrpSpPr/>
          <p:nvPr/>
        </p:nvGrpSpPr>
        <p:grpSpPr>
          <a:xfrm>
            <a:off x="0" y="1318491"/>
            <a:ext cx="1397812" cy="58002"/>
            <a:chOff x="0" y="1077191"/>
            <a:chExt cx="1397812" cy="58002"/>
          </a:xfrm>
        </p:grpSpPr>
        <p:sp>
          <p:nvSpPr>
            <p:cNvPr id="189" name="Google Shape;189;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4"/>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4"/>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4"/>
          <p:cNvGrpSpPr/>
          <p:nvPr/>
        </p:nvGrpSpPr>
        <p:grpSpPr>
          <a:xfrm>
            <a:off x="11626751" y="129884"/>
            <a:ext cx="661669" cy="1214119"/>
            <a:chOff x="11436251" y="129884"/>
            <a:chExt cx="661669" cy="1214119"/>
          </a:xfrm>
        </p:grpSpPr>
        <p:sp>
          <p:nvSpPr>
            <p:cNvPr id="197" name="Google Shape;197;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25" name="Shape 225"/>
        <p:cNvGrpSpPr/>
        <p:nvPr/>
      </p:nvGrpSpPr>
      <p:grpSpPr>
        <a:xfrm>
          <a:off x="0" y="0"/>
          <a:ext cx="0" cy="0"/>
          <a:chOff x="0" y="0"/>
          <a:chExt cx="0" cy="0"/>
        </a:xfrm>
      </p:grpSpPr>
      <p:pic>
        <p:nvPicPr>
          <p:cNvPr descr="A logo with blue and yellow colors&#10;&#10;Description automatically generated" id="226" name="Google Shape;226;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27" name="Google Shape;227;p15"/>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8" name="Google Shape;228;p15"/>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9" name="Google Shape;229;p15"/>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30" name="Google Shape;230;p15"/>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31" name="Google Shape;231;p15"/>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32" name="Google Shape;232;p15"/>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33" name="Shape 233"/>
        <p:cNvGrpSpPr/>
        <p:nvPr/>
      </p:nvGrpSpPr>
      <p:grpSpPr>
        <a:xfrm>
          <a:off x="0" y="0"/>
          <a:ext cx="0" cy="0"/>
          <a:chOff x="0" y="0"/>
          <a:chExt cx="0" cy="0"/>
        </a:xfrm>
      </p:grpSpPr>
      <p:pic>
        <p:nvPicPr>
          <p:cNvPr descr="A logo with blue and yellow colors&#10;&#10;Description automatically generated" id="234" name="Google Shape;234;p16"/>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35" name="Google Shape;235;p16"/>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16"/>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37" name="Google Shape;237;p16"/>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39" name="Google Shape;239;p16"/>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40" name="Shape 240"/>
        <p:cNvGrpSpPr/>
        <p:nvPr/>
      </p:nvGrpSpPr>
      <p:grpSpPr>
        <a:xfrm>
          <a:off x="0" y="0"/>
          <a:ext cx="0" cy="0"/>
          <a:chOff x="0" y="0"/>
          <a:chExt cx="0" cy="0"/>
        </a:xfrm>
      </p:grpSpPr>
      <p:sp>
        <p:nvSpPr>
          <p:cNvPr id="241" name="Google Shape;241;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42" name="Google Shape;242;p17"/>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43" name="Google Shape;243;p17"/>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44" name="Google Shape;244;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6" name="Google Shape;246;p17"/>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47" name="Google Shape;247;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Hooking Customers</a:t>
            </a:r>
            <a:endParaRPr/>
          </a:p>
        </p:txBody>
      </p:sp>
      <p:pic>
        <p:nvPicPr>
          <p:cNvPr id="663" name="Google Shape;663;p1"/>
          <p:cNvPicPr preferRelativeResize="0"/>
          <p:nvPr/>
        </p:nvPicPr>
        <p:blipFill rotWithShape="1">
          <a:blip r:embed="rId3">
            <a:alphaModFix/>
          </a:blip>
          <a:srcRect b="0" l="0" r="0" t="0"/>
          <a:stretch/>
        </p:blipFill>
        <p:spPr>
          <a:xfrm>
            <a:off x="6664525" y="2645250"/>
            <a:ext cx="1425575" cy="1034749"/>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822399" y="3680000"/>
            <a:ext cx="1115199" cy="80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to win more business</a:t>
            </a:r>
            <a:r>
              <a:rPr lang="en-GB">
                <a:solidFill>
                  <a:schemeClr val="accent1"/>
                </a:solidFill>
              </a:rPr>
              <a:t>.</a:t>
            </a:r>
            <a:endParaRPr/>
          </a:p>
        </p:txBody>
      </p:sp>
      <p:sp>
        <p:nvSpPr>
          <p:cNvPr id="672" name="Google Shape;672;p2"/>
          <p:cNvSpPr txBox="1"/>
          <p:nvPr/>
        </p:nvSpPr>
        <p:spPr>
          <a:xfrm>
            <a:off x="333515" y="1976845"/>
            <a:ext cx="5247548"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rgbClr val="374151"/>
                </a:solidFill>
                <a:latin typeface="Montserrat Light"/>
                <a:ea typeface="Montserrat Light"/>
                <a:cs typeface="Montserrat Light"/>
                <a:sym typeface="Montserrat Light"/>
              </a:rPr>
              <a:t>Nir Eyal's Hook Model is a framework designed to explain how products can create habit-forming experiences and retain users or customers over time. </a:t>
            </a:r>
            <a:endParaRPr/>
          </a:p>
          <a:p>
            <a:pPr indent="0" lvl="0" marL="0" marR="0" rtl="0" algn="l">
              <a:spcBef>
                <a:spcPts val="0"/>
              </a:spcBef>
              <a:spcAft>
                <a:spcPts val="0"/>
              </a:spcAft>
              <a:buNone/>
            </a:pPr>
            <a:r>
              <a:t/>
            </a:r>
            <a:endParaRPr sz="1400">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sz="1400">
                <a:solidFill>
                  <a:srgbClr val="374151"/>
                </a:solidFill>
                <a:latin typeface="Montserrat Light"/>
                <a:ea typeface="Montserrat Light"/>
                <a:cs typeface="Montserrat Light"/>
                <a:sym typeface="Montserrat Light"/>
              </a:rPr>
              <a:t>The Hook Model consists of four key components: </a:t>
            </a:r>
            <a:endParaRPr/>
          </a:p>
          <a:p>
            <a:pPr indent="0" lvl="0" marL="0" marR="0" rtl="0" algn="l">
              <a:spcBef>
                <a:spcPts val="0"/>
              </a:spcBef>
              <a:spcAft>
                <a:spcPts val="0"/>
              </a:spcAft>
              <a:buNone/>
            </a:pPr>
            <a:r>
              <a:t/>
            </a:r>
            <a:endParaRPr b="0" i="0" sz="1400">
              <a:solidFill>
                <a:srgbClr val="374151"/>
              </a:solidFill>
              <a:latin typeface="Montserrat Light"/>
              <a:ea typeface="Montserrat Light"/>
              <a:cs typeface="Montserrat Light"/>
              <a:sym typeface="Montserrat Light"/>
            </a:endParaRPr>
          </a:p>
          <a:p>
            <a:pPr indent="-285750" lvl="1" marL="742950" marR="0" rtl="0" algn="l">
              <a:spcBef>
                <a:spcPts val="0"/>
              </a:spcBef>
              <a:spcAft>
                <a:spcPts val="0"/>
              </a:spcAft>
              <a:buClr>
                <a:srgbClr val="374151"/>
              </a:buClr>
              <a:buSzPts val="1400"/>
              <a:buFont typeface="Arial"/>
              <a:buChar char="•"/>
            </a:pPr>
            <a:r>
              <a:rPr b="0" i="0" lang="en-GB" sz="1400" u="none" cap="none" strike="noStrike">
                <a:solidFill>
                  <a:srgbClr val="374151"/>
                </a:solidFill>
                <a:latin typeface="Montserrat Light"/>
                <a:ea typeface="Montserrat Light"/>
                <a:cs typeface="Montserrat Light"/>
                <a:sym typeface="Montserrat Light"/>
              </a:rPr>
              <a:t>Trigger,</a:t>
            </a:r>
            <a:endParaRPr/>
          </a:p>
          <a:p>
            <a:pPr indent="-285750" lvl="1" marL="742950" marR="0" rtl="0" algn="l">
              <a:spcBef>
                <a:spcPts val="0"/>
              </a:spcBef>
              <a:spcAft>
                <a:spcPts val="0"/>
              </a:spcAft>
              <a:buClr>
                <a:srgbClr val="374151"/>
              </a:buClr>
              <a:buSzPts val="1400"/>
              <a:buFont typeface="Arial"/>
              <a:buChar char="•"/>
            </a:pPr>
            <a:r>
              <a:rPr b="0" i="0" lang="en-GB" sz="1400" u="none" cap="none" strike="noStrike">
                <a:solidFill>
                  <a:srgbClr val="374151"/>
                </a:solidFill>
                <a:latin typeface="Montserrat Light"/>
                <a:ea typeface="Montserrat Light"/>
                <a:cs typeface="Montserrat Light"/>
                <a:sym typeface="Montserrat Light"/>
              </a:rPr>
              <a:t>Action, </a:t>
            </a:r>
            <a:endParaRPr/>
          </a:p>
          <a:p>
            <a:pPr indent="-285750" lvl="1" marL="742950" marR="0" rtl="0" algn="l">
              <a:spcBef>
                <a:spcPts val="0"/>
              </a:spcBef>
              <a:spcAft>
                <a:spcPts val="0"/>
              </a:spcAft>
              <a:buClr>
                <a:srgbClr val="374151"/>
              </a:buClr>
              <a:buSzPts val="1400"/>
              <a:buFont typeface="Arial"/>
              <a:buChar char="•"/>
            </a:pPr>
            <a:r>
              <a:rPr b="0" i="0" lang="en-GB" sz="1400" u="none" cap="none" strike="noStrike">
                <a:solidFill>
                  <a:srgbClr val="374151"/>
                </a:solidFill>
                <a:latin typeface="Montserrat Light"/>
                <a:ea typeface="Montserrat Light"/>
                <a:cs typeface="Montserrat Light"/>
                <a:sym typeface="Montserrat Light"/>
              </a:rPr>
              <a:t>Variable Reward, </a:t>
            </a:r>
            <a:endParaRPr/>
          </a:p>
          <a:p>
            <a:pPr indent="-285750" lvl="1" marL="742950" marR="0" rtl="0" algn="l">
              <a:spcBef>
                <a:spcPts val="0"/>
              </a:spcBef>
              <a:spcAft>
                <a:spcPts val="0"/>
              </a:spcAft>
              <a:buClr>
                <a:srgbClr val="374151"/>
              </a:buClr>
              <a:buSzPts val="1400"/>
              <a:buFont typeface="Arial"/>
              <a:buChar char="•"/>
            </a:pPr>
            <a:r>
              <a:rPr b="0" i="0" lang="en-GB" sz="1400" u="none" cap="none" strike="noStrike">
                <a:solidFill>
                  <a:srgbClr val="374151"/>
                </a:solidFill>
                <a:latin typeface="Montserrat Light"/>
                <a:ea typeface="Montserrat Light"/>
                <a:cs typeface="Montserrat Light"/>
                <a:sym typeface="Montserrat Light"/>
              </a:rPr>
              <a:t>Investment.</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The Hook Model is often represented as a loop, emphasising the cyclical nature of habit formation. Users go through the Trigger-Action-Variable Reward-Investment loop repeatedly, and over time, a habit is formed. Successful products and experiences that leverage the Hook Model become integral to users' routines and lifestyles.</a:t>
            </a:r>
            <a:endParaRPr sz="1400">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attract customers for life</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5857990" y="1900645"/>
            <a:ext cx="5700598" cy="41377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Create interest - Triggers</a:t>
            </a:r>
            <a:r>
              <a:rPr lang="en-GB">
                <a:solidFill>
                  <a:schemeClr val="accent3"/>
                </a:solidFill>
              </a:rPr>
              <a:t>.</a:t>
            </a:r>
            <a:endParaRPr>
              <a:solidFill>
                <a:schemeClr val="accent3"/>
              </a:solidFill>
            </a:endParaRPr>
          </a:p>
        </p:txBody>
      </p:sp>
      <p:graphicFrame>
        <p:nvGraphicFramePr>
          <p:cNvPr id="682" name="Google Shape;682;p3"/>
          <p:cNvGraphicFramePr/>
          <p:nvPr/>
        </p:nvGraphicFramePr>
        <p:xfrm>
          <a:off x="956187" y="2657009"/>
          <a:ext cx="3000000" cy="3000000"/>
        </p:xfrm>
        <a:graphic>
          <a:graphicData uri="http://schemas.openxmlformats.org/drawingml/2006/table">
            <a:tbl>
              <a:tblPr>
                <a:noFill/>
                <a:tableStyleId>{91BF727C-4DDF-454C-BEC8-9EEF7945AA4E}</a:tableStyleId>
              </a:tblPr>
              <a:tblGrid>
                <a:gridCol w="38050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72725">
                <a:tc>
                  <a:txBody>
                    <a:bodyPr/>
                    <a:lstStyle/>
                    <a:p>
                      <a:pPr indent="0" lvl="0" marL="0" marR="0" rtl="0" algn="l">
                        <a:lnSpc>
                          <a:spcPct val="115000"/>
                        </a:lnSpc>
                        <a:spcBef>
                          <a:spcPts val="0"/>
                        </a:spcBef>
                        <a:spcAft>
                          <a:spcPts val="0"/>
                        </a:spcAft>
                        <a:buNone/>
                      </a:pPr>
                      <a:r>
                        <a:t/>
                      </a:r>
                      <a:endParaRPr b="0" i="0" sz="1200" u="none" cap="none" strike="noStrike">
                        <a:solidFill>
                          <a:schemeClr val="dk2"/>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are the external triggers that prompt interest in your products/services?  Which of these triggers are paid for and which are “earned”?</a:t>
                      </a:r>
                      <a:endParaRPr/>
                    </a:p>
                    <a:p>
                      <a:pPr indent="0" lvl="0" marL="0" marR="0" rtl="0" algn="l">
                        <a:lnSpc>
                          <a:spcPct val="115000"/>
                        </a:lnSpc>
                        <a:spcBef>
                          <a:spcPts val="0"/>
                        </a:spcBef>
                        <a:spcAft>
                          <a:spcPts val="0"/>
                        </a:spcAft>
                        <a:buNone/>
                      </a:pPr>
                      <a:r>
                        <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08150">
                <a:tc>
                  <a:txBody>
                    <a:bodyPr/>
                    <a:lstStyle/>
                    <a:p>
                      <a:pPr indent="0" lvl="0" marL="0" marR="0" rtl="0" algn="l">
                        <a:lnSpc>
                          <a:spcPct val="115000"/>
                        </a:lnSpc>
                        <a:spcBef>
                          <a:spcPts val="0"/>
                        </a:spcBef>
                        <a:spcAft>
                          <a:spcPts val="0"/>
                        </a:spcAft>
                        <a:buNone/>
                      </a:pPr>
                      <a:r>
                        <a:t/>
                      </a:r>
                      <a:endParaRPr b="0" i="0" sz="1200" u="none" cap="none" strike="noStrike">
                        <a:solidFill>
                          <a:schemeClr val="dk2"/>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are the internal triggers that prompt interest in your products/services?  What are the emotions that drive people to want your products?</a:t>
                      </a:r>
                      <a:endParaRPr/>
                    </a:p>
                    <a:p>
                      <a:pPr indent="0" lvl="0" marL="0" marR="0" rtl="0" algn="l">
                        <a:lnSpc>
                          <a:spcPct val="115000"/>
                        </a:lnSpc>
                        <a:spcBef>
                          <a:spcPts val="0"/>
                        </a:spcBef>
                        <a:spcAft>
                          <a:spcPts val="0"/>
                        </a:spcAft>
                        <a:buNone/>
                      </a:pPr>
                      <a:r>
                        <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9612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Which of the above are most important and why?</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382837" y="1549578"/>
            <a:ext cx="10279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You create interest with internal and external triggers. External triggers are cues in the external environment that prompt users to take action. They can be further classified into "paid triggers" (advertisements, notifications) and "earned triggers" (word of mouth, media coverage). Internal triggers are internal emotions or states that drive users to take action. Internal triggers are often linked to emotions such as boredom, loneliness, or curiosity.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Make things happen - action</a:t>
            </a:r>
            <a:r>
              <a:rPr lang="en-GB">
                <a:solidFill>
                  <a:schemeClr val="accent2"/>
                </a:solidFill>
              </a:rPr>
              <a:t>.</a:t>
            </a:r>
            <a:r>
              <a:rPr lang="en-GB"/>
              <a:t> </a:t>
            </a:r>
            <a:endParaRPr/>
          </a:p>
        </p:txBody>
      </p:sp>
      <p:graphicFrame>
        <p:nvGraphicFramePr>
          <p:cNvPr id="691" name="Google Shape;691;p4"/>
          <p:cNvGraphicFramePr/>
          <p:nvPr/>
        </p:nvGraphicFramePr>
        <p:xfrm>
          <a:off x="1064342" y="2924938"/>
          <a:ext cx="3000000" cy="3000000"/>
        </p:xfrm>
        <a:graphic>
          <a:graphicData uri="http://schemas.openxmlformats.org/drawingml/2006/table">
            <a:tbl>
              <a:tblPr bandRow="1" firstCol="1" firstRow="1">
                <a:noFill/>
                <a:tableStyleId>{6CAA32B9-5F7A-4E71-B16E-CF1C44C999D1}</a:tableStyleId>
              </a:tblPr>
              <a:tblGrid>
                <a:gridCol w="3703550"/>
                <a:gridCol w="62577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do people do when they are triggered to take action?</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898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How easy is it for people to take action?</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91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could we do to make it easier for people to take action?</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370792" y="1539368"/>
            <a:ext cx="95784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action phase involves the behaviour that the user takes in response to the trigger. This could be clicking a link, scrolling through a feed, searching for information, etc. The model emphasizes the importance of making the action as simple and frictionless as possible. The easier the action, the more likely the user is to engage.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320108"/>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Rewards for action</a:t>
            </a:r>
            <a:r>
              <a:rPr lang="en-GB">
                <a:solidFill>
                  <a:schemeClr val="accent1"/>
                </a:solidFill>
              </a:rPr>
              <a:t>.</a:t>
            </a:r>
            <a:endParaRPr>
              <a:solidFill>
                <a:schemeClr val="accent1"/>
              </a:solidFill>
            </a:endParaRPr>
          </a:p>
        </p:txBody>
      </p:sp>
      <p:graphicFrame>
        <p:nvGraphicFramePr>
          <p:cNvPr id="700" name="Google Shape;700;p5"/>
          <p:cNvGraphicFramePr/>
          <p:nvPr/>
        </p:nvGraphicFramePr>
        <p:xfrm>
          <a:off x="1151416" y="2836851"/>
          <a:ext cx="3000000" cy="3000000"/>
        </p:xfrm>
        <a:graphic>
          <a:graphicData uri="http://schemas.openxmlformats.org/drawingml/2006/table">
            <a:tbl>
              <a:tblPr bandRow="1" firstCol="1" firstRow="1">
                <a:noFill/>
                <a:tableStyleId>{6CAA32B9-5F7A-4E71-B16E-CF1C44C999D1}</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33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rewards do people get for buying/using our products?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variable are these rewards?  How could we make them more variable?</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can we build the intrinsic and the extrinsic rewards for our customers?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382141" y="1599754"/>
            <a:ext cx="102786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Users are more likely to be engaged if the rewards they receive for their actions are variable and unpredictable. Variable rewards trigger the brain's pleasure centres and create a sense of anticipation. Rewards can be both intrinsic (emotional satisfaction, sense of accomplishment) and extrinsic (points, badges, social recognition).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1f0d6feb790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707" name="Google Shape;707;g1f0d6feb790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8" name="Google Shape;708;g1f0d6feb790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09" name="Google Shape;709;g1f0d6feb790_0_0"/>
          <p:cNvSpPr/>
          <p:nvPr/>
        </p:nvSpPr>
        <p:spPr>
          <a:xfrm>
            <a:off x="484600" y="1310350"/>
            <a:ext cx="2886300" cy="1084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10" name="Google Shape;710;g1f0d6feb790_0_0"/>
          <p:cNvGrpSpPr/>
          <p:nvPr/>
        </p:nvGrpSpPr>
        <p:grpSpPr>
          <a:xfrm>
            <a:off x="0" y="1100016"/>
            <a:ext cx="1397787" cy="57996"/>
            <a:chOff x="0" y="1077191"/>
            <a:chExt cx="1397787" cy="57996"/>
          </a:xfrm>
        </p:grpSpPr>
        <p:sp>
          <p:nvSpPr>
            <p:cNvPr id="711" name="Google Shape;711;g1f0d6feb790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2" name="Google Shape;712;g1f0d6feb790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13" name="Google Shape;713;g1f0d6feb790_0_0"/>
          <p:cNvSpPr/>
          <p:nvPr/>
        </p:nvSpPr>
        <p:spPr>
          <a:xfrm>
            <a:off x="4293700" y="1074450"/>
            <a:ext cx="3325177" cy="2527240"/>
          </a:xfrm>
          <a:custGeom>
            <a:rect b="b" l="l" r="r" t="t"/>
            <a:pathLst>
              <a:path extrusionOk="0" h="3336290" w="4433570">
                <a:moveTo>
                  <a:pt x="4433023" y="0"/>
                </a:moveTo>
                <a:lnTo>
                  <a:pt x="0" y="0"/>
                </a:lnTo>
                <a:lnTo>
                  <a:pt x="0" y="3335959"/>
                </a:lnTo>
                <a:lnTo>
                  <a:pt x="4433023" y="3335959"/>
                </a:lnTo>
                <a:lnTo>
                  <a:pt x="4433023"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4" name="Google Shape;714;g1f0d6feb790_0_0"/>
          <p:cNvSpPr/>
          <p:nvPr/>
        </p:nvSpPr>
        <p:spPr>
          <a:xfrm>
            <a:off x="4293700" y="3695520"/>
            <a:ext cx="3325177" cy="2334835"/>
          </a:xfrm>
          <a:custGeom>
            <a:rect b="b" l="l" r="r" t="t"/>
            <a:pathLst>
              <a:path extrusionOk="0" h="3082290" w="4433570">
                <a:moveTo>
                  <a:pt x="4433023" y="0"/>
                </a:moveTo>
                <a:lnTo>
                  <a:pt x="0" y="0"/>
                </a:lnTo>
                <a:lnTo>
                  <a:pt x="0" y="3081934"/>
                </a:lnTo>
                <a:lnTo>
                  <a:pt x="4433023" y="3081934"/>
                </a:lnTo>
                <a:lnTo>
                  <a:pt x="4433023"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5" name="Google Shape;715;g1f0d6feb790_0_0"/>
          <p:cNvSpPr/>
          <p:nvPr/>
        </p:nvSpPr>
        <p:spPr>
          <a:xfrm>
            <a:off x="7711972" y="1074450"/>
            <a:ext cx="3325178" cy="2527240"/>
          </a:xfrm>
          <a:custGeom>
            <a:rect b="b" l="l" r="r" t="t"/>
            <a:pathLst>
              <a:path extrusionOk="0" h="3336290" w="4433570">
                <a:moveTo>
                  <a:pt x="4433023" y="0"/>
                </a:moveTo>
                <a:lnTo>
                  <a:pt x="0" y="0"/>
                </a:lnTo>
                <a:lnTo>
                  <a:pt x="0" y="3335959"/>
                </a:lnTo>
                <a:lnTo>
                  <a:pt x="4433023" y="3335959"/>
                </a:lnTo>
                <a:lnTo>
                  <a:pt x="4433023"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nvGrpSpPr>
          <p:cNvPr id="716" name="Google Shape;716;g1f0d6feb790_0_0"/>
          <p:cNvGrpSpPr/>
          <p:nvPr/>
        </p:nvGrpSpPr>
        <p:grpSpPr>
          <a:xfrm>
            <a:off x="5891491" y="1372621"/>
            <a:ext cx="5142906" cy="4651003"/>
            <a:chOff x="3896030" y="756081"/>
            <a:chExt cx="6862698" cy="6158637"/>
          </a:xfrm>
        </p:grpSpPr>
        <p:sp>
          <p:nvSpPr>
            <p:cNvPr id="717" name="Google Shape;717;g1f0d6feb790_0_0"/>
            <p:cNvSpPr/>
            <p:nvPr/>
          </p:nvSpPr>
          <p:spPr>
            <a:xfrm>
              <a:off x="6325158" y="3832428"/>
              <a:ext cx="4433570" cy="3082290"/>
            </a:xfrm>
            <a:custGeom>
              <a:rect b="b" l="l" r="r" t="t"/>
              <a:pathLst>
                <a:path extrusionOk="0" h="3082290" w="4433570">
                  <a:moveTo>
                    <a:pt x="4433023" y="0"/>
                  </a:moveTo>
                  <a:lnTo>
                    <a:pt x="0" y="0"/>
                  </a:lnTo>
                  <a:lnTo>
                    <a:pt x="0" y="3081934"/>
                  </a:lnTo>
                  <a:lnTo>
                    <a:pt x="4433023" y="3081934"/>
                  </a:lnTo>
                  <a:lnTo>
                    <a:pt x="4433023"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8" name="Google Shape;718;g1f0d6feb790_0_0"/>
            <p:cNvSpPr/>
            <p:nvPr/>
          </p:nvSpPr>
          <p:spPr>
            <a:xfrm>
              <a:off x="4000782" y="871638"/>
              <a:ext cx="4699634" cy="5072380"/>
            </a:xfrm>
            <a:custGeom>
              <a:rect b="b" l="l" r="r" t="t"/>
              <a:pathLst>
                <a:path extrusionOk="0" h="5072380" w="4699634">
                  <a:moveTo>
                    <a:pt x="1958564" y="885949"/>
                  </a:moveTo>
                  <a:lnTo>
                    <a:pt x="1909201" y="885881"/>
                  </a:lnTo>
                  <a:lnTo>
                    <a:pt x="1859872" y="887173"/>
                  </a:lnTo>
                  <a:lnTo>
                    <a:pt x="1810606" y="889810"/>
                  </a:lnTo>
                  <a:lnTo>
                    <a:pt x="1761431" y="893778"/>
                  </a:lnTo>
                  <a:lnTo>
                    <a:pt x="1712379" y="899059"/>
                  </a:lnTo>
                  <a:lnTo>
                    <a:pt x="1663476" y="905639"/>
                  </a:lnTo>
                  <a:lnTo>
                    <a:pt x="1614754" y="913503"/>
                  </a:lnTo>
                  <a:lnTo>
                    <a:pt x="1566240" y="922635"/>
                  </a:lnTo>
                  <a:lnTo>
                    <a:pt x="1517965" y="933020"/>
                  </a:lnTo>
                  <a:lnTo>
                    <a:pt x="1469958" y="944642"/>
                  </a:lnTo>
                  <a:lnTo>
                    <a:pt x="1422247" y="957486"/>
                  </a:lnTo>
                  <a:lnTo>
                    <a:pt x="1374862" y="971537"/>
                  </a:lnTo>
                  <a:lnTo>
                    <a:pt x="1327832" y="986779"/>
                  </a:lnTo>
                  <a:lnTo>
                    <a:pt x="1281187" y="1003197"/>
                  </a:lnTo>
                  <a:lnTo>
                    <a:pt x="1234956" y="1020776"/>
                  </a:lnTo>
                  <a:lnTo>
                    <a:pt x="1189167" y="1039499"/>
                  </a:lnTo>
                  <a:lnTo>
                    <a:pt x="1143851" y="1059353"/>
                  </a:lnTo>
                  <a:lnTo>
                    <a:pt x="1099036" y="1080321"/>
                  </a:lnTo>
                  <a:lnTo>
                    <a:pt x="1054751" y="1102388"/>
                  </a:lnTo>
                  <a:lnTo>
                    <a:pt x="1011027" y="1125539"/>
                  </a:lnTo>
                  <a:lnTo>
                    <a:pt x="967891" y="1149758"/>
                  </a:lnTo>
                  <a:lnTo>
                    <a:pt x="925374" y="1175029"/>
                  </a:lnTo>
                  <a:lnTo>
                    <a:pt x="883505" y="1201339"/>
                  </a:lnTo>
                  <a:lnTo>
                    <a:pt x="842312" y="1228671"/>
                  </a:lnTo>
                  <a:lnTo>
                    <a:pt x="801825" y="1257009"/>
                  </a:lnTo>
                  <a:lnTo>
                    <a:pt x="762074" y="1286339"/>
                  </a:lnTo>
                  <a:lnTo>
                    <a:pt x="723087" y="1316645"/>
                  </a:lnTo>
                  <a:lnTo>
                    <a:pt x="684894" y="1347912"/>
                  </a:lnTo>
                  <a:lnTo>
                    <a:pt x="647524" y="1380124"/>
                  </a:lnTo>
                  <a:lnTo>
                    <a:pt x="611006" y="1413265"/>
                  </a:lnTo>
                  <a:lnTo>
                    <a:pt x="575369" y="1447322"/>
                  </a:lnTo>
                  <a:lnTo>
                    <a:pt x="540643" y="1482278"/>
                  </a:lnTo>
                  <a:lnTo>
                    <a:pt x="506858" y="1518117"/>
                  </a:lnTo>
                  <a:lnTo>
                    <a:pt x="474041" y="1554825"/>
                  </a:lnTo>
                  <a:lnTo>
                    <a:pt x="442222" y="1592386"/>
                  </a:lnTo>
                  <a:lnTo>
                    <a:pt x="413430" y="1628168"/>
                  </a:lnTo>
                  <a:lnTo>
                    <a:pt x="385661" y="1664400"/>
                  </a:lnTo>
                  <a:lnTo>
                    <a:pt x="358909" y="1701068"/>
                  </a:lnTo>
                  <a:lnTo>
                    <a:pt x="333168" y="1738157"/>
                  </a:lnTo>
                  <a:lnTo>
                    <a:pt x="308434" y="1775653"/>
                  </a:lnTo>
                  <a:lnTo>
                    <a:pt x="284700" y="1813541"/>
                  </a:lnTo>
                  <a:lnTo>
                    <a:pt x="261961" y="1851806"/>
                  </a:lnTo>
                  <a:lnTo>
                    <a:pt x="240211" y="1890432"/>
                  </a:lnTo>
                  <a:lnTo>
                    <a:pt x="219445" y="1929407"/>
                  </a:lnTo>
                  <a:lnTo>
                    <a:pt x="199657" y="1968714"/>
                  </a:lnTo>
                  <a:lnTo>
                    <a:pt x="180840" y="2008340"/>
                  </a:lnTo>
                  <a:lnTo>
                    <a:pt x="162991" y="2048269"/>
                  </a:lnTo>
                  <a:lnTo>
                    <a:pt x="146102" y="2088486"/>
                  </a:lnTo>
                  <a:lnTo>
                    <a:pt x="130168" y="2128977"/>
                  </a:lnTo>
                  <a:lnTo>
                    <a:pt x="115185" y="2169728"/>
                  </a:lnTo>
                  <a:lnTo>
                    <a:pt x="101145" y="2210723"/>
                  </a:lnTo>
                  <a:lnTo>
                    <a:pt x="88044" y="2251948"/>
                  </a:lnTo>
                  <a:lnTo>
                    <a:pt x="75875" y="2293387"/>
                  </a:lnTo>
                  <a:lnTo>
                    <a:pt x="64634" y="2335027"/>
                  </a:lnTo>
                  <a:lnTo>
                    <a:pt x="54314" y="2376853"/>
                  </a:lnTo>
                  <a:lnTo>
                    <a:pt x="44910" y="2418849"/>
                  </a:lnTo>
                  <a:lnTo>
                    <a:pt x="36416" y="2461001"/>
                  </a:lnTo>
                  <a:lnTo>
                    <a:pt x="28826" y="2503294"/>
                  </a:lnTo>
                  <a:lnTo>
                    <a:pt x="22136" y="2545715"/>
                  </a:lnTo>
                  <a:lnTo>
                    <a:pt x="16339" y="2588247"/>
                  </a:lnTo>
                  <a:lnTo>
                    <a:pt x="11429" y="2630876"/>
                  </a:lnTo>
                  <a:lnTo>
                    <a:pt x="7402" y="2673587"/>
                  </a:lnTo>
                  <a:lnTo>
                    <a:pt x="4251" y="2716366"/>
                  </a:lnTo>
                  <a:lnTo>
                    <a:pt x="1970" y="2759198"/>
                  </a:lnTo>
                  <a:lnTo>
                    <a:pt x="555" y="2802069"/>
                  </a:lnTo>
                  <a:lnTo>
                    <a:pt x="0" y="2844962"/>
                  </a:lnTo>
                  <a:lnTo>
                    <a:pt x="298" y="2887865"/>
                  </a:lnTo>
                  <a:lnTo>
                    <a:pt x="1444" y="2930761"/>
                  </a:lnTo>
                  <a:lnTo>
                    <a:pt x="3433" y="2973637"/>
                  </a:lnTo>
                  <a:lnTo>
                    <a:pt x="6258" y="3016477"/>
                  </a:lnTo>
                  <a:lnTo>
                    <a:pt x="9915" y="3059267"/>
                  </a:lnTo>
                  <a:lnTo>
                    <a:pt x="14398" y="3101992"/>
                  </a:lnTo>
                  <a:lnTo>
                    <a:pt x="19701" y="3144637"/>
                  </a:lnTo>
                  <a:lnTo>
                    <a:pt x="25818" y="3187188"/>
                  </a:lnTo>
                  <a:lnTo>
                    <a:pt x="32743" y="3229630"/>
                  </a:lnTo>
                  <a:lnTo>
                    <a:pt x="40472" y="3271948"/>
                  </a:lnTo>
                  <a:lnTo>
                    <a:pt x="48998" y="3314128"/>
                  </a:lnTo>
                  <a:lnTo>
                    <a:pt x="58316" y="3356154"/>
                  </a:lnTo>
                  <a:lnTo>
                    <a:pt x="68421" y="3398012"/>
                  </a:lnTo>
                  <a:lnTo>
                    <a:pt x="79305" y="3439687"/>
                  </a:lnTo>
                  <a:lnTo>
                    <a:pt x="90965" y="3481165"/>
                  </a:lnTo>
                  <a:lnTo>
                    <a:pt x="103394" y="3522430"/>
                  </a:lnTo>
                  <a:lnTo>
                    <a:pt x="116586" y="3563469"/>
                  </a:lnTo>
                  <a:lnTo>
                    <a:pt x="130537" y="3604266"/>
                  </a:lnTo>
                  <a:lnTo>
                    <a:pt x="145240" y="3644806"/>
                  </a:lnTo>
                  <a:lnTo>
                    <a:pt x="160689" y="3685075"/>
                  </a:lnTo>
                  <a:lnTo>
                    <a:pt x="176880" y="3725058"/>
                  </a:lnTo>
                  <a:lnTo>
                    <a:pt x="193806" y="3764741"/>
                  </a:lnTo>
                  <a:lnTo>
                    <a:pt x="211462" y="3804108"/>
                  </a:lnTo>
                  <a:lnTo>
                    <a:pt x="229842" y="3843145"/>
                  </a:lnTo>
                  <a:lnTo>
                    <a:pt x="248940" y="3881838"/>
                  </a:lnTo>
                  <a:lnTo>
                    <a:pt x="268751" y="3920170"/>
                  </a:lnTo>
                  <a:lnTo>
                    <a:pt x="289270" y="3958129"/>
                  </a:lnTo>
                  <a:lnTo>
                    <a:pt x="310490" y="3995698"/>
                  </a:lnTo>
                  <a:lnTo>
                    <a:pt x="332406" y="4032864"/>
                  </a:lnTo>
                  <a:lnTo>
                    <a:pt x="355013" y="4069611"/>
                  </a:lnTo>
                  <a:lnTo>
                    <a:pt x="378304" y="4105925"/>
                  </a:lnTo>
                  <a:lnTo>
                    <a:pt x="402274" y="4141790"/>
                  </a:lnTo>
                  <a:lnTo>
                    <a:pt x="426917" y="4177194"/>
                  </a:lnTo>
                  <a:lnTo>
                    <a:pt x="452229" y="4212119"/>
                  </a:lnTo>
                  <a:lnTo>
                    <a:pt x="478202" y="4246553"/>
                  </a:lnTo>
                  <a:lnTo>
                    <a:pt x="504832" y="4280480"/>
                  </a:lnTo>
                  <a:lnTo>
                    <a:pt x="532113" y="4313885"/>
                  </a:lnTo>
                  <a:lnTo>
                    <a:pt x="560039" y="4346753"/>
                  </a:lnTo>
                  <a:lnTo>
                    <a:pt x="588605" y="4379071"/>
                  </a:lnTo>
                  <a:lnTo>
                    <a:pt x="617804" y="4410823"/>
                  </a:lnTo>
                  <a:lnTo>
                    <a:pt x="647632" y="4441994"/>
                  </a:lnTo>
                  <a:lnTo>
                    <a:pt x="678082" y="4472570"/>
                  </a:lnTo>
                  <a:lnTo>
                    <a:pt x="709150" y="4502536"/>
                  </a:lnTo>
                  <a:lnTo>
                    <a:pt x="740829" y="4531877"/>
                  </a:lnTo>
                  <a:lnTo>
                    <a:pt x="773113" y="4560579"/>
                  </a:lnTo>
                  <a:lnTo>
                    <a:pt x="805998" y="4588626"/>
                  </a:lnTo>
                  <a:lnTo>
                    <a:pt x="839477" y="4616005"/>
                  </a:lnTo>
                  <a:lnTo>
                    <a:pt x="873546" y="4642700"/>
                  </a:lnTo>
                  <a:lnTo>
                    <a:pt x="908197" y="4668696"/>
                  </a:lnTo>
                  <a:lnTo>
                    <a:pt x="943426" y="4693980"/>
                  </a:lnTo>
                  <a:lnTo>
                    <a:pt x="979226" y="4718535"/>
                  </a:lnTo>
                  <a:lnTo>
                    <a:pt x="1015593" y="4742348"/>
                  </a:lnTo>
                  <a:lnTo>
                    <a:pt x="1052521" y="4765403"/>
                  </a:lnTo>
                  <a:lnTo>
                    <a:pt x="1090004" y="4787687"/>
                  </a:lnTo>
                  <a:lnTo>
                    <a:pt x="1128036" y="4809183"/>
                  </a:lnTo>
                  <a:lnTo>
                    <a:pt x="1166611" y="4829878"/>
                  </a:lnTo>
                  <a:lnTo>
                    <a:pt x="1205725" y="4849757"/>
                  </a:lnTo>
                  <a:lnTo>
                    <a:pt x="1245372" y="4868805"/>
                  </a:lnTo>
                  <a:lnTo>
                    <a:pt x="1285545" y="4887007"/>
                  </a:lnTo>
                  <a:lnTo>
                    <a:pt x="1326239" y="4904349"/>
                  </a:lnTo>
                  <a:lnTo>
                    <a:pt x="1367449" y="4920815"/>
                  </a:lnTo>
                  <a:lnTo>
                    <a:pt x="1409168" y="4936392"/>
                  </a:lnTo>
                  <a:lnTo>
                    <a:pt x="1451392" y="4951064"/>
                  </a:lnTo>
                  <a:lnTo>
                    <a:pt x="1494115" y="4964816"/>
                  </a:lnTo>
                  <a:lnTo>
                    <a:pt x="1537331" y="4977635"/>
                  </a:lnTo>
                  <a:lnTo>
                    <a:pt x="1586408" y="4991030"/>
                  </a:lnTo>
                  <a:lnTo>
                    <a:pt x="1635756" y="5003413"/>
                  </a:lnTo>
                  <a:lnTo>
                    <a:pt x="1685353" y="5014782"/>
                  </a:lnTo>
                  <a:lnTo>
                    <a:pt x="1735178" y="5025132"/>
                  </a:lnTo>
                  <a:lnTo>
                    <a:pt x="1785207" y="5034462"/>
                  </a:lnTo>
                  <a:lnTo>
                    <a:pt x="1835420" y="5042769"/>
                  </a:lnTo>
                  <a:lnTo>
                    <a:pt x="1885795" y="5050050"/>
                  </a:lnTo>
                  <a:lnTo>
                    <a:pt x="1936309" y="5056302"/>
                  </a:lnTo>
                  <a:lnTo>
                    <a:pt x="1986941" y="5061523"/>
                  </a:lnTo>
                  <a:lnTo>
                    <a:pt x="2037669" y="5065710"/>
                  </a:lnTo>
                  <a:lnTo>
                    <a:pt x="2088471" y="5068861"/>
                  </a:lnTo>
                  <a:lnTo>
                    <a:pt x="2139325" y="5070971"/>
                  </a:lnTo>
                  <a:lnTo>
                    <a:pt x="2190210" y="5072040"/>
                  </a:lnTo>
                  <a:lnTo>
                    <a:pt x="2241103" y="5072064"/>
                  </a:lnTo>
                  <a:lnTo>
                    <a:pt x="2291982" y="5071040"/>
                  </a:lnTo>
                  <a:lnTo>
                    <a:pt x="2342826" y="5068966"/>
                  </a:lnTo>
                  <a:lnTo>
                    <a:pt x="2393613" y="5065839"/>
                  </a:lnTo>
                  <a:lnTo>
                    <a:pt x="2444321" y="5061657"/>
                  </a:lnTo>
                  <a:lnTo>
                    <a:pt x="2494928" y="5056416"/>
                  </a:lnTo>
                  <a:lnTo>
                    <a:pt x="2545412" y="5050114"/>
                  </a:lnTo>
                  <a:lnTo>
                    <a:pt x="2595752" y="5042748"/>
                  </a:lnTo>
                  <a:lnTo>
                    <a:pt x="2645925" y="5034315"/>
                  </a:lnTo>
                  <a:lnTo>
                    <a:pt x="2695909" y="5024813"/>
                  </a:lnTo>
                  <a:lnTo>
                    <a:pt x="2745684" y="5014240"/>
                  </a:lnTo>
                  <a:lnTo>
                    <a:pt x="2795226" y="5002591"/>
                  </a:lnTo>
                  <a:lnTo>
                    <a:pt x="2844513" y="4989866"/>
                  </a:lnTo>
                  <a:lnTo>
                    <a:pt x="2893525" y="4976060"/>
                  </a:lnTo>
                  <a:lnTo>
                    <a:pt x="2939424" y="4962044"/>
                  </a:lnTo>
                  <a:lnTo>
                    <a:pt x="2985025" y="4947041"/>
                  </a:lnTo>
                  <a:lnTo>
                    <a:pt x="3030314" y="4931066"/>
                  </a:lnTo>
                  <a:lnTo>
                    <a:pt x="3075280" y="4914132"/>
                  </a:lnTo>
                  <a:lnTo>
                    <a:pt x="3119909" y="4896253"/>
                  </a:lnTo>
                  <a:lnTo>
                    <a:pt x="3164189" y="4877446"/>
                  </a:lnTo>
                  <a:lnTo>
                    <a:pt x="3208107" y="4857722"/>
                  </a:lnTo>
                  <a:lnTo>
                    <a:pt x="3251650" y="4837098"/>
                  </a:lnTo>
                  <a:lnTo>
                    <a:pt x="3294805" y="4815587"/>
                  </a:lnTo>
                  <a:lnTo>
                    <a:pt x="3337559" y="4793204"/>
                  </a:lnTo>
                  <a:lnTo>
                    <a:pt x="3379900" y="4769963"/>
                  </a:lnTo>
                  <a:lnTo>
                    <a:pt x="3421815" y="4745879"/>
                  </a:lnTo>
                  <a:lnTo>
                    <a:pt x="3463291" y="4720966"/>
                  </a:lnTo>
                  <a:lnTo>
                    <a:pt x="3504315" y="4695238"/>
                  </a:lnTo>
                  <a:lnTo>
                    <a:pt x="3544875" y="4668710"/>
                  </a:lnTo>
                  <a:lnTo>
                    <a:pt x="3584957" y="4641396"/>
                  </a:lnTo>
                  <a:lnTo>
                    <a:pt x="3624549" y="4613310"/>
                  </a:lnTo>
                  <a:lnTo>
                    <a:pt x="3663638" y="4584467"/>
                  </a:lnTo>
                  <a:lnTo>
                    <a:pt x="3702212" y="4554882"/>
                  </a:lnTo>
                  <a:lnTo>
                    <a:pt x="3740256" y="4524568"/>
                  </a:lnTo>
                  <a:lnTo>
                    <a:pt x="3777760" y="4493540"/>
                  </a:lnTo>
                  <a:lnTo>
                    <a:pt x="3814709" y="4461813"/>
                  </a:lnTo>
                  <a:lnTo>
                    <a:pt x="3851091" y="4429400"/>
                  </a:lnTo>
                  <a:lnTo>
                    <a:pt x="3886893" y="4396317"/>
                  </a:lnTo>
                  <a:lnTo>
                    <a:pt x="3922103" y="4362577"/>
                  </a:lnTo>
                  <a:lnTo>
                    <a:pt x="3956708" y="4328195"/>
                  </a:lnTo>
                  <a:lnTo>
                    <a:pt x="3990694" y="4293185"/>
                  </a:lnTo>
                  <a:lnTo>
                    <a:pt x="4024049" y="4257562"/>
                  </a:lnTo>
                  <a:lnTo>
                    <a:pt x="4056761" y="4221340"/>
                  </a:lnTo>
                  <a:lnTo>
                    <a:pt x="4088816" y="4184534"/>
                  </a:lnTo>
                  <a:lnTo>
                    <a:pt x="4120202" y="4147157"/>
                  </a:lnTo>
                  <a:lnTo>
                    <a:pt x="4150905" y="4109225"/>
                  </a:lnTo>
                  <a:lnTo>
                    <a:pt x="4180913" y="4070751"/>
                  </a:lnTo>
                  <a:lnTo>
                    <a:pt x="4210214" y="4031750"/>
                  </a:lnTo>
                  <a:lnTo>
                    <a:pt x="4238794" y="3992237"/>
                  </a:lnTo>
                  <a:lnTo>
                    <a:pt x="4266641" y="3952225"/>
                  </a:lnTo>
                  <a:lnTo>
                    <a:pt x="4293741" y="3911730"/>
                  </a:lnTo>
                  <a:lnTo>
                    <a:pt x="4320083" y="3870765"/>
                  </a:lnTo>
                  <a:lnTo>
                    <a:pt x="4345652" y="3829345"/>
                  </a:lnTo>
                  <a:lnTo>
                    <a:pt x="4370438" y="3787484"/>
                  </a:lnTo>
                  <a:lnTo>
                    <a:pt x="4394425" y="3745197"/>
                  </a:lnTo>
                  <a:lnTo>
                    <a:pt x="4417603" y="3702498"/>
                  </a:lnTo>
                  <a:lnTo>
                    <a:pt x="4439958" y="3659402"/>
                  </a:lnTo>
                  <a:lnTo>
                    <a:pt x="4461476" y="3615922"/>
                  </a:lnTo>
                  <a:lnTo>
                    <a:pt x="4482147" y="3572073"/>
                  </a:lnTo>
                  <a:lnTo>
                    <a:pt x="4501955" y="3527870"/>
                  </a:lnTo>
                  <a:lnTo>
                    <a:pt x="4520890" y="3483327"/>
                  </a:lnTo>
                  <a:lnTo>
                    <a:pt x="4538938" y="3438459"/>
                  </a:lnTo>
                  <a:lnTo>
                    <a:pt x="4556085" y="3393279"/>
                  </a:lnTo>
                  <a:lnTo>
                    <a:pt x="4572321" y="3347802"/>
                  </a:lnTo>
                  <a:lnTo>
                    <a:pt x="4587631" y="3302043"/>
                  </a:lnTo>
                  <a:lnTo>
                    <a:pt x="4602002" y="3256015"/>
                  </a:lnTo>
                  <a:lnTo>
                    <a:pt x="4615423" y="3209734"/>
                  </a:lnTo>
                  <a:lnTo>
                    <a:pt x="4627880" y="3163214"/>
                  </a:lnTo>
                  <a:lnTo>
                    <a:pt x="4639360" y="3116468"/>
                  </a:lnTo>
                  <a:lnTo>
                    <a:pt x="4649851" y="3069512"/>
                  </a:lnTo>
                  <a:lnTo>
                    <a:pt x="4659340" y="3022360"/>
                  </a:lnTo>
                  <a:lnTo>
                    <a:pt x="4667813" y="2975026"/>
                  </a:lnTo>
                  <a:lnTo>
                    <a:pt x="4675259" y="2927524"/>
                  </a:lnTo>
                  <a:lnTo>
                    <a:pt x="4681938" y="2877894"/>
                  </a:lnTo>
                  <a:lnTo>
                    <a:pt x="4687540" y="2828175"/>
                  </a:lnTo>
                  <a:lnTo>
                    <a:pt x="4692070" y="2778385"/>
                  </a:lnTo>
                  <a:lnTo>
                    <a:pt x="4695532" y="2728544"/>
                  </a:lnTo>
                  <a:lnTo>
                    <a:pt x="4697930" y="2678667"/>
                  </a:lnTo>
                  <a:lnTo>
                    <a:pt x="4699269" y="2628775"/>
                  </a:lnTo>
                  <a:lnTo>
                    <a:pt x="4699551" y="2578885"/>
                  </a:lnTo>
                  <a:lnTo>
                    <a:pt x="4698781" y="2529014"/>
                  </a:lnTo>
                  <a:lnTo>
                    <a:pt x="4696964" y="2479182"/>
                  </a:lnTo>
                  <a:lnTo>
                    <a:pt x="4694103" y="2429406"/>
                  </a:lnTo>
                  <a:lnTo>
                    <a:pt x="4690202" y="2379704"/>
                  </a:lnTo>
                  <a:lnTo>
                    <a:pt x="4685265" y="2330094"/>
                  </a:lnTo>
                  <a:lnTo>
                    <a:pt x="4679296" y="2280594"/>
                  </a:lnTo>
                  <a:lnTo>
                    <a:pt x="4672300" y="2231223"/>
                  </a:lnTo>
                  <a:lnTo>
                    <a:pt x="4664280" y="2181999"/>
                  </a:lnTo>
                  <a:lnTo>
                    <a:pt x="4655240" y="2132938"/>
                  </a:lnTo>
                  <a:lnTo>
                    <a:pt x="4645185" y="2084061"/>
                  </a:lnTo>
                  <a:lnTo>
                    <a:pt x="4634118" y="2035384"/>
                  </a:lnTo>
                  <a:lnTo>
                    <a:pt x="4622044" y="1986926"/>
                  </a:lnTo>
                  <a:lnTo>
                    <a:pt x="4608966" y="1938705"/>
                  </a:lnTo>
                  <a:lnTo>
                    <a:pt x="4594888" y="1890739"/>
                  </a:lnTo>
                  <a:lnTo>
                    <a:pt x="4579815" y="1843045"/>
                  </a:lnTo>
                  <a:lnTo>
                    <a:pt x="4563751" y="1795643"/>
                  </a:lnTo>
                  <a:lnTo>
                    <a:pt x="4546699" y="1748550"/>
                  </a:lnTo>
                  <a:lnTo>
                    <a:pt x="4528663" y="1701784"/>
                  </a:lnTo>
                  <a:lnTo>
                    <a:pt x="4510051" y="1656289"/>
                  </a:lnTo>
                  <a:lnTo>
                    <a:pt x="4490553" y="1611188"/>
                  </a:lnTo>
                  <a:lnTo>
                    <a:pt x="4470183" y="1566493"/>
                  </a:lnTo>
                  <a:lnTo>
                    <a:pt x="4448953" y="1522215"/>
                  </a:lnTo>
                  <a:lnTo>
                    <a:pt x="4426875" y="1478365"/>
                  </a:lnTo>
                  <a:lnTo>
                    <a:pt x="4403962" y="1434955"/>
                  </a:lnTo>
                  <a:lnTo>
                    <a:pt x="4380226" y="1391997"/>
                  </a:lnTo>
                  <a:lnTo>
                    <a:pt x="4355682" y="1349501"/>
                  </a:lnTo>
                  <a:lnTo>
                    <a:pt x="4330340" y="1307479"/>
                  </a:lnTo>
                  <a:lnTo>
                    <a:pt x="4304214" y="1265942"/>
                  </a:lnTo>
                  <a:lnTo>
                    <a:pt x="4277315" y="1224902"/>
                  </a:lnTo>
                  <a:lnTo>
                    <a:pt x="4249658" y="1184371"/>
                  </a:lnTo>
                  <a:lnTo>
                    <a:pt x="4221254" y="1144359"/>
                  </a:lnTo>
                  <a:lnTo>
                    <a:pt x="4192117" y="1104878"/>
                  </a:lnTo>
                  <a:lnTo>
                    <a:pt x="4162258" y="1065939"/>
                  </a:lnTo>
                  <a:lnTo>
                    <a:pt x="4131690" y="1027555"/>
                  </a:lnTo>
                  <a:lnTo>
                    <a:pt x="4100426" y="989735"/>
                  </a:lnTo>
                  <a:lnTo>
                    <a:pt x="4068479" y="952492"/>
                  </a:lnTo>
                  <a:lnTo>
                    <a:pt x="4035861" y="915837"/>
                  </a:lnTo>
                  <a:lnTo>
                    <a:pt x="4002584" y="879782"/>
                  </a:lnTo>
                  <a:lnTo>
                    <a:pt x="3968662" y="844337"/>
                  </a:lnTo>
                  <a:lnTo>
                    <a:pt x="3934107" y="809514"/>
                  </a:lnTo>
                  <a:lnTo>
                    <a:pt x="3898932" y="775325"/>
                  </a:lnTo>
                  <a:lnTo>
                    <a:pt x="3863149" y="741781"/>
                  </a:lnTo>
                  <a:lnTo>
                    <a:pt x="3826771" y="708893"/>
                  </a:lnTo>
                  <a:lnTo>
                    <a:pt x="3789810" y="676673"/>
                  </a:lnTo>
                  <a:lnTo>
                    <a:pt x="3752280" y="645132"/>
                  </a:lnTo>
                  <a:lnTo>
                    <a:pt x="3714192" y="614282"/>
                  </a:lnTo>
                  <a:lnTo>
                    <a:pt x="3675559" y="584133"/>
                  </a:lnTo>
                  <a:lnTo>
                    <a:pt x="3636395" y="554698"/>
                  </a:lnTo>
                  <a:lnTo>
                    <a:pt x="3596711" y="525988"/>
                  </a:lnTo>
                  <a:lnTo>
                    <a:pt x="3556520" y="498013"/>
                  </a:lnTo>
                  <a:lnTo>
                    <a:pt x="3515836" y="470787"/>
                  </a:lnTo>
                  <a:lnTo>
                    <a:pt x="3474669" y="444319"/>
                  </a:lnTo>
                  <a:lnTo>
                    <a:pt x="3433034" y="418621"/>
                  </a:lnTo>
                  <a:lnTo>
                    <a:pt x="3390942" y="393706"/>
                  </a:lnTo>
                  <a:lnTo>
                    <a:pt x="3348407" y="369583"/>
                  </a:lnTo>
                  <a:lnTo>
                    <a:pt x="3305441" y="346265"/>
                  </a:lnTo>
                  <a:lnTo>
                    <a:pt x="3262056" y="323762"/>
                  </a:lnTo>
                  <a:lnTo>
                    <a:pt x="3218265" y="302087"/>
                  </a:lnTo>
                  <a:lnTo>
                    <a:pt x="3174081" y="281251"/>
                  </a:lnTo>
                  <a:lnTo>
                    <a:pt x="3128236" y="260743"/>
                  </a:lnTo>
                  <a:lnTo>
                    <a:pt x="3082051" y="241223"/>
                  </a:lnTo>
                  <a:lnTo>
                    <a:pt x="3035539" y="222668"/>
                  </a:lnTo>
                  <a:lnTo>
                    <a:pt x="2988711" y="205055"/>
                  </a:lnTo>
                  <a:lnTo>
                    <a:pt x="2941580" y="188359"/>
                  </a:lnTo>
                  <a:lnTo>
                    <a:pt x="2894156" y="172560"/>
                  </a:lnTo>
                  <a:lnTo>
                    <a:pt x="2846452" y="157632"/>
                  </a:lnTo>
                  <a:lnTo>
                    <a:pt x="2798480" y="143554"/>
                  </a:lnTo>
                  <a:lnTo>
                    <a:pt x="2750251" y="130302"/>
                  </a:lnTo>
                  <a:lnTo>
                    <a:pt x="2701777" y="117853"/>
                  </a:lnTo>
                  <a:lnTo>
                    <a:pt x="2653070" y="106184"/>
                  </a:lnTo>
                  <a:lnTo>
                    <a:pt x="2604142" y="95272"/>
                  </a:lnTo>
                  <a:lnTo>
                    <a:pt x="2555004" y="85094"/>
                  </a:lnTo>
                  <a:lnTo>
                    <a:pt x="2505669" y="75627"/>
                  </a:lnTo>
                  <a:lnTo>
                    <a:pt x="2456148" y="66847"/>
                  </a:lnTo>
                  <a:lnTo>
                    <a:pt x="2406452" y="58732"/>
                  </a:lnTo>
                  <a:lnTo>
                    <a:pt x="2356595" y="51259"/>
                  </a:lnTo>
                  <a:lnTo>
                    <a:pt x="2306586" y="44404"/>
                  </a:lnTo>
                  <a:lnTo>
                    <a:pt x="2256440" y="38144"/>
                  </a:lnTo>
                  <a:lnTo>
                    <a:pt x="2206166" y="32457"/>
                  </a:lnTo>
                  <a:lnTo>
                    <a:pt x="2155777" y="27319"/>
                  </a:lnTo>
                  <a:lnTo>
                    <a:pt x="2105285" y="22707"/>
                  </a:lnTo>
                  <a:lnTo>
                    <a:pt x="2054701" y="18598"/>
                  </a:lnTo>
                  <a:lnTo>
                    <a:pt x="2004037" y="14969"/>
                  </a:lnTo>
                  <a:lnTo>
                    <a:pt x="1953306" y="11797"/>
                  </a:lnTo>
                  <a:lnTo>
                    <a:pt x="1902518" y="9058"/>
                  </a:lnTo>
                  <a:lnTo>
                    <a:pt x="1851687" y="6731"/>
                  </a:lnTo>
                  <a:lnTo>
                    <a:pt x="1800822" y="4791"/>
                  </a:lnTo>
                  <a:lnTo>
                    <a:pt x="1749937" y="3215"/>
                  </a:lnTo>
                  <a:lnTo>
                    <a:pt x="1699043" y="1982"/>
                  </a:lnTo>
                  <a:lnTo>
                    <a:pt x="1648151" y="1066"/>
                  </a:lnTo>
                  <a:lnTo>
                    <a:pt x="1597275" y="446"/>
                  </a:lnTo>
                  <a:lnTo>
                    <a:pt x="1546425" y="98"/>
                  </a:lnTo>
                  <a:lnTo>
                    <a:pt x="1495613" y="0"/>
                  </a:lnTo>
                  <a:lnTo>
                    <a:pt x="1444851" y="127"/>
                  </a:lnTo>
                  <a:lnTo>
                    <a:pt x="1394150" y="457"/>
                  </a:lnTo>
                  <a:lnTo>
                    <a:pt x="1343524" y="968"/>
                  </a:lnTo>
                  <a:lnTo>
                    <a:pt x="1292983" y="1635"/>
                  </a:lnTo>
                  <a:lnTo>
                    <a:pt x="162390" y="1635"/>
                  </a:lnTo>
                </a:path>
              </a:pathLst>
            </a:custGeom>
            <a:noFill/>
            <a:ln cap="flat" cmpd="sng" w="5077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9" name="Google Shape;719;g1f0d6feb790_0_0"/>
            <p:cNvSpPr/>
            <p:nvPr/>
          </p:nvSpPr>
          <p:spPr>
            <a:xfrm>
              <a:off x="3896030" y="756081"/>
              <a:ext cx="2275840" cy="1129664"/>
            </a:xfrm>
            <a:custGeom>
              <a:rect b="b" l="l" r="r" t="t"/>
              <a:pathLst>
                <a:path extrusionOk="0" h="1129664" w="2275840">
                  <a:moveTo>
                    <a:pt x="261480" y="0"/>
                  </a:moveTo>
                  <a:lnTo>
                    <a:pt x="0" y="121577"/>
                  </a:lnTo>
                  <a:lnTo>
                    <a:pt x="261480" y="243154"/>
                  </a:lnTo>
                  <a:lnTo>
                    <a:pt x="261480" y="0"/>
                  </a:lnTo>
                  <a:close/>
                </a:path>
                <a:path extrusionOk="0" h="1129664" w="2275840">
                  <a:moveTo>
                    <a:pt x="2275497" y="1007745"/>
                  </a:moveTo>
                  <a:lnTo>
                    <a:pt x="2014016" y="886167"/>
                  </a:lnTo>
                  <a:lnTo>
                    <a:pt x="2014016" y="1129322"/>
                  </a:lnTo>
                  <a:lnTo>
                    <a:pt x="2275497" y="1007745"/>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20" name="Google Shape;720;g1f0d6feb790_0_0"/>
          <p:cNvSpPr txBox="1"/>
          <p:nvPr>
            <p:ph type="title"/>
          </p:nvPr>
        </p:nvSpPr>
        <p:spPr>
          <a:xfrm>
            <a:off x="4363490" y="1153595"/>
            <a:ext cx="1315200" cy="377700"/>
          </a:xfrm>
          <a:prstGeom prst="rect">
            <a:avLst/>
          </a:prstGeom>
          <a:noFill/>
          <a:ln>
            <a:noFill/>
          </a:ln>
        </p:spPr>
        <p:txBody>
          <a:bodyPr anchorCtr="0" anchor="t" bIns="0" lIns="0" spcFirstLastPara="1" rIns="0" wrap="square" tIns="8225">
            <a:spAutoFit/>
          </a:bodyPr>
          <a:lstStyle/>
          <a:p>
            <a:pPr indent="0" lvl="0" marL="25400" rtl="0" algn="l">
              <a:lnSpc>
                <a:spcPct val="100000"/>
              </a:lnSpc>
              <a:spcBef>
                <a:spcPts val="0"/>
              </a:spcBef>
              <a:spcAft>
                <a:spcPts val="0"/>
              </a:spcAft>
              <a:buNone/>
            </a:pPr>
            <a:r>
              <a:rPr lang="en-GB" sz="1400">
                <a:latin typeface="Montserrat SemiBold"/>
                <a:ea typeface="Montserrat SemiBold"/>
                <a:cs typeface="Montserrat SemiBold"/>
                <a:sym typeface="Montserrat SemiBold"/>
              </a:rPr>
              <a:t>Trigger</a:t>
            </a:r>
            <a:endParaRPr sz="1400">
              <a:latin typeface="Montserrat SemiBold"/>
              <a:ea typeface="Montserrat SemiBold"/>
              <a:cs typeface="Montserrat SemiBold"/>
              <a:sym typeface="Montserrat SemiBold"/>
            </a:endParaRPr>
          </a:p>
          <a:p>
            <a:pPr indent="0" lvl="0" marL="12700" rtl="0" algn="l">
              <a:lnSpc>
                <a:spcPct val="100000"/>
              </a:lnSpc>
              <a:spcBef>
                <a:spcPts val="0"/>
              </a:spcBef>
              <a:spcAft>
                <a:spcPts val="0"/>
              </a:spcAft>
              <a:buNone/>
            </a:pPr>
            <a:r>
              <a:rPr b="0" lang="en-GB" sz="1000">
                <a:solidFill>
                  <a:srgbClr val="333333"/>
                </a:solidFill>
                <a:latin typeface="Montserrat Medium"/>
                <a:ea typeface="Montserrat Medium"/>
                <a:cs typeface="Montserrat Medium"/>
                <a:sym typeface="Montserrat Medium"/>
              </a:rPr>
              <a:t>(creates interest)</a:t>
            </a:r>
            <a:endParaRPr sz="1000">
              <a:latin typeface="Montserrat Medium"/>
              <a:ea typeface="Montserrat Medium"/>
              <a:cs typeface="Montserrat Medium"/>
              <a:sym typeface="Montserrat Medium"/>
            </a:endParaRPr>
          </a:p>
        </p:txBody>
      </p:sp>
      <p:sp>
        <p:nvSpPr>
          <p:cNvPr id="721" name="Google Shape;721;g1f0d6feb790_0_0"/>
          <p:cNvSpPr txBox="1"/>
          <p:nvPr/>
        </p:nvSpPr>
        <p:spPr>
          <a:xfrm>
            <a:off x="4401560" y="5258780"/>
            <a:ext cx="1773600" cy="605100"/>
          </a:xfrm>
          <a:prstGeom prst="rect">
            <a:avLst/>
          </a:prstGeom>
          <a:noFill/>
          <a:ln>
            <a:noFill/>
          </a:ln>
        </p:spPr>
        <p:txBody>
          <a:bodyPr anchorCtr="0" anchor="t" bIns="0" lIns="0" spcFirstLastPara="1" rIns="0" wrap="square" tIns="8225">
            <a:spAutoFit/>
          </a:bodyPr>
          <a:lstStyle/>
          <a:p>
            <a:pPr indent="0" lvl="0" marL="25400" rtl="0" algn="l">
              <a:lnSpc>
                <a:spcPct val="119772"/>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Investment</a:t>
            </a:r>
            <a:endParaRPr sz="1400">
              <a:latin typeface="Montserrat SemiBold"/>
              <a:ea typeface="Montserrat SemiBold"/>
              <a:cs typeface="Montserrat SemiBold"/>
              <a:sym typeface="Montserrat SemiBold"/>
            </a:endParaRPr>
          </a:p>
          <a:p>
            <a:pPr indent="0" lvl="0" marL="12700" marR="0" rtl="0" algn="l">
              <a:lnSpc>
                <a:spcPct val="120000"/>
              </a:lnSpc>
              <a:spcBef>
                <a:spcPts val="0"/>
              </a:spcBef>
              <a:spcAft>
                <a:spcPts val="0"/>
              </a:spcAft>
              <a:buNone/>
            </a:pPr>
            <a:r>
              <a:rPr lang="en-GB" sz="1000">
                <a:solidFill>
                  <a:srgbClr val="333333"/>
                </a:solidFill>
                <a:latin typeface="Montserrat Medium"/>
                <a:ea typeface="Montserrat Medium"/>
                <a:cs typeface="Montserrat Medium"/>
                <a:sym typeface="Montserrat Medium"/>
              </a:rPr>
              <a:t>(regular contact builds a hooked connection)</a:t>
            </a:r>
            <a:endParaRPr sz="1000">
              <a:latin typeface="Montserrat Medium"/>
              <a:ea typeface="Montserrat Medium"/>
              <a:cs typeface="Montserrat Medium"/>
              <a:sym typeface="Montserrat Medium"/>
            </a:endParaRPr>
          </a:p>
        </p:txBody>
      </p:sp>
      <p:sp>
        <p:nvSpPr>
          <p:cNvPr id="722" name="Google Shape;722;g1f0d6feb790_0_0"/>
          <p:cNvSpPr txBox="1"/>
          <p:nvPr/>
        </p:nvSpPr>
        <p:spPr>
          <a:xfrm>
            <a:off x="9149074" y="1153595"/>
            <a:ext cx="1777800" cy="377700"/>
          </a:xfrm>
          <a:prstGeom prst="rect">
            <a:avLst/>
          </a:prstGeom>
          <a:noFill/>
          <a:ln>
            <a:noFill/>
          </a:ln>
        </p:spPr>
        <p:txBody>
          <a:bodyPr anchorCtr="0" anchor="t" bIns="0" lIns="0" spcFirstLastPara="1" rIns="0" wrap="square" tIns="8225">
            <a:spAutoFit/>
          </a:bodyPr>
          <a:lstStyle/>
          <a:p>
            <a:pPr indent="0" lvl="0" marL="901700" rtl="0" algn="l">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Action</a:t>
            </a:r>
            <a:endParaRPr sz="1400">
              <a:latin typeface="Montserrat SemiBold"/>
              <a:ea typeface="Montserrat SemiBold"/>
              <a:cs typeface="Montserrat SemiBold"/>
              <a:sym typeface="Montserrat SemiBold"/>
            </a:endParaRPr>
          </a:p>
          <a:p>
            <a:pPr indent="0" lvl="0" marL="12700" rtl="0" algn="l">
              <a:lnSpc>
                <a:spcPct val="100000"/>
              </a:lnSpc>
              <a:spcBef>
                <a:spcPts val="0"/>
              </a:spcBef>
              <a:spcAft>
                <a:spcPts val="0"/>
              </a:spcAft>
              <a:buNone/>
            </a:pPr>
            <a:r>
              <a:rPr lang="en-GB" sz="1000">
                <a:solidFill>
                  <a:srgbClr val="333333"/>
                </a:solidFill>
                <a:latin typeface="Montserrat Medium"/>
                <a:ea typeface="Montserrat Medium"/>
                <a:cs typeface="Montserrat Medium"/>
                <a:sym typeface="Montserrat Medium"/>
              </a:rPr>
              <a:t>(results in a behaviour)</a:t>
            </a:r>
            <a:endParaRPr sz="1000">
              <a:latin typeface="Montserrat Medium"/>
              <a:ea typeface="Montserrat Medium"/>
              <a:cs typeface="Montserrat Medium"/>
              <a:sym typeface="Montserrat Medium"/>
            </a:endParaRPr>
          </a:p>
        </p:txBody>
      </p:sp>
      <p:sp>
        <p:nvSpPr>
          <p:cNvPr id="723" name="Google Shape;723;g1f0d6feb790_0_0"/>
          <p:cNvSpPr txBox="1"/>
          <p:nvPr/>
        </p:nvSpPr>
        <p:spPr>
          <a:xfrm>
            <a:off x="9131361" y="5268486"/>
            <a:ext cx="1785900" cy="414000"/>
          </a:xfrm>
          <a:prstGeom prst="rect">
            <a:avLst/>
          </a:prstGeom>
          <a:noFill/>
          <a:ln>
            <a:noFill/>
          </a:ln>
        </p:spPr>
        <p:txBody>
          <a:bodyPr anchorCtr="0" anchor="t" bIns="0" lIns="0" spcFirstLastPara="1" rIns="0" wrap="square" tIns="8225">
            <a:spAutoFit/>
          </a:bodyPr>
          <a:lstStyle/>
          <a:p>
            <a:pPr indent="0" lvl="0" marL="12700" rtl="0" algn="l">
              <a:lnSpc>
                <a:spcPct val="116818"/>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Variable Reward</a:t>
            </a:r>
            <a:endParaRPr sz="1400">
              <a:latin typeface="Montserrat SemiBold"/>
              <a:ea typeface="Montserrat SemiBold"/>
              <a:cs typeface="Montserrat SemiBold"/>
              <a:sym typeface="Montserrat SemiBold"/>
            </a:endParaRPr>
          </a:p>
          <a:p>
            <a:pPr indent="0" lvl="0" marL="393700" rtl="0" algn="l">
              <a:lnSpc>
                <a:spcPct val="115625"/>
              </a:lnSpc>
              <a:spcBef>
                <a:spcPts val="0"/>
              </a:spcBef>
              <a:spcAft>
                <a:spcPts val="0"/>
              </a:spcAft>
              <a:buNone/>
            </a:pPr>
            <a:r>
              <a:rPr lang="en-GB" sz="1000">
                <a:solidFill>
                  <a:srgbClr val="333333"/>
                </a:solidFill>
                <a:latin typeface="Montserrat Medium"/>
                <a:ea typeface="Montserrat Medium"/>
                <a:cs typeface="Montserrat Medium"/>
                <a:sym typeface="Montserrat Medium"/>
              </a:rPr>
              <a:t>(receives beneﬁt)</a:t>
            </a:r>
            <a:endParaRPr sz="1000">
              <a:latin typeface="Montserrat Medium"/>
              <a:ea typeface="Montserrat Medium"/>
              <a:cs typeface="Montserrat Medium"/>
              <a:sym typeface="Montserrat Medium"/>
            </a:endParaRPr>
          </a:p>
        </p:txBody>
      </p:sp>
      <p:grpSp>
        <p:nvGrpSpPr>
          <p:cNvPr id="724" name="Google Shape;724;g1f0d6feb790_0_0"/>
          <p:cNvGrpSpPr/>
          <p:nvPr/>
        </p:nvGrpSpPr>
        <p:grpSpPr>
          <a:xfrm>
            <a:off x="6732462" y="2719187"/>
            <a:ext cx="1739591" cy="1722164"/>
            <a:chOff x="5018223" y="2539140"/>
            <a:chExt cx="2321312" cy="2280408"/>
          </a:xfrm>
        </p:grpSpPr>
        <p:sp>
          <p:nvSpPr>
            <p:cNvPr id="725" name="Google Shape;725;g1f0d6feb790_0_0"/>
            <p:cNvSpPr/>
            <p:nvPr/>
          </p:nvSpPr>
          <p:spPr>
            <a:xfrm>
              <a:off x="5216518" y="2683504"/>
              <a:ext cx="426720" cy="519430"/>
            </a:xfrm>
            <a:custGeom>
              <a:rect b="b" l="l" r="r" t="t"/>
              <a:pathLst>
                <a:path extrusionOk="0" h="519430" w="426720">
                  <a:moveTo>
                    <a:pt x="297141" y="509405"/>
                  </a:moveTo>
                  <a:lnTo>
                    <a:pt x="297776" y="502102"/>
                  </a:lnTo>
                  <a:lnTo>
                    <a:pt x="298284" y="495612"/>
                  </a:lnTo>
                  <a:lnTo>
                    <a:pt x="298919" y="489148"/>
                  </a:lnTo>
                  <a:lnTo>
                    <a:pt x="307498" y="448262"/>
                  </a:lnTo>
                  <a:lnTo>
                    <a:pt x="326364" y="411196"/>
                  </a:lnTo>
                  <a:lnTo>
                    <a:pt x="360274" y="367038"/>
                  </a:lnTo>
                  <a:lnTo>
                    <a:pt x="372135" y="352763"/>
                  </a:lnTo>
                  <a:lnTo>
                    <a:pt x="386027" y="334934"/>
                  </a:lnTo>
                  <a:lnTo>
                    <a:pt x="408429" y="296341"/>
                  </a:lnTo>
                  <a:lnTo>
                    <a:pt x="423121" y="249342"/>
                  </a:lnTo>
                  <a:lnTo>
                    <a:pt x="426350" y="223228"/>
                  </a:lnTo>
                  <a:lnTo>
                    <a:pt x="426223" y="196940"/>
                  </a:lnTo>
                  <a:lnTo>
                    <a:pt x="414248" y="139270"/>
                  </a:lnTo>
                  <a:lnTo>
                    <a:pt x="384029" y="83864"/>
                  </a:lnTo>
                  <a:lnTo>
                    <a:pt x="322280" y="28973"/>
                  </a:lnTo>
                  <a:lnTo>
                    <a:pt x="278631" y="9067"/>
                  </a:lnTo>
                  <a:lnTo>
                    <a:pt x="231525" y="0"/>
                  </a:lnTo>
                  <a:lnTo>
                    <a:pt x="181101" y="1646"/>
                  </a:lnTo>
                  <a:lnTo>
                    <a:pt x="124217" y="17959"/>
                  </a:lnTo>
                  <a:lnTo>
                    <a:pt x="74523" y="50236"/>
                  </a:lnTo>
                  <a:lnTo>
                    <a:pt x="38501" y="88834"/>
                  </a:lnTo>
                  <a:lnTo>
                    <a:pt x="13868" y="132154"/>
                  </a:lnTo>
                  <a:lnTo>
                    <a:pt x="932" y="180242"/>
                  </a:lnTo>
                  <a:lnTo>
                    <a:pt x="0" y="233142"/>
                  </a:lnTo>
                  <a:lnTo>
                    <a:pt x="5238" y="263719"/>
                  </a:lnTo>
                  <a:lnTo>
                    <a:pt x="14922" y="292501"/>
                  </a:lnTo>
                  <a:lnTo>
                    <a:pt x="28835" y="319559"/>
                  </a:lnTo>
                  <a:lnTo>
                    <a:pt x="46761" y="344965"/>
                  </a:lnTo>
                  <a:lnTo>
                    <a:pt x="58069" y="359023"/>
                  </a:lnTo>
                  <a:lnTo>
                    <a:pt x="69259" y="373178"/>
                  </a:lnTo>
                  <a:lnTo>
                    <a:pt x="105686" y="426011"/>
                  </a:lnTo>
                  <a:lnTo>
                    <a:pt x="124522" y="478032"/>
                  </a:lnTo>
                  <a:lnTo>
                    <a:pt x="128739" y="510205"/>
                  </a:lnTo>
                  <a:lnTo>
                    <a:pt x="129222" y="514370"/>
                  </a:lnTo>
                  <a:lnTo>
                    <a:pt x="129654" y="518930"/>
                  </a:lnTo>
                  <a:lnTo>
                    <a:pt x="297484" y="518930"/>
                  </a:lnTo>
                  <a:lnTo>
                    <a:pt x="297141" y="509405"/>
                  </a:lnTo>
                  <a:close/>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6" name="Google Shape;726;g1f0d6feb790_0_0"/>
            <p:cNvSpPr/>
            <p:nvPr/>
          </p:nvSpPr>
          <p:spPr>
            <a:xfrm>
              <a:off x="5352345" y="3265721"/>
              <a:ext cx="156210" cy="0"/>
            </a:xfrm>
            <a:custGeom>
              <a:rect b="b" l="l" r="r" t="t"/>
              <a:pathLst>
                <a:path extrusionOk="0" h="120000" w="156210">
                  <a:moveTo>
                    <a:pt x="0" y="0"/>
                  </a:moveTo>
                  <a:lnTo>
                    <a:pt x="156006" y="0"/>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7" name="Google Shape;727;g1f0d6feb790_0_0"/>
            <p:cNvSpPr/>
            <p:nvPr/>
          </p:nvSpPr>
          <p:spPr>
            <a:xfrm>
              <a:off x="5363753" y="3326676"/>
              <a:ext cx="133350" cy="0"/>
            </a:xfrm>
            <a:custGeom>
              <a:rect b="b" l="l" r="r" t="t"/>
              <a:pathLst>
                <a:path extrusionOk="0" h="120000" w="133350">
                  <a:moveTo>
                    <a:pt x="0" y="0"/>
                  </a:moveTo>
                  <a:lnTo>
                    <a:pt x="133184" y="0"/>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8" name="Google Shape;728;g1f0d6feb790_0_0"/>
            <p:cNvSpPr/>
            <p:nvPr/>
          </p:nvSpPr>
          <p:spPr>
            <a:xfrm>
              <a:off x="5430347" y="2539140"/>
              <a:ext cx="0" cy="83819"/>
            </a:xfrm>
            <a:custGeom>
              <a:rect b="b" l="l" r="r" t="t"/>
              <a:pathLst>
                <a:path extrusionOk="0" h="83819" w="120000">
                  <a:moveTo>
                    <a:pt x="0" y="83565"/>
                  </a:moveTo>
                  <a:lnTo>
                    <a:pt x="0" y="0"/>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9" name="Google Shape;729;g1f0d6feb790_0_0"/>
            <p:cNvSpPr/>
            <p:nvPr/>
          </p:nvSpPr>
          <p:spPr>
            <a:xfrm>
              <a:off x="5615733" y="2622711"/>
              <a:ext cx="53339" cy="61594"/>
            </a:xfrm>
            <a:custGeom>
              <a:rect b="b" l="l" r="r" t="t"/>
              <a:pathLst>
                <a:path extrusionOk="0" h="61594" w="53339">
                  <a:moveTo>
                    <a:pt x="0" y="61137"/>
                  </a:moveTo>
                  <a:lnTo>
                    <a:pt x="53187" y="0"/>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0" name="Google Shape;730;g1f0d6feb790_0_0"/>
            <p:cNvSpPr/>
            <p:nvPr/>
          </p:nvSpPr>
          <p:spPr>
            <a:xfrm>
              <a:off x="5705166" y="2824868"/>
              <a:ext cx="79375" cy="17144"/>
            </a:xfrm>
            <a:custGeom>
              <a:rect b="b" l="l" r="r" t="t"/>
              <a:pathLst>
                <a:path extrusionOk="0" h="17144" w="79375">
                  <a:moveTo>
                    <a:pt x="0" y="16814"/>
                  </a:moveTo>
                  <a:lnTo>
                    <a:pt x="79273" y="0"/>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1" name="Google Shape;731;g1f0d6feb790_0_0"/>
            <p:cNvSpPr/>
            <p:nvPr/>
          </p:nvSpPr>
          <p:spPr>
            <a:xfrm>
              <a:off x="5691434" y="3017884"/>
              <a:ext cx="74929" cy="31750"/>
            </a:xfrm>
            <a:custGeom>
              <a:rect b="b" l="l" r="r" t="t"/>
              <a:pathLst>
                <a:path extrusionOk="0" h="31750" w="74929">
                  <a:moveTo>
                    <a:pt x="0" y="0"/>
                  </a:moveTo>
                  <a:lnTo>
                    <a:pt x="74803" y="31178"/>
                  </a:lnTo>
                </a:path>
                <a:path extrusionOk="0" h="31750" w="74929">
                  <a:moveTo>
                    <a:pt x="0" y="0"/>
                  </a:moveTo>
                  <a:lnTo>
                    <a:pt x="74803" y="31178"/>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2" name="Google Shape;732;g1f0d6feb790_0_0"/>
            <p:cNvSpPr/>
            <p:nvPr/>
          </p:nvSpPr>
          <p:spPr>
            <a:xfrm>
              <a:off x="5184132" y="2622711"/>
              <a:ext cx="53339" cy="61594"/>
            </a:xfrm>
            <a:custGeom>
              <a:rect b="b" l="l" r="r" t="t"/>
              <a:pathLst>
                <a:path extrusionOk="0" h="61594" w="53339">
                  <a:moveTo>
                    <a:pt x="53187" y="61137"/>
                  </a:moveTo>
                  <a:lnTo>
                    <a:pt x="0" y="0"/>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3" name="Google Shape;733;g1f0d6feb790_0_0"/>
            <p:cNvSpPr/>
            <p:nvPr/>
          </p:nvSpPr>
          <p:spPr>
            <a:xfrm>
              <a:off x="5068613" y="2824868"/>
              <a:ext cx="79375" cy="17144"/>
            </a:xfrm>
            <a:custGeom>
              <a:rect b="b" l="l" r="r" t="t"/>
              <a:pathLst>
                <a:path extrusionOk="0" h="17144" w="79375">
                  <a:moveTo>
                    <a:pt x="79273" y="16814"/>
                  </a:moveTo>
                  <a:lnTo>
                    <a:pt x="0" y="0"/>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4" name="Google Shape;734;g1f0d6feb790_0_0"/>
            <p:cNvSpPr/>
            <p:nvPr/>
          </p:nvSpPr>
          <p:spPr>
            <a:xfrm>
              <a:off x="5086816" y="3017884"/>
              <a:ext cx="74929" cy="31750"/>
            </a:xfrm>
            <a:custGeom>
              <a:rect b="b" l="l" r="r" t="t"/>
              <a:pathLst>
                <a:path extrusionOk="0" h="31750" w="74929">
                  <a:moveTo>
                    <a:pt x="74802" y="0"/>
                  </a:moveTo>
                  <a:lnTo>
                    <a:pt x="0" y="31178"/>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5" name="Google Shape;735;g1f0d6feb790_0_0"/>
            <p:cNvSpPr/>
            <p:nvPr/>
          </p:nvSpPr>
          <p:spPr>
            <a:xfrm>
              <a:off x="5256115" y="4293282"/>
              <a:ext cx="453389" cy="307975"/>
            </a:xfrm>
            <a:custGeom>
              <a:rect b="b" l="l" r="r" t="t"/>
              <a:pathLst>
                <a:path extrusionOk="0" h="307975" w="453389">
                  <a:moveTo>
                    <a:pt x="453032" y="90678"/>
                  </a:moveTo>
                  <a:lnTo>
                    <a:pt x="314729" y="11341"/>
                  </a:lnTo>
                  <a:lnTo>
                    <a:pt x="271930" y="0"/>
                  </a:lnTo>
                  <a:lnTo>
                    <a:pt x="173188" y="0"/>
                  </a:lnTo>
                  <a:lnTo>
                    <a:pt x="133488" y="16814"/>
                  </a:lnTo>
                  <a:lnTo>
                    <a:pt x="10425" y="143764"/>
                  </a:lnTo>
                  <a:lnTo>
                    <a:pt x="0" y="167746"/>
                  </a:lnTo>
                  <a:lnTo>
                    <a:pt x="1882" y="180402"/>
                  </a:lnTo>
                  <a:lnTo>
                    <a:pt x="9091" y="191185"/>
                  </a:lnTo>
                  <a:lnTo>
                    <a:pt x="22229" y="198632"/>
                  </a:lnTo>
                  <a:lnTo>
                    <a:pt x="39535" y="200380"/>
                  </a:lnTo>
                  <a:lnTo>
                    <a:pt x="61110" y="196290"/>
                  </a:lnTo>
                  <a:lnTo>
                    <a:pt x="87056" y="186220"/>
                  </a:lnTo>
                  <a:lnTo>
                    <a:pt x="187691" y="121348"/>
                  </a:lnTo>
                  <a:lnTo>
                    <a:pt x="195571" y="118272"/>
                  </a:lnTo>
                  <a:lnTo>
                    <a:pt x="203733" y="118467"/>
                  </a:lnTo>
                  <a:lnTo>
                    <a:pt x="211221" y="121721"/>
                  </a:lnTo>
                  <a:lnTo>
                    <a:pt x="217079" y="127825"/>
                  </a:lnTo>
                  <a:lnTo>
                    <a:pt x="350696" y="307746"/>
                  </a:lnTo>
                  <a:lnTo>
                    <a:pt x="443799" y="307746"/>
                  </a:lnTo>
                </a:path>
              </a:pathLst>
            </a:custGeom>
            <a:noFill/>
            <a:ln cap="flat" cmpd="sng" w="34900">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6" name="Google Shape;736;g1f0d6feb790_0_0"/>
            <p:cNvSpPr/>
            <p:nvPr/>
          </p:nvSpPr>
          <p:spPr>
            <a:xfrm>
              <a:off x="5142655" y="4581713"/>
              <a:ext cx="240664" cy="170814"/>
            </a:xfrm>
            <a:custGeom>
              <a:rect b="b" l="l" r="r" t="t"/>
              <a:pathLst>
                <a:path extrusionOk="0" h="170814" w="240664">
                  <a:moveTo>
                    <a:pt x="0" y="0"/>
                  </a:moveTo>
                  <a:lnTo>
                    <a:pt x="55181" y="0"/>
                  </a:lnTo>
                  <a:lnTo>
                    <a:pt x="173697" y="158318"/>
                  </a:lnTo>
                  <a:lnTo>
                    <a:pt x="198111" y="170547"/>
                  </a:lnTo>
                  <a:lnTo>
                    <a:pt x="224285" y="160740"/>
                  </a:lnTo>
                  <a:lnTo>
                    <a:pt x="240624" y="137822"/>
                  </a:lnTo>
                  <a:lnTo>
                    <a:pt x="235534" y="110718"/>
                  </a:lnTo>
                  <a:lnTo>
                    <a:pt x="182562" y="46596"/>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37" name="Google Shape;737;g1f0d6feb790_0_0"/>
            <p:cNvPicPr preferRelativeResize="0"/>
            <p:nvPr/>
          </p:nvPicPr>
          <p:blipFill rotWithShape="1">
            <a:blip r:embed="rId3">
              <a:alphaModFix/>
            </a:blip>
            <a:srcRect b="0" l="0" r="0" t="0"/>
            <a:stretch/>
          </p:blipFill>
          <p:spPr>
            <a:xfrm>
              <a:off x="5366284" y="4533585"/>
              <a:ext cx="269131" cy="209144"/>
            </a:xfrm>
            <a:prstGeom prst="rect">
              <a:avLst/>
            </a:prstGeom>
            <a:noFill/>
            <a:ln>
              <a:noFill/>
            </a:ln>
          </p:spPr>
        </p:pic>
        <p:sp>
          <p:nvSpPr>
            <p:cNvPr id="738" name="Google Shape;738;g1f0d6feb790_0_0"/>
            <p:cNvSpPr/>
            <p:nvPr/>
          </p:nvSpPr>
          <p:spPr>
            <a:xfrm>
              <a:off x="5129992" y="4314328"/>
              <a:ext cx="256539" cy="0"/>
            </a:xfrm>
            <a:custGeom>
              <a:rect b="b" l="l" r="r" t="t"/>
              <a:pathLst>
                <a:path extrusionOk="0" h="120000" w="256539">
                  <a:moveTo>
                    <a:pt x="0" y="0"/>
                  </a:moveTo>
                  <a:lnTo>
                    <a:pt x="256070" y="0"/>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9" name="Google Shape;739;g1f0d6feb790_0_0"/>
            <p:cNvSpPr/>
            <p:nvPr/>
          </p:nvSpPr>
          <p:spPr>
            <a:xfrm>
              <a:off x="5018223" y="4269764"/>
              <a:ext cx="802639" cy="401320"/>
            </a:xfrm>
            <a:custGeom>
              <a:rect b="b" l="l" r="r" t="t"/>
              <a:pathLst>
                <a:path extrusionOk="0" h="401320" w="802639">
                  <a:moveTo>
                    <a:pt x="802157" y="0"/>
                  </a:moveTo>
                  <a:lnTo>
                    <a:pt x="690930" y="0"/>
                  </a:lnTo>
                  <a:lnTo>
                    <a:pt x="690930" y="401078"/>
                  </a:lnTo>
                  <a:lnTo>
                    <a:pt x="802512" y="401078"/>
                  </a:lnTo>
                  <a:lnTo>
                    <a:pt x="802157" y="0"/>
                  </a:lnTo>
                  <a:close/>
                </a:path>
                <a:path extrusionOk="0" h="401320" w="802639">
                  <a:moveTo>
                    <a:pt x="0" y="0"/>
                  </a:moveTo>
                  <a:lnTo>
                    <a:pt x="111594" y="0"/>
                  </a:lnTo>
                  <a:lnTo>
                    <a:pt x="111594" y="401078"/>
                  </a:lnTo>
                  <a:lnTo>
                    <a:pt x="0" y="401078"/>
                  </a:lnTo>
                  <a:lnTo>
                    <a:pt x="2705" y="341115"/>
                  </a:lnTo>
                  <a:lnTo>
                    <a:pt x="2405" y="202944"/>
                  </a:lnTo>
                  <a:lnTo>
                    <a:pt x="901" y="63570"/>
                  </a:lnTo>
                  <a:lnTo>
                    <a:pt x="0" y="0"/>
                  </a:lnTo>
                  <a:close/>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0" name="Google Shape;740;g1f0d6feb790_0_0"/>
            <p:cNvSpPr/>
            <p:nvPr/>
          </p:nvSpPr>
          <p:spPr>
            <a:xfrm>
              <a:off x="5051590" y="4559973"/>
              <a:ext cx="736600" cy="47625"/>
            </a:xfrm>
            <a:custGeom>
              <a:rect b="b" l="l" r="r" t="t"/>
              <a:pathLst>
                <a:path extrusionOk="0" h="47625" w="736600">
                  <a:moveTo>
                    <a:pt x="47040" y="23520"/>
                  </a:moveTo>
                  <a:lnTo>
                    <a:pt x="45199" y="14363"/>
                  </a:lnTo>
                  <a:lnTo>
                    <a:pt x="40157" y="6883"/>
                  </a:lnTo>
                  <a:lnTo>
                    <a:pt x="32677" y="1841"/>
                  </a:lnTo>
                  <a:lnTo>
                    <a:pt x="23520" y="0"/>
                  </a:lnTo>
                  <a:lnTo>
                    <a:pt x="14363" y="1841"/>
                  </a:lnTo>
                  <a:lnTo>
                    <a:pt x="6896" y="6883"/>
                  </a:lnTo>
                  <a:lnTo>
                    <a:pt x="1854" y="14363"/>
                  </a:lnTo>
                  <a:lnTo>
                    <a:pt x="0" y="23520"/>
                  </a:lnTo>
                  <a:lnTo>
                    <a:pt x="1854" y="32677"/>
                  </a:lnTo>
                  <a:lnTo>
                    <a:pt x="6896" y="40157"/>
                  </a:lnTo>
                  <a:lnTo>
                    <a:pt x="14363" y="45186"/>
                  </a:lnTo>
                  <a:lnTo>
                    <a:pt x="23520" y="47040"/>
                  </a:lnTo>
                  <a:lnTo>
                    <a:pt x="32677" y="45186"/>
                  </a:lnTo>
                  <a:lnTo>
                    <a:pt x="40157" y="40157"/>
                  </a:lnTo>
                  <a:lnTo>
                    <a:pt x="45199" y="32677"/>
                  </a:lnTo>
                  <a:lnTo>
                    <a:pt x="47040" y="23520"/>
                  </a:lnTo>
                  <a:close/>
                </a:path>
                <a:path extrusionOk="0" h="47625" w="736600">
                  <a:moveTo>
                    <a:pt x="736536" y="23520"/>
                  </a:moveTo>
                  <a:lnTo>
                    <a:pt x="734682" y="14363"/>
                  </a:lnTo>
                  <a:lnTo>
                    <a:pt x="729640" y="6883"/>
                  </a:lnTo>
                  <a:lnTo>
                    <a:pt x="722172" y="1841"/>
                  </a:lnTo>
                  <a:lnTo>
                    <a:pt x="713016" y="0"/>
                  </a:lnTo>
                  <a:lnTo>
                    <a:pt x="703859" y="1841"/>
                  </a:lnTo>
                  <a:lnTo>
                    <a:pt x="696379" y="6883"/>
                  </a:lnTo>
                  <a:lnTo>
                    <a:pt x="691337" y="14363"/>
                  </a:lnTo>
                  <a:lnTo>
                    <a:pt x="689495" y="23520"/>
                  </a:lnTo>
                  <a:lnTo>
                    <a:pt x="691337" y="32677"/>
                  </a:lnTo>
                  <a:lnTo>
                    <a:pt x="696379" y="40157"/>
                  </a:lnTo>
                  <a:lnTo>
                    <a:pt x="703859" y="45186"/>
                  </a:lnTo>
                  <a:lnTo>
                    <a:pt x="713016" y="47040"/>
                  </a:lnTo>
                  <a:lnTo>
                    <a:pt x="722172" y="45186"/>
                  </a:lnTo>
                  <a:lnTo>
                    <a:pt x="729640" y="40157"/>
                  </a:lnTo>
                  <a:lnTo>
                    <a:pt x="734682" y="32677"/>
                  </a:lnTo>
                  <a:lnTo>
                    <a:pt x="736536" y="2352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1" name="Google Shape;741;g1f0d6feb790_0_0"/>
            <p:cNvSpPr/>
            <p:nvPr/>
          </p:nvSpPr>
          <p:spPr>
            <a:xfrm>
              <a:off x="6779117" y="4433372"/>
              <a:ext cx="518795" cy="386079"/>
            </a:xfrm>
            <a:custGeom>
              <a:rect b="b" l="l" r="r" t="t"/>
              <a:pathLst>
                <a:path extrusionOk="0" h="386079" w="518795">
                  <a:moveTo>
                    <a:pt x="0" y="0"/>
                  </a:moveTo>
                  <a:lnTo>
                    <a:pt x="0" y="385584"/>
                  </a:lnTo>
                  <a:lnTo>
                    <a:pt x="518744" y="385584"/>
                  </a:lnTo>
                  <a:lnTo>
                    <a:pt x="518744" y="10033"/>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2" name="Google Shape;742;g1f0d6feb790_0_0"/>
            <p:cNvSpPr/>
            <p:nvPr/>
          </p:nvSpPr>
          <p:spPr>
            <a:xfrm>
              <a:off x="6743049" y="4325422"/>
              <a:ext cx="247015" cy="107950"/>
            </a:xfrm>
            <a:custGeom>
              <a:rect b="b" l="l" r="r" t="t"/>
              <a:pathLst>
                <a:path extrusionOk="0" h="107950" w="247015">
                  <a:moveTo>
                    <a:pt x="244119" y="107950"/>
                  </a:moveTo>
                  <a:lnTo>
                    <a:pt x="0" y="107950"/>
                  </a:lnTo>
                  <a:lnTo>
                    <a:pt x="0" y="38455"/>
                  </a:lnTo>
                  <a:lnTo>
                    <a:pt x="3022" y="23488"/>
                  </a:lnTo>
                  <a:lnTo>
                    <a:pt x="11266" y="11264"/>
                  </a:lnTo>
                  <a:lnTo>
                    <a:pt x="23494" y="3022"/>
                  </a:lnTo>
                  <a:lnTo>
                    <a:pt x="38468" y="0"/>
                  </a:lnTo>
                  <a:lnTo>
                    <a:pt x="246900" y="0"/>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3" name="Google Shape;743;g1f0d6feb790_0_0"/>
            <p:cNvSpPr/>
            <p:nvPr/>
          </p:nvSpPr>
          <p:spPr>
            <a:xfrm>
              <a:off x="7084265" y="4325416"/>
              <a:ext cx="255270" cy="107950"/>
            </a:xfrm>
            <a:custGeom>
              <a:rect b="b" l="l" r="r" t="t"/>
              <a:pathLst>
                <a:path extrusionOk="0" h="107950" w="255270">
                  <a:moveTo>
                    <a:pt x="0" y="0"/>
                  </a:moveTo>
                  <a:lnTo>
                    <a:pt x="216738" y="0"/>
                  </a:lnTo>
                  <a:lnTo>
                    <a:pt x="231712" y="3022"/>
                  </a:lnTo>
                  <a:lnTo>
                    <a:pt x="243940" y="11266"/>
                  </a:lnTo>
                  <a:lnTo>
                    <a:pt x="252183" y="23494"/>
                  </a:lnTo>
                  <a:lnTo>
                    <a:pt x="255206" y="38468"/>
                  </a:lnTo>
                  <a:lnTo>
                    <a:pt x="255206" y="107950"/>
                  </a:lnTo>
                  <a:lnTo>
                    <a:pt x="11087" y="107950"/>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4" name="Google Shape;744;g1f0d6feb790_0_0"/>
            <p:cNvSpPr/>
            <p:nvPr/>
          </p:nvSpPr>
          <p:spPr>
            <a:xfrm>
              <a:off x="6989940" y="4314088"/>
              <a:ext cx="94615" cy="505460"/>
            </a:xfrm>
            <a:custGeom>
              <a:rect b="b" l="l" r="r" t="t"/>
              <a:pathLst>
                <a:path extrusionOk="0" h="505460" w="94615">
                  <a:moveTo>
                    <a:pt x="94322" y="0"/>
                  </a:moveTo>
                  <a:lnTo>
                    <a:pt x="0" y="0"/>
                  </a:lnTo>
                  <a:lnTo>
                    <a:pt x="0" y="504875"/>
                  </a:lnTo>
                  <a:lnTo>
                    <a:pt x="94322" y="504875"/>
                  </a:lnTo>
                  <a:lnTo>
                    <a:pt x="94322" y="0"/>
                  </a:lnTo>
                  <a:close/>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45" name="Google Shape;745;g1f0d6feb790_0_0"/>
            <p:cNvPicPr preferRelativeResize="0"/>
            <p:nvPr/>
          </p:nvPicPr>
          <p:blipFill rotWithShape="1">
            <a:blip r:embed="rId4">
              <a:alphaModFix/>
            </a:blip>
            <a:srcRect b="0" l="0" r="0" t="0"/>
            <a:stretch/>
          </p:blipFill>
          <p:spPr>
            <a:xfrm>
              <a:off x="6833240" y="4093381"/>
              <a:ext cx="411025" cy="234068"/>
            </a:xfrm>
            <a:prstGeom prst="rect">
              <a:avLst/>
            </a:prstGeom>
            <a:noFill/>
            <a:ln>
              <a:noFill/>
            </a:ln>
          </p:spPr>
        </p:pic>
        <p:sp>
          <p:nvSpPr>
            <p:cNvPr id="746" name="Google Shape;746;g1f0d6feb790_0_0"/>
            <p:cNvSpPr/>
            <p:nvPr/>
          </p:nvSpPr>
          <p:spPr>
            <a:xfrm>
              <a:off x="6851613" y="2902002"/>
              <a:ext cx="382270" cy="441960"/>
            </a:xfrm>
            <a:custGeom>
              <a:rect b="b" l="l" r="r" t="t"/>
              <a:pathLst>
                <a:path extrusionOk="0" h="441960" w="382270">
                  <a:moveTo>
                    <a:pt x="233235" y="36233"/>
                  </a:moveTo>
                  <a:lnTo>
                    <a:pt x="236082" y="22127"/>
                  </a:lnTo>
                  <a:lnTo>
                    <a:pt x="243846" y="10610"/>
                  </a:lnTo>
                  <a:lnTo>
                    <a:pt x="255363" y="2846"/>
                  </a:lnTo>
                  <a:lnTo>
                    <a:pt x="269468" y="0"/>
                  </a:lnTo>
                  <a:lnTo>
                    <a:pt x="274002" y="0"/>
                  </a:lnTo>
                  <a:lnTo>
                    <a:pt x="288100" y="2846"/>
                  </a:lnTo>
                  <a:lnTo>
                    <a:pt x="299613" y="10610"/>
                  </a:lnTo>
                  <a:lnTo>
                    <a:pt x="307376" y="22127"/>
                  </a:lnTo>
                  <a:lnTo>
                    <a:pt x="310222" y="36233"/>
                  </a:lnTo>
                  <a:lnTo>
                    <a:pt x="310222" y="150749"/>
                  </a:lnTo>
                  <a:lnTo>
                    <a:pt x="310845" y="67373"/>
                  </a:lnTo>
                  <a:lnTo>
                    <a:pt x="313647" y="53489"/>
                  </a:lnTo>
                  <a:lnTo>
                    <a:pt x="321289" y="42149"/>
                  </a:lnTo>
                  <a:lnTo>
                    <a:pt x="332624" y="34503"/>
                  </a:lnTo>
                  <a:lnTo>
                    <a:pt x="346506" y="31699"/>
                  </a:lnTo>
                  <a:lnTo>
                    <a:pt x="360388" y="34503"/>
                  </a:lnTo>
                  <a:lnTo>
                    <a:pt x="371724" y="42149"/>
                  </a:lnTo>
                  <a:lnTo>
                    <a:pt x="379366" y="53489"/>
                  </a:lnTo>
                  <a:lnTo>
                    <a:pt x="382168" y="67373"/>
                  </a:lnTo>
                  <a:lnTo>
                    <a:pt x="382168" y="79641"/>
                  </a:lnTo>
                  <a:lnTo>
                    <a:pt x="382168" y="352882"/>
                  </a:lnTo>
                  <a:lnTo>
                    <a:pt x="362993" y="404372"/>
                  </a:lnTo>
                  <a:lnTo>
                    <a:pt x="347638" y="430814"/>
                  </a:lnTo>
                  <a:lnTo>
                    <a:pt x="328038" y="440555"/>
                  </a:lnTo>
                  <a:lnTo>
                    <a:pt x="296125" y="441947"/>
                  </a:lnTo>
                  <a:lnTo>
                    <a:pt x="155244" y="441947"/>
                  </a:lnTo>
                  <a:lnTo>
                    <a:pt x="11836" y="299148"/>
                  </a:lnTo>
                  <a:lnTo>
                    <a:pt x="0" y="271691"/>
                  </a:lnTo>
                  <a:lnTo>
                    <a:pt x="0" y="129273"/>
                  </a:lnTo>
                  <a:lnTo>
                    <a:pt x="0" y="121793"/>
                  </a:lnTo>
                  <a:lnTo>
                    <a:pt x="5384" y="115443"/>
                  </a:lnTo>
                  <a:lnTo>
                    <a:pt x="12763" y="114160"/>
                  </a:lnTo>
                  <a:lnTo>
                    <a:pt x="33062" y="113561"/>
                  </a:lnTo>
                  <a:lnTo>
                    <a:pt x="57089" y="120224"/>
                  </a:lnTo>
                  <a:lnTo>
                    <a:pt x="77150" y="138613"/>
                  </a:lnTo>
                  <a:lnTo>
                    <a:pt x="85547" y="173189"/>
                  </a:lnTo>
                </a:path>
              </a:pathLst>
            </a:custGeom>
            <a:noFill/>
            <a:ln cap="flat" cmpd="sng" w="34900">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47" name="Google Shape;747;g1f0d6feb790_0_0"/>
            <p:cNvPicPr preferRelativeResize="0"/>
            <p:nvPr/>
          </p:nvPicPr>
          <p:blipFill rotWithShape="1">
            <a:blip r:embed="rId5">
              <a:alphaModFix/>
            </a:blip>
            <a:srcRect b="0" l="0" r="0" t="0"/>
            <a:stretch/>
          </p:blipFill>
          <p:spPr>
            <a:xfrm>
              <a:off x="6994029" y="2847176"/>
              <a:ext cx="108902" cy="213067"/>
            </a:xfrm>
            <a:prstGeom prst="rect">
              <a:avLst/>
            </a:prstGeom>
            <a:noFill/>
            <a:ln>
              <a:noFill/>
            </a:ln>
          </p:spPr>
        </p:pic>
        <p:sp>
          <p:nvSpPr>
            <p:cNvPr id="748" name="Google Shape;748;g1f0d6feb790_0_0"/>
            <p:cNvSpPr/>
            <p:nvPr/>
          </p:nvSpPr>
          <p:spPr>
            <a:xfrm>
              <a:off x="6937154" y="2739843"/>
              <a:ext cx="74929" cy="427355"/>
            </a:xfrm>
            <a:custGeom>
              <a:rect b="b" l="l" r="r" t="t"/>
              <a:pathLst>
                <a:path extrusionOk="0" h="427355" w="74929">
                  <a:moveTo>
                    <a:pt x="0" y="426758"/>
                  </a:moveTo>
                  <a:lnTo>
                    <a:pt x="0" y="37465"/>
                  </a:lnTo>
                  <a:lnTo>
                    <a:pt x="2942" y="22883"/>
                  </a:lnTo>
                  <a:lnTo>
                    <a:pt x="10968" y="10974"/>
                  </a:lnTo>
                  <a:lnTo>
                    <a:pt x="22872" y="2944"/>
                  </a:lnTo>
                  <a:lnTo>
                    <a:pt x="37452" y="0"/>
                  </a:lnTo>
                  <a:lnTo>
                    <a:pt x="52034" y="2944"/>
                  </a:lnTo>
                  <a:lnTo>
                    <a:pt x="63942" y="10974"/>
                  </a:lnTo>
                  <a:lnTo>
                    <a:pt x="71972" y="22883"/>
                  </a:lnTo>
                  <a:lnTo>
                    <a:pt x="74917" y="37465"/>
                  </a:lnTo>
                  <a:lnTo>
                    <a:pt x="74917" y="289737"/>
                  </a:lnTo>
                </a:path>
              </a:pathLst>
            </a:custGeom>
            <a:noFill/>
            <a:ln cap="flat" cmpd="sng" w="34900">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749" name="Google Shape;749;g1f0d6feb790_0_0"/>
            <p:cNvPicPr preferRelativeResize="0"/>
            <p:nvPr/>
          </p:nvPicPr>
          <p:blipFill rotWithShape="1">
            <a:blip r:embed="rId6">
              <a:alphaModFix/>
            </a:blip>
            <a:srcRect b="0" l="0" r="0" t="0"/>
            <a:stretch/>
          </p:blipFill>
          <p:spPr>
            <a:xfrm>
              <a:off x="6864002" y="2655968"/>
              <a:ext cx="221221" cy="211658"/>
            </a:xfrm>
            <a:prstGeom prst="rect">
              <a:avLst/>
            </a:prstGeom>
            <a:noFill/>
            <a:ln>
              <a:noFill/>
            </a:ln>
          </p:spPr>
        </p:pic>
        <p:sp>
          <p:nvSpPr>
            <p:cNvPr id="750" name="Google Shape;750;g1f0d6feb790_0_0"/>
            <p:cNvSpPr/>
            <p:nvPr/>
          </p:nvSpPr>
          <p:spPr>
            <a:xfrm>
              <a:off x="6800184" y="2592159"/>
              <a:ext cx="349250" cy="313055"/>
            </a:xfrm>
            <a:custGeom>
              <a:rect b="b" l="l" r="r" t="t"/>
              <a:pathLst>
                <a:path extrusionOk="0" h="313055" w="349250">
                  <a:moveTo>
                    <a:pt x="68338" y="312889"/>
                  </a:moveTo>
                  <a:lnTo>
                    <a:pt x="40130" y="285741"/>
                  </a:lnTo>
                  <a:lnTo>
                    <a:pt x="18586" y="252861"/>
                  </a:lnTo>
                  <a:lnTo>
                    <a:pt x="4834" y="215379"/>
                  </a:lnTo>
                  <a:lnTo>
                    <a:pt x="0" y="174421"/>
                  </a:lnTo>
                  <a:lnTo>
                    <a:pt x="6230" y="128053"/>
                  </a:lnTo>
                  <a:lnTo>
                    <a:pt x="23814" y="86388"/>
                  </a:lnTo>
                  <a:lnTo>
                    <a:pt x="51088" y="51087"/>
                  </a:lnTo>
                  <a:lnTo>
                    <a:pt x="86391" y="23813"/>
                  </a:lnTo>
                  <a:lnTo>
                    <a:pt x="128061" y="6230"/>
                  </a:lnTo>
                  <a:lnTo>
                    <a:pt x="174434" y="0"/>
                  </a:lnTo>
                  <a:lnTo>
                    <a:pt x="220802" y="6230"/>
                  </a:lnTo>
                  <a:lnTo>
                    <a:pt x="262468" y="23813"/>
                  </a:lnTo>
                  <a:lnTo>
                    <a:pt x="297768" y="51087"/>
                  </a:lnTo>
                  <a:lnTo>
                    <a:pt x="325042" y="86388"/>
                  </a:lnTo>
                  <a:lnTo>
                    <a:pt x="342625" y="128053"/>
                  </a:lnTo>
                  <a:lnTo>
                    <a:pt x="348856" y="174421"/>
                  </a:lnTo>
                  <a:lnTo>
                    <a:pt x="347863" y="193131"/>
                  </a:lnTo>
                  <a:lnTo>
                    <a:pt x="344955" y="211266"/>
                  </a:lnTo>
                  <a:lnTo>
                    <a:pt x="340235" y="228726"/>
                  </a:lnTo>
                  <a:lnTo>
                    <a:pt x="333806" y="245414"/>
                  </a:lnTo>
                </a:path>
              </a:pathLst>
            </a:custGeom>
            <a:noFill/>
            <a:ln cap="flat" cmpd="sng" w="34925">
              <a:solidFill>
                <a:srgbClr val="2B7AF9"/>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g1f0d6feb790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56" name="Google Shape;756;g1f0d6feb790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7" name="Google Shape;757;g1f0d6feb790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8" name="Google Shape;758;g1f0d6feb790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9" name="Google Shape;759;g1f0d6feb790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0" name="Google Shape;760;g1f0d6feb790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