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
      <p:font typeface="Montserrat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jCC+wDjBRYZon8DuME8ugydDm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591B75B-9BB0-4A19-9C48-A1EA13976AD6}">
  <a:tblStyle styleId="{D591B75B-9BB0-4A19-9C48-A1EA13976AD6}"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8C3D8981-48A1-4840-9F71-5015E97BA155}"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regular.fntdata"/><Relationship Id="rId25" Type="http://schemas.openxmlformats.org/officeDocument/2006/relationships/font" Target="fonts/MontserratMedium-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1f0d876d5e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g1f0d876d5e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1f0d876d5ec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2" name="Google Shape;732;g1f0d876d5ec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5.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5.png"/><Relationship Id="rId4"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2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5.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6.png"/><Relationship Id="rId6"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9"/>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9"/>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9"/>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43" name="Shape 243"/>
        <p:cNvGrpSpPr/>
        <p:nvPr/>
      </p:nvGrpSpPr>
      <p:grpSpPr>
        <a:xfrm>
          <a:off x="0" y="0"/>
          <a:ext cx="0" cy="0"/>
          <a:chOff x="0" y="0"/>
          <a:chExt cx="0" cy="0"/>
        </a:xfrm>
      </p:grpSpPr>
      <p:pic>
        <p:nvPicPr>
          <p:cNvPr descr="A yellow circle on a black background&#10;&#10;Description automatically generated" id="244" name="Google Shape;244;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5" name="Google Shape;245;p18"/>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48" name="Google Shape;248;p18"/>
          <p:cNvGrpSpPr/>
          <p:nvPr/>
        </p:nvGrpSpPr>
        <p:grpSpPr>
          <a:xfrm>
            <a:off x="0" y="1318491"/>
            <a:ext cx="1397812" cy="58002"/>
            <a:chOff x="0" y="1077191"/>
            <a:chExt cx="1397812" cy="58002"/>
          </a:xfrm>
        </p:grpSpPr>
        <p:sp>
          <p:nvSpPr>
            <p:cNvPr id="249" name="Google Shape;249;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51" name="Google Shape;251;p1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252" name="Google Shape;252;p1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53" name="Google Shape;253;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54" name="Google Shape;254;p18"/>
          <p:cNvGrpSpPr/>
          <p:nvPr/>
        </p:nvGrpSpPr>
        <p:grpSpPr>
          <a:xfrm>
            <a:off x="11436251" y="129884"/>
            <a:ext cx="661669" cy="1214119"/>
            <a:chOff x="11436251" y="129884"/>
            <a:chExt cx="661669" cy="1214119"/>
          </a:xfrm>
        </p:grpSpPr>
        <p:sp>
          <p:nvSpPr>
            <p:cNvPr id="255" name="Google Shape;255;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83" name="Google Shape;283;p18"/>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4" name="Shape 284"/>
        <p:cNvGrpSpPr/>
        <p:nvPr/>
      </p:nvGrpSpPr>
      <p:grpSpPr>
        <a:xfrm>
          <a:off x="0" y="0"/>
          <a:ext cx="0" cy="0"/>
          <a:chOff x="0" y="0"/>
          <a:chExt cx="0" cy="0"/>
        </a:xfrm>
      </p:grpSpPr>
      <p:pic>
        <p:nvPicPr>
          <p:cNvPr descr="A yellow circle on a black background&#10;&#10;Description automatically generated" id="285" name="Google Shape;285;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6" name="Google Shape;286;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9" name="Google Shape;289;p19"/>
          <p:cNvGrpSpPr/>
          <p:nvPr/>
        </p:nvGrpSpPr>
        <p:grpSpPr>
          <a:xfrm>
            <a:off x="0" y="1318491"/>
            <a:ext cx="1397812" cy="58002"/>
            <a:chOff x="0" y="1077191"/>
            <a:chExt cx="1397812" cy="58002"/>
          </a:xfrm>
        </p:grpSpPr>
        <p:sp>
          <p:nvSpPr>
            <p:cNvPr id="290" name="Google Shape;290;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92" name="Google Shape;292;p1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293" name="Google Shape;293;p1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94" name="Google Shape;294;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95" name="Google Shape;295;p19"/>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6" name="Google Shape;296;p19"/>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7" name="Google Shape;297;p19"/>
          <p:cNvGrpSpPr/>
          <p:nvPr/>
        </p:nvGrpSpPr>
        <p:grpSpPr>
          <a:xfrm>
            <a:off x="11626751" y="129884"/>
            <a:ext cx="661669" cy="1214119"/>
            <a:chOff x="11436251" y="129884"/>
            <a:chExt cx="661669" cy="1214119"/>
          </a:xfrm>
        </p:grpSpPr>
        <p:sp>
          <p:nvSpPr>
            <p:cNvPr id="298" name="Google Shape;298;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6" name="Shape 326"/>
        <p:cNvGrpSpPr/>
        <p:nvPr/>
      </p:nvGrpSpPr>
      <p:grpSpPr>
        <a:xfrm>
          <a:off x="0" y="0"/>
          <a:ext cx="0" cy="0"/>
          <a:chOff x="0" y="0"/>
          <a:chExt cx="0" cy="0"/>
        </a:xfrm>
      </p:grpSpPr>
      <p:pic>
        <p:nvPicPr>
          <p:cNvPr descr="A yellow circle on a black background&#10;&#10;Description automatically generated" id="327" name="Google Shape;327;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8" name="Google Shape;328;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1" name="Google Shape;331;p20"/>
          <p:cNvGrpSpPr/>
          <p:nvPr/>
        </p:nvGrpSpPr>
        <p:grpSpPr>
          <a:xfrm>
            <a:off x="0" y="1318491"/>
            <a:ext cx="1397812" cy="58002"/>
            <a:chOff x="0" y="1077191"/>
            <a:chExt cx="1397812" cy="58002"/>
          </a:xfrm>
        </p:grpSpPr>
        <p:sp>
          <p:nvSpPr>
            <p:cNvPr id="332" name="Google Shape;332;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4" name="Google Shape;334;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35" name="Google Shape;335;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6" name="Google Shape;336;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7" name="Google Shape;337;p20"/>
          <p:cNvGrpSpPr/>
          <p:nvPr/>
        </p:nvGrpSpPr>
        <p:grpSpPr>
          <a:xfrm>
            <a:off x="11436251" y="129884"/>
            <a:ext cx="661669" cy="1214119"/>
            <a:chOff x="11436251" y="129884"/>
            <a:chExt cx="661669" cy="1214119"/>
          </a:xfrm>
        </p:grpSpPr>
        <p:sp>
          <p:nvSpPr>
            <p:cNvPr id="338" name="Google Shape;338;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6" name="Google Shape;366;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7" name="Google Shape;367;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ep 5">
  <p:cSld name="1_step 5">
    <p:bg>
      <p:bgPr>
        <a:solidFill>
          <a:schemeClr val="dk2"/>
        </a:solidFill>
      </p:bgPr>
    </p:bg>
    <p:spTree>
      <p:nvGrpSpPr>
        <p:cNvPr id="368" name="Shape 368"/>
        <p:cNvGrpSpPr/>
        <p:nvPr/>
      </p:nvGrpSpPr>
      <p:grpSpPr>
        <a:xfrm>
          <a:off x="0" y="0"/>
          <a:ext cx="0" cy="0"/>
          <a:chOff x="0" y="0"/>
          <a:chExt cx="0" cy="0"/>
        </a:xfrm>
      </p:grpSpPr>
      <p:pic>
        <p:nvPicPr>
          <p:cNvPr descr="A yellow circle on a black background&#10;&#10;Description automatically generated" id="369" name="Google Shape;369;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0" name="Google Shape;370;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73" name="Google Shape;373;p21"/>
          <p:cNvGrpSpPr/>
          <p:nvPr/>
        </p:nvGrpSpPr>
        <p:grpSpPr>
          <a:xfrm>
            <a:off x="0" y="1318491"/>
            <a:ext cx="1397812" cy="58002"/>
            <a:chOff x="0" y="1077191"/>
            <a:chExt cx="1397812" cy="58002"/>
          </a:xfrm>
        </p:grpSpPr>
        <p:sp>
          <p:nvSpPr>
            <p:cNvPr id="374" name="Google Shape;374;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6" name="Google Shape;376;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6</a:t>
            </a:r>
            <a:endParaRPr/>
          </a:p>
        </p:txBody>
      </p:sp>
      <p:sp>
        <p:nvSpPr>
          <p:cNvPr id="377" name="Google Shape;377;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78" name="Google Shape;378;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79" name="Google Shape;379;p21"/>
          <p:cNvGrpSpPr/>
          <p:nvPr/>
        </p:nvGrpSpPr>
        <p:grpSpPr>
          <a:xfrm>
            <a:off x="11436251" y="129884"/>
            <a:ext cx="661669" cy="1214119"/>
            <a:chOff x="11436251" y="129884"/>
            <a:chExt cx="661669" cy="1214119"/>
          </a:xfrm>
        </p:grpSpPr>
        <p:sp>
          <p:nvSpPr>
            <p:cNvPr id="380" name="Google Shape;380;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408" name="Google Shape;408;p2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409" name="Google Shape;409;p2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410" name="Shape 410"/>
        <p:cNvGrpSpPr/>
        <p:nvPr/>
      </p:nvGrpSpPr>
      <p:grpSpPr>
        <a:xfrm>
          <a:off x="0" y="0"/>
          <a:ext cx="0" cy="0"/>
          <a:chOff x="0" y="0"/>
          <a:chExt cx="0" cy="0"/>
        </a:xfrm>
      </p:grpSpPr>
      <p:pic>
        <p:nvPicPr>
          <p:cNvPr descr="A yellow circle on a black background&#10;&#10;Description automatically generated" id="411" name="Google Shape;411;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2" name="Google Shape;412;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5" name="Google Shape;415;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6" name="Google Shape;416;p22"/>
          <p:cNvGrpSpPr/>
          <p:nvPr/>
        </p:nvGrpSpPr>
        <p:grpSpPr>
          <a:xfrm>
            <a:off x="0" y="1318491"/>
            <a:ext cx="1397812" cy="58002"/>
            <a:chOff x="0" y="1077191"/>
            <a:chExt cx="1397812" cy="58002"/>
          </a:xfrm>
        </p:grpSpPr>
        <p:sp>
          <p:nvSpPr>
            <p:cNvPr id="417" name="Google Shape;417;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9" name="Google Shape;419;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420" name="Google Shape;420;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1" name="Google Shape;421;p22"/>
          <p:cNvGrpSpPr/>
          <p:nvPr/>
        </p:nvGrpSpPr>
        <p:grpSpPr>
          <a:xfrm>
            <a:off x="11614051" y="129884"/>
            <a:ext cx="661669" cy="1214119"/>
            <a:chOff x="11436251" y="129884"/>
            <a:chExt cx="661669" cy="1214119"/>
          </a:xfrm>
        </p:grpSpPr>
        <p:sp>
          <p:nvSpPr>
            <p:cNvPr id="422" name="Google Shape;422;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50" name="Google Shape;450;p22"/>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51" name="Shape 451"/>
        <p:cNvGrpSpPr/>
        <p:nvPr/>
      </p:nvGrpSpPr>
      <p:grpSpPr>
        <a:xfrm>
          <a:off x="0" y="0"/>
          <a:ext cx="0" cy="0"/>
          <a:chOff x="0" y="0"/>
          <a:chExt cx="0" cy="0"/>
        </a:xfrm>
      </p:grpSpPr>
      <p:pic>
        <p:nvPicPr>
          <p:cNvPr descr="A yellow circle on a black background&#10;&#10;Description automatically generated" id="452" name="Google Shape;452;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3" name="Google Shape;453;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6" name="Google Shape;456;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7" name="Google Shape;457;p23"/>
          <p:cNvGrpSpPr/>
          <p:nvPr/>
        </p:nvGrpSpPr>
        <p:grpSpPr>
          <a:xfrm>
            <a:off x="0" y="1318491"/>
            <a:ext cx="1397812" cy="58002"/>
            <a:chOff x="0" y="1077191"/>
            <a:chExt cx="1397812" cy="58002"/>
          </a:xfrm>
        </p:grpSpPr>
        <p:sp>
          <p:nvSpPr>
            <p:cNvPr id="458" name="Google Shape;458;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60" name="Google Shape;460;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61" name="Google Shape;461;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2" name="Google Shape;462;p23"/>
          <p:cNvGrpSpPr/>
          <p:nvPr/>
        </p:nvGrpSpPr>
        <p:grpSpPr>
          <a:xfrm>
            <a:off x="11436251" y="129884"/>
            <a:ext cx="661669" cy="1214119"/>
            <a:chOff x="11436251" y="129884"/>
            <a:chExt cx="661669" cy="1214119"/>
          </a:xfrm>
        </p:grpSpPr>
        <p:sp>
          <p:nvSpPr>
            <p:cNvPr id="463" name="Google Shape;463;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91" name="Google Shape;491;p23"/>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92" name="Shape 492"/>
        <p:cNvGrpSpPr/>
        <p:nvPr/>
      </p:nvGrpSpPr>
      <p:grpSpPr>
        <a:xfrm>
          <a:off x="0" y="0"/>
          <a:ext cx="0" cy="0"/>
          <a:chOff x="0" y="0"/>
          <a:chExt cx="0" cy="0"/>
        </a:xfrm>
      </p:grpSpPr>
      <p:pic>
        <p:nvPicPr>
          <p:cNvPr descr="A yellow circle on a black background&#10;&#10;Description automatically generated" id="493" name="Google Shape;493;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4" name="Google Shape;494;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7" name="Google Shape;497;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8" name="Google Shape;498;p24"/>
          <p:cNvGrpSpPr/>
          <p:nvPr/>
        </p:nvGrpSpPr>
        <p:grpSpPr>
          <a:xfrm>
            <a:off x="0" y="1318491"/>
            <a:ext cx="1397812" cy="58002"/>
            <a:chOff x="0" y="1077191"/>
            <a:chExt cx="1397812" cy="58002"/>
          </a:xfrm>
        </p:grpSpPr>
        <p:sp>
          <p:nvSpPr>
            <p:cNvPr id="499" name="Google Shape;499;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1" name="Google Shape;501;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502" name="Google Shape;502;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3" name="Google Shape;503;p24"/>
          <p:cNvGrpSpPr/>
          <p:nvPr/>
        </p:nvGrpSpPr>
        <p:grpSpPr>
          <a:xfrm>
            <a:off x="11436251" y="129884"/>
            <a:ext cx="661669" cy="1214119"/>
            <a:chOff x="11436251" y="129884"/>
            <a:chExt cx="661669" cy="1214119"/>
          </a:xfrm>
        </p:grpSpPr>
        <p:sp>
          <p:nvSpPr>
            <p:cNvPr id="504" name="Google Shape;504;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2" name="Google Shape;532;p24"/>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5"/>
          <p:cNvGrpSpPr/>
          <p:nvPr/>
        </p:nvGrpSpPr>
        <p:grpSpPr>
          <a:xfrm>
            <a:off x="0" y="1318491"/>
            <a:ext cx="1397812" cy="58002"/>
            <a:chOff x="0" y="1077191"/>
            <a:chExt cx="1397812" cy="58002"/>
          </a:xfrm>
        </p:grpSpPr>
        <p:sp>
          <p:nvSpPr>
            <p:cNvPr id="540" name="Google Shape;540;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43" name="Google Shape;543;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5"/>
          <p:cNvGrpSpPr/>
          <p:nvPr/>
        </p:nvGrpSpPr>
        <p:grpSpPr>
          <a:xfrm>
            <a:off x="11436251" y="129884"/>
            <a:ext cx="661669" cy="1214119"/>
            <a:chOff x="11436251" y="129884"/>
            <a:chExt cx="661669" cy="1214119"/>
          </a:xfrm>
        </p:grpSpPr>
        <p:sp>
          <p:nvSpPr>
            <p:cNvPr id="545" name="Google Shape;545;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73" name="Google Shape;573;p2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74" name="Google Shape;574;p25"/>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75" name="Shape 575"/>
        <p:cNvGrpSpPr/>
        <p:nvPr/>
      </p:nvGrpSpPr>
      <p:grpSpPr>
        <a:xfrm>
          <a:off x="0" y="0"/>
          <a:ext cx="0" cy="0"/>
          <a:chOff x="0" y="0"/>
          <a:chExt cx="0" cy="0"/>
        </a:xfrm>
      </p:grpSpPr>
      <p:pic>
        <p:nvPicPr>
          <p:cNvPr descr="A yellow circle on a black background&#10;&#10;Description automatically generated" id="576" name="Google Shape;576;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7" name="Google Shape;577;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80" name="Google Shape;580;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81" name="Google Shape;581;p26"/>
          <p:cNvGrpSpPr/>
          <p:nvPr/>
        </p:nvGrpSpPr>
        <p:grpSpPr>
          <a:xfrm>
            <a:off x="0" y="1318491"/>
            <a:ext cx="1397812" cy="58002"/>
            <a:chOff x="0" y="1077191"/>
            <a:chExt cx="1397812" cy="58002"/>
          </a:xfrm>
        </p:grpSpPr>
        <p:sp>
          <p:nvSpPr>
            <p:cNvPr id="582" name="Google Shape;582;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4" name="Google Shape;584;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85" name="Google Shape;585;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86" name="Google Shape;586;p26"/>
          <p:cNvGrpSpPr/>
          <p:nvPr/>
        </p:nvGrpSpPr>
        <p:grpSpPr>
          <a:xfrm>
            <a:off x="11614051" y="129884"/>
            <a:ext cx="661669" cy="1214119"/>
            <a:chOff x="11436251" y="129884"/>
            <a:chExt cx="661669" cy="1214119"/>
          </a:xfrm>
        </p:grpSpPr>
        <p:sp>
          <p:nvSpPr>
            <p:cNvPr id="587" name="Google Shape;587;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615" name="Google Shape;615;p26"/>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616" name="Shape 616"/>
        <p:cNvGrpSpPr/>
        <p:nvPr/>
      </p:nvGrpSpPr>
      <p:grpSpPr>
        <a:xfrm>
          <a:off x="0" y="0"/>
          <a:ext cx="0" cy="0"/>
          <a:chOff x="0" y="0"/>
          <a:chExt cx="0" cy="0"/>
        </a:xfrm>
      </p:grpSpPr>
      <p:pic>
        <p:nvPicPr>
          <p:cNvPr descr="A yellow circle on a black background&#10;&#10;Description automatically generated" id="617" name="Google Shape;617;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8" name="Google Shape;618;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21" name="Google Shape;621;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1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10"/>
          <p:cNvGrpSpPr/>
          <p:nvPr/>
        </p:nvGrpSpPr>
        <p:grpSpPr>
          <a:xfrm>
            <a:off x="11436251" y="129884"/>
            <a:ext cx="661669" cy="1214119"/>
            <a:chOff x="11436251" y="129884"/>
            <a:chExt cx="661669" cy="1214119"/>
          </a:xfrm>
        </p:grpSpPr>
        <p:sp>
          <p:nvSpPr>
            <p:cNvPr id="29" name="Google Shape;29;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10"/>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0"/>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622" name="Shape 622"/>
        <p:cNvGrpSpPr/>
        <p:nvPr/>
      </p:nvGrpSpPr>
      <p:grpSpPr>
        <a:xfrm>
          <a:off x="0" y="0"/>
          <a:ext cx="0" cy="0"/>
          <a:chOff x="0" y="0"/>
          <a:chExt cx="0" cy="0"/>
        </a:xfrm>
      </p:grpSpPr>
      <p:pic>
        <p:nvPicPr>
          <p:cNvPr id="623" name="Google Shape;623;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624" name="Google Shape;624;p28"/>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625" name="Google Shape;625;p2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7" name="Google Shape;627;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8" name="Shape 628"/>
        <p:cNvGrpSpPr/>
        <p:nvPr/>
      </p:nvGrpSpPr>
      <p:grpSpPr>
        <a:xfrm>
          <a:off x="0" y="0"/>
          <a:ext cx="0" cy="0"/>
          <a:chOff x="0" y="0"/>
          <a:chExt cx="0" cy="0"/>
        </a:xfrm>
      </p:grpSpPr>
      <p:sp>
        <p:nvSpPr>
          <p:cNvPr id="629" name="Google Shape;629;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0" name="Google Shape;630;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631" name="Google Shape;631;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4" name="Google Shape;634;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5" name="Google Shape;635;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6" name="Google Shape;636;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7" name="Shape 637"/>
        <p:cNvGrpSpPr/>
        <p:nvPr/>
      </p:nvGrpSpPr>
      <p:grpSpPr>
        <a:xfrm>
          <a:off x="0" y="0"/>
          <a:ext cx="0" cy="0"/>
          <a:chOff x="0" y="0"/>
          <a:chExt cx="0" cy="0"/>
        </a:xfrm>
      </p:grpSpPr>
      <p:sp>
        <p:nvSpPr>
          <p:cNvPr id="638" name="Google Shape;638;p31"/>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9" name="Google Shape;639;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0" name="Google Shape;640;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2" name="Google Shape;642;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3" name="Google Shape;643;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4" name="Shape 644"/>
        <p:cNvGrpSpPr/>
        <p:nvPr/>
      </p:nvGrpSpPr>
      <p:grpSpPr>
        <a:xfrm>
          <a:off x="0" y="0"/>
          <a:ext cx="0" cy="0"/>
          <a:chOff x="0" y="0"/>
          <a:chExt cx="0" cy="0"/>
        </a:xfrm>
      </p:grpSpPr>
      <p:sp>
        <p:nvSpPr>
          <p:cNvPr id="645" name="Google Shape;645;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46" name="Google Shape;646;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7" name="Shape 647"/>
        <p:cNvGrpSpPr/>
        <p:nvPr/>
      </p:nvGrpSpPr>
      <p:grpSpPr>
        <a:xfrm>
          <a:off x="0" y="0"/>
          <a:ext cx="0" cy="0"/>
          <a:chOff x="0" y="0"/>
          <a:chExt cx="0" cy="0"/>
        </a:xfrm>
      </p:grpSpPr>
      <p:sp>
        <p:nvSpPr>
          <p:cNvPr id="648" name="Google Shape;648;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9" name="Google Shape;64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0" name="Google Shape;65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1" name="Shape 651"/>
        <p:cNvGrpSpPr/>
        <p:nvPr/>
      </p:nvGrpSpPr>
      <p:grpSpPr>
        <a:xfrm>
          <a:off x="0" y="0"/>
          <a:ext cx="0" cy="0"/>
          <a:chOff x="0" y="0"/>
          <a:chExt cx="0" cy="0"/>
        </a:xfrm>
      </p:grpSpPr>
      <p:sp>
        <p:nvSpPr>
          <p:cNvPr id="652" name="Google Shape;652;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3" name="Google Shape;653;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4" name="Google Shape;654;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5" name="Google Shape;655;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6" name="Google Shape;65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7" name="Google Shape;65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64" name="Google Shape;64;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 name="Google Shape;65;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6" name="Google Shape;66;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67" name="Google Shape;67;p11"/>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68" name="Google Shape;68;p11"/>
          <p:cNvGrpSpPr/>
          <p:nvPr/>
        </p:nvGrpSpPr>
        <p:grpSpPr>
          <a:xfrm>
            <a:off x="11436251" y="129884"/>
            <a:ext cx="661669" cy="1214119"/>
            <a:chOff x="11436251" y="129884"/>
            <a:chExt cx="661669" cy="1214119"/>
          </a:xfrm>
        </p:grpSpPr>
        <p:sp>
          <p:nvSpPr>
            <p:cNvPr id="69" name="Google Shape;69;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97" name="Google Shape;97;p11"/>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98" name="Shape 98"/>
        <p:cNvGrpSpPr/>
        <p:nvPr/>
      </p:nvGrpSpPr>
      <p:grpSpPr>
        <a:xfrm>
          <a:off x="0" y="0"/>
          <a:ext cx="0" cy="0"/>
          <a:chOff x="0" y="0"/>
          <a:chExt cx="0" cy="0"/>
        </a:xfrm>
      </p:grpSpPr>
      <p:pic>
        <p:nvPicPr>
          <p:cNvPr descr="A logo with blue and yellow colors&#10;&#10;Description automatically generated" id="99" name="Google Shape;99;p12"/>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100" name="Google Shape;100;p12"/>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101" name="Google Shape;101;p12"/>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102" name="Google Shape;102;p12"/>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103" name="Google Shape;103;p12"/>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104" name="Google Shape;104;p12"/>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105" name="Google Shape;105;p12"/>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06" name="Shape 106"/>
        <p:cNvGrpSpPr/>
        <p:nvPr/>
      </p:nvGrpSpPr>
      <p:grpSpPr>
        <a:xfrm>
          <a:off x="0" y="0"/>
          <a:ext cx="0" cy="0"/>
          <a:chOff x="0" y="0"/>
          <a:chExt cx="0" cy="0"/>
        </a:xfrm>
      </p:grpSpPr>
      <p:pic>
        <p:nvPicPr>
          <p:cNvPr descr="A logo with blue and yellow colors&#10;&#10;Description automatically generated" id="107" name="Google Shape;107;p13"/>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108" name="Google Shape;108;p13"/>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9" name="Google Shape;109;p13"/>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110" name="Google Shape;110;p13"/>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3"/>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112" name="Google Shape;112;p13"/>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113" name="Shape 113"/>
        <p:cNvGrpSpPr/>
        <p:nvPr/>
      </p:nvGrpSpPr>
      <p:grpSpPr>
        <a:xfrm>
          <a:off x="0" y="0"/>
          <a:ext cx="0" cy="0"/>
          <a:chOff x="0" y="0"/>
          <a:chExt cx="0" cy="0"/>
        </a:xfrm>
      </p:grpSpPr>
      <p:sp>
        <p:nvSpPr>
          <p:cNvPr id="114" name="Google Shape;114;p14"/>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115" name="Google Shape;115;p14"/>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116" name="Google Shape;116;p14"/>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117" name="Google Shape;117;p14"/>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4"/>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9" name="Google Shape;119;p14"/>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120" name="Google Shape;120;p14"/>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121" name="Shape 121"/>
        <p:cNvGrpSpPr/>
        <p:nvPr/>
      </p:nvGrpSpPr>
      <p:grpSpPr>
        <a:xfrm>
          <a:off x="0" y="0"/>
          <a:ext cx="0" cy="0"/>
          <a:chOff x="0" y="0"/>
          <a:chExt cx="0" cy="0"/>
        </a:xfrm>
      </p:grpSpPr>
      <p:pic>
        <p:nvPicPr>
          <p:cNvPr descr="A yellow circle on a black background&#10;&#10;Description automatically generated" id="122" name="Google Shape;122;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3" name="Google Shape;123;p1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26" name="Google Shape;126;p1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127" name="Google Shape;127;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5"/>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30" name="Google Shape;130;p15"/>
          <p:cNvGrpSpPr/>
          <p:nvPr/>
        </p:nvGrpSpPr>
        <p:grpSpPr>
          <a:xfrm>
            <a:off x="11436251" y="129884"/>
            <a:ext cx="661669" cy="1214119"/>
            <a:chOff x="11436251" y="129884"/>
            <a:chExt cx="661669" cy="1214119"/>
          </a:xfrm>
        </p:grpSpPr>
        <p:sp>
          <p:nvSpPr>
            <p:cNvPr id="131" name="Google Shape;131;p1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9" name="Google Shape;159;p15"/>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60" name="Shape 160"/>
        <p:cNvGrpSpPr/>
        <p:nvPr/>
      </p:nvGrpSpPr>
      <p:grpSpPr>
        <a:xfrm>
          <a:off x="0" y="0"/>
          <a:ext cx="0" cy="0"/>
          <a:chOff x="0" y="0"/>
          <a:chExt cx="0" cy="0"/>
        </a:xfrm>
      </p:grpSpPr>
      <p:pic>
        <p:nvPicPr>
          <p:cNvPr descr="A yellow circle on a black background&#10;&#10;Description automatically generated" id="161" name="Google Shape;161;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2" name="Google Shape;162;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65" name="Google Shape;165;p16"/>
          <p:cNvGrpSpPr/>
          <p:nvPr/>
        </p:nvGrpSpPr>
        <p:grpSpPr>
          <a:xfrm>
            <a:off x="0" y="1318491"/>
            <a:ext cx="1397812" cy="58002"/>
            <a:chOff x="0" y="1077191"/>
            <a:chExt cx="1397812" cy="58002"/>
          </a:xfrm>
        </p:grpSpPr>
        <p:sp>
          <p:nvSpPr>
            <p:cNvPr id="166" name="Google Shape;166;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8" name="Google Shape;168;p1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169" name="Google Shape;169;p1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70" name="Google Shape;170;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71" name="Google Shape;171;p16"/>
          <p:cNvGrpSpPr/>
          <p:nvPr/>
        </p:nvGrpSpPr>
        <p:grpSpPr>
          <a:xfrm>
            <a:off x="11436251" y="129884"/>
            <a:ext cx="661669" cy="1214119"/>
            <a:chOff x="11436251" y="129884"/>
            <a:chExt cx="661669" cy="1214119"/>
          </a:xfrm>
        </p:grpSpPr>
        <p:sp>
          <p:nvSpPr>
            <p:cNvPr id="172" name="Google Shape;172;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00" name="Google Shape;200;p1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01" name="Google Shape;201;p16"/>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202" name="Shape 202"/>
        <p:cNvGrpSpPr/>
        <p:nvPr/>
      </p:nvGrpSpPr>
      <p:grpSpPr>
        <a:xfrm>
          <a:off x="0" y="0"/>
          <a:ext cx="0" cy="0"/>
          <a:chOff x="0" y="0"/>
          <a:chExt cx="0" cy="0"/>
        </a:xfrm>
      </p:grpSpPr>
      <p:pic>
        <p:nvPicPr>
          <p:cNvPr descr="A yellow circle on a black background&#10;&#10;Description automatically generated" id="203" name="Google Shape;203;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4" name="Google Shape;204;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07" name="Google Shape;207;p17"/>
          <p:cNvGrpSpPr/>
          <p:nvPr/>
        </p:nvGrpSpPr>
        <p:grpSpPr>
          <a:xfrm>
            <a:off x="0" y="1318491"/>
            <a:ext cx="1397812" cy="58002"/>
            <a:chOff x="0" y="1077191"/>
            <a:chExt cx="1397812" cy="58002"/>
          </a:xfrm>
        </p:grpSpPr>
        <p:sp>
          <p:nvSpPr>
            <p:cNvPr id="208" name="Google Shape;208;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10" name="Google Shape;210;p1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211" name="Google Shape;211;p1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12" name="Google Shape;212;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13" name="Google Shape;213;p17"/>
          <p:cNvGrpSpPr/>
          <p:nvPr/>
        </p:nvGrpSpPr>
        <p:grpSpPr>
          <a:xfrm>
            <a:off x="11436251" y="129884"/>
            <a:ext cx="661669" cy="1214119"/>
            <a:chOff x="11436251" y="129884"/>
            <a:chExt cx="661669" cy="1214119"/>
          </a:xfrm>
        </p:grpSpPr>
        <p:sp>
          <p:nvSpPr>
            <p:cNvPr id="214" name="Google Shape;214;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2" name="Google Shape;242;p17"/>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8"/>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
          <p:cNvSpPr txBox="1"/>
          <p:nvPr>
            <p:ph type="title"/>
          </p:nvPr>
        </p:nvSpPr>
        <p:spPr>
          <a:xfrm>
            <a:off x="507999" y="835248"/>
            <a:ext cx="7672440" cy="8094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Teece Model</a:t>
            </a:r>
            <a:endParaRPr/>
          </a:p>
        </p:txBody>
      </p:sp>
      <p:pic>
        <p:nvPicPr>
          <p:cNvPr id="663" name="Google Shape;663;p1"/>
          <p:cNvPicPr preferRelativeResize="0"/>
          <p:nvPr/>
        </p:nvPicPr>
        <p:blipFill rotWithShape="1">
          <a:blip r:embed="rId3">
            <a:alphaModFix/>
          </a:blip>
          <a:srcRect b="0" l="0" r="0" t="0"/>
          <a:stretch/>
        </p:blipFill>
        <p:spPr>
          <a:xfrm>
            <a:off x="6481074" y="2592498"/>
            <a:ext cx="1699375" cy="1066650"/>
          </a:xfrm>
          <a:prstGeom prst="rect">
            <a:avLst/>
          </a:prstGeom>
          <a:noFill/>
          <a:ln>
            <a:noFill/>
          </a:ln>
        </p:spPr>
      </p:pic>
      <p:pic>
        <p:nvPicPr>
          <p:cNvPr id="664" name="Google Shape;664;p1"/>
          <p:cNvPicPr preferRelativeResize="0"/>
          <p:nvPr/>
        </p:nvPicPr>
        <p:blipFill rotWithShape="1">
          <a:blip r:embed="rId3">
            <a:alphaModFix/>
          </a:blip>
          <a:srcRect b="0" l="0" r="0" t="0"/>
          <a:stretch/>
        </p:blipFill>
        <p:spPr>
          <a:xfrm>
            <a:off x="3713549" y="3659150"/>
            <a:ext cx="1413750" cy="887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0" name="Google Shape;670;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1" name="Google Shape;671;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A business model to improve competitiveness</a:t>
            </a:r>
            <a:r>
              <a:rPr lang="en-GB">
                <a:solidFill>
                  <a:schemeClr val="accent1"/>
                </a:solidFill>
              </a:rPr>
              <a:t>.</a:t>
            </a:r>
            <a:endParaRPr/>
          </a:p>
        </p:txBody>
      </p:sp>
      <p:sp>
        <p:nvSpPr>
          <p:cNvPr id="672" name="Google Shape;672;p2"/>
          <p:cNvSpPr txBox="1"/>
          <p:nvPr/>
        </p:nvSpPr>
        <p:spPr>
          <a:xfrm>
            <a:off x="537800" y="1976850"/>
            <a:ext cx="5727300" cy="4617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rgbClr val="2B3940"/>
                </a:solidFill>
                <a:latin typeface="Montserrat Light"/>
                <a:ea typeface="Montserrat Light"/>
                <a:cs typeface="Montserrat Light"/>
                <a:sym typeface="Montserrat Light"/>
              </a:rPr>
              <a:t>The Teece Model, developed by Professor David J. Teece, is a framework that focuses on dynamic capabilities and their role in shaping a firm's competitive advantage. Dynamic capabilities refer to a firm's ability to integrate, build, and reconfigure internal and external competencies to address rapidly changing environments. The Teece Model emphasizes the importance of dynamic capabilities in sustaining a competitive edge over time.</a:t>
            </a:r>
            <a:endParaRPr/>
          </a:p>
          <a:p>
            <a:pPr indent="0" lvl="0" marL="0" marR="0" rtl="0" algn="l">
              <a:spcBef>
                <a:spcPts val="0"/>
              </a:spcBef>
              <a:spcAft>
                <a:spcPts val="0"/>
              </a:spcAft>
              <a:buNone/>
            </a:pPr>
            <a:r>
              <a:t/>
            </a:r>
            <a:endParaRPr sz="1400">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rgbClr val="2B3940"/>
                </a:solidFill>
                <a:latin typeface="Montserrat Light"/>
                <a:ea typeface="Montserrat Light"/>
                <a:cs typeface="Montserrat Light"/>
                <a:sym typeface="Montserrat Light"/>
              </a:rPr>
              <a:t>The model promotes strategic flexibility, emphasising that firms should be open to experimentation and willing to adjust their strategies in response to the market. This adaptability is crucial for navigating uncertainties and seizing new opportunities.</a:t>
            </a:r>
            <a:endParaRPr/>
          </a:p>
          <a:p>
            <a:pPr indent="0" lvl="0" marL="0" marR="0" rtl="0" algn="l">
              <a:spcBef>
                <a:spcPts val="0"/>
              </a:spcBef>
              <a:spcAft>
                <a:spcPts val="0"/>
              </a:spcAft>
              <a:buNone/>
            </a:pPr>
            <a:r>
              <a:t/>
            </a:r>
            <a:endParaRPr sz="1400">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rgbClr val="2B3940"/>
                </a:solidFill>
                <a:latin typeface="Montserrat Light"/>
                <a:ea typeface="Montserrat Light"/>
                <a:cs typeface="Montserrat Light"/>
                <a:sym typeface="Montserrat Light"/>
              </a:rPr>
              <a:t>The Teece Model shifts the focus from static resources to dynamic capabilities, encouraging firms to continually innovate, adapt, and orchestrate their resources effectively in the face of evolving market conditions. This approach is particularly relevant in today's fast-paced and unpredictable business environment.</a:t>
            </a:r>
            <a:endParaRPr sz="1400">
              <a:solidFill>
                <a:srgbClr val="2B3940"/>
              </a:solidFill>
              <a:latin typeface="Montserrat Light"/>
              <a:ea typeface="Montserrat Light"/>
              <a:cs typeface="Montserrat Light"/>
              <a:sym typeface="Montserrat Light"/>
            </a:endParaRPr>
          </a:p>
        </p:txBody>
      </p:sp>
      <p:sp>
        <p:nvSpPr>
          <p:cNvPr id="673" name="Google Shape;673;p2"/>
          <p:cNvSpPr txBox="1"/>
          <p:nvPr/>
        </p:nvSpPr>
        <p:spPr>
          <a:xfrm>
            <a:off x="442913" y="1328740"/>
            <a:ext cx="1130617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to get a competitive advantage from innovation</a:t>
            </a:r>
            <a:endParaRPr b="1" sz="1600">
              <a:solidFill>
                <a:schemeClr val="lt1"/>
              </a:solidFill>
              <a:latin typeface="Montserrat SemiBold"/>
              <a:ea typeface="Montserrat SemiBold"/>
              <a:cs typeface="Montserrat SemiBold"/>
              <a:sym typeface="Montserrat SemiBold"/>
            </a:endParaRPr>
          </a:p>
        </p:txBody>
      </p:sp>
      <p:pic>
        <p:nvPicPr>
          <p:cNvPr id="674" name="Google Shape;674;p2"/>
          <p:cNvPicPr preferRelativeResize="0"/>
          <p:nvPr/>
        </p:nvPicPr>
        <p:blipFill rotWithShape="1">
          <a:blip r:embed="rId3">
            <a:alphaModFix/>
          </a:blip>
          <a:srcRect b="0" l="0" r="0" t="0"/>
          <a:stretch/>
        </p:blipFill>
        <p:spPr>
          <a:xfrm>
            <a:off x="6341299" y="2334249"/>
            <a:ext cx="5301925" cy="33278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0" name="Google Shape;680;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81" name="Google Shape;681;p3"/>
          <p:cNvSpPr txBox="1"/>
          <p:nvPr>
            <p:ph type="title"/>
          </p:nvPr>
        </p:nvSpPr>
        <p:spPr>
          <a:xfrm>
            <a:off x="333514" y="472411"/>
            <a:ext cx="9667736"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How does your company adjust to change</a:t>
            </a:r>
            <a:r>
              <a:rPr lang="en-GB">
                <a:solidFill>
                  <a:schemeClr val="accent1"/>
                </a:solidFill>
              </a:rPr>
              <a:t>?</a:t>
            </a:r>
            <a:endParaRPr>
              <a:solidFill>
                <a:schemeClr val="accent1"/>
              </a:solidFill>
            </a:endParaRPr>
          </a:p>
        </p:txBody>
      </p:sp>
      <p:graphicFrame>
        <p:nvGraphicFramePr>
          <p:cNvPr id="682" name="Google Shape;682;p3"/>
          <p:cNvGraphicFramePr/>
          <p:nvPr/>
        </p:nvGraphicFramePr>
        <p:xfrm>
          <a:off x="1177022" y="2734740"/>
          <a:ext cx="3000000" cy="3000000"/>
        </p:xfrm>
        <a:graphic>
          <a:graphicData uri="http://schemas.openxmlformats.org/drawingml/2006/table">
            <a:tbl>
              <a:tblPr bandRow="1" firstCol="1" firstRow="1">
                <a:noFill/>
                <a:tableStyleId>{D591B75B-9BB0-4A19-9C48-A1EA13976AD6}</a:tableStyleId>
              </a:tblPr>
              <a:tblGrid>
                <a:gridCol w="4868375"/>
                <a:gridCol w="4906300"/>
              </a:tblGrid>
              <a:tr h="622100">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332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agile do you consider your company? What evidence to you have of this agility?</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7864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Where do you have a competitive advantage? To what extent does advantage arise from your agility to change?</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10501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attuned is your company to technological change?  How much do you spend on R&amp;D? What proportion of your products are “new” ie developed in the last three years?</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83" name="Google Shape;683;p3"/>
          <p:cNvSpPr txBox="1"/>
          <p:nvPr/>
        </p:nvSpPr>
        <p:spPr>
          <a:xfrm>
            <a:off x="476575" y="1355650"/>
            <a:ext cx="106821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Teece's model encourages firms to view competitive advantage through the lens of dynamic capabilities rather than static resources. This perspective is crucial in dynamic and uncertain business environments where adaptability and agility are essential. It highlights the importance of resource orchestration, which involves efficiently combining and reconfiguring a firm's internal and external resources. This capability enables a company to respond effectively to changing market conditions and technological advancements.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9" name="Google Shape;689;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0" name="Google Shape;690;p4"/>
          <p:cNvSpPr txBox="1"/>
          <p:nvPr>
            <p:ph type="title"/>
          </p:nvPr>
        </p:nvSpPr>
        <p:spPr>
          <a:xfrm>
            <a:off x="333514" y="472411"/>
            <a:ext cx="9578257"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Managing resources and innovation</a:t>
            </a:r>
            <a:r>
              <a:rPr lang="en-GB">
                <a:solidFill>
                  <a:schemeClr val="accent2"/>
                </a:solidFill>
              </a:rPr>
              <a:t>.</a:t>
            </a:r>
            <a:r>
              <a:rPr lang="en-GB"/>
              <a:t> </a:t>
            </a:r>
            <a:endParaRPr/>
          </a:p>
        </p:txBody>
      </p:sp>
      <p:graphicFrame>
        <p:nvGraphicFramePr>
          <p:cNvPr id="691" name="Google Shape;691;p4"/>
          <p:cNvGraphicFramePr/>
          <p:nvPr/>
        </p:nvGraphicFramePr>
        <p:xfrm>
          <a:off x="1135138" y="2973666"/>
          <a:ext cx="3000000" cy="3000000"/>
        </p:xfrm>
        <a:graphic>
          <a:graphicData uri="http://schemas.openxmlformats.org/drawingml/2006/table">
            <a:tbl>
              <a:tblPr bandRow="1" firstCol="1" firstRow="1">
                <a:noFill/>
                <a:tableStyleId>{D591B75B-9BB0-4A19-9C48-A1EA13976AD6}</a:tableStyleId>
              </a:tblPr>
              <a:tblGrid>
                <a:gridCol w="3703550"/>
                <a:gridCol w="6257725"/>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8334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On a scale from 1 to 10 how entrepreneurial is your company? What is the evidence for this?</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139700">
                <a:tc>
                  <a:txBody>
                    <a:bodyPr/>
                    <a:lstStyle/>
                    <a:p>
                      <a:pPr indent="0" lvl="0" marL="0" marR="0" rtl="0" algn="l">
                        <a:lnSpc>
                          <a:spcPct val="115000"/>
                        </a:lnSpc>
                        <a:spcBef>
                          <a:spcPts val="0"/>
                        </a:spcBef>
                        <a:spcAft>
                          <a:spcPts val="0"/>
                        </a:spcAft>
                        <a:buClr>
                          <a:schemeClr val="dk1"/>
                        </a:buClr>
                        <a:buSzPts val="1100"/>
                        <a:buFont typeface="Calibri"/>
                        <a:buNone/>
                      </a:pPr>
                      <a:r>
                        <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chemeClr val="dk2"/>
                        </a:buClr>
                        <a:buSzPts val="1100"/>
                        <a:buFont typeface="Montserrat SemiBold"/>
                        <a:buNone/>
                      </a:pPr>
                      <a:r>
                        <a:rPr b="1" i="0" lang="en-GB" sz="1100" u="none" cap="none" strike="noStrike">
                          <a:solidFill>
                            <a:schemeClr val="dk2"/>
                          </a:solidFill>
                          <a:latin typeface="Montserrat SemiBold"/>
                          <a:ea typeface="Montserrat SemiBold"/>
                          <a:cs typeface="Montserrat SemiBold"/>
                          <a:sym typeface="Montserrat SemiBold"/>
                        </a:rPr>
                        <a:t>How are staff encouraged to take risks and do new things?</a:t>
                      </a:r>
                      <a:endParaRPr/>
                    </a:p>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8369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Which competitors are successful at quickly adjusting to market changes?  How do they do this?</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92" name="Google Shape;692;p4"/>
          <p:cNvSpPr txBox="1"/>
          <p:nvPr/>
        </p:nvSpPr>
        <p:spPr>
          <a:xfrm>
            <a:off x="441700" y="1414375"/>
            <a:ext cx="108333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model underscores the role of innovation and entrepreneurship in creating and sustaining a competitive advantage. It recognises that successful firms need to continuously innovate, not only in terms of products and services but also in the ways they organise and manage their resources. Teece emphasises the uniqueness of a firm's capabilities and the idea that competitive advantage is often firm-specific. This means that a one-size-fits-all approach may not be effective, and firms need to tailor their strategies based on their unique set of resources and capabilities.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98" name="Google Shape;698;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9" name="Google Shape;699;p5"/>
          <p:cNvSpPr txBox="1"/>
          <p:nvPr>
            <p:ph type="title"/>
          </p:nvPr>
        </p:nvSpPr>
        <p:spPr>
          <a:xfrm>
            <a:off x="333514" y="472411"/>
            <a:ext cx="9049971"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Adapting to change in the long term</a:t>
            </a:r>
            <a:r>
              <a:rPr lang="en-GB">
                <a:solidFill>
                  <a:schemeClr val="accent3"/>
                </a:solidFill>
              </a:rPr>
              <a:t>.</a:t>
            </a:r>
            <a:endParaRPr>
              <a:solidFill>
                <a:schemeClr val="accent3"/>
              </a:solidFill>
            </a:endParaRPr>
          </a:p>
        </p:txBody>
      </p:sp>
      <p:graphicFrame>
        <p:nvGraphicFramePr>
          <p:cNvPr id="700" name="Google Shape;700;p5"/>
          <p:cNvGraphicFramePr/>
          <p:nvPr/>
        </p:nvGraphicFramePr>
        <p:xfrm>
          <a:off x="1613092" y="2783525"/>
          <a:ext cx="3000000" cy="3000000"/>
        </p:xfrm>
        <a:graphic>
          <a:graphicData uri="http://schemas.openxmlformats.org/drawingml/2006/table">
            <a:tbl>
              <a:tblPr>
                <a:noFill/>
                <a:tableStyleId>{8C3D8981-48A1-4840-9F71-5015E97BA155}</a:tableStyleId>
              </a:tblPr>
              <a:tblGrid>
                <a:gridCol w="4340025"/>
                <a:gridCol w="4792925"/>
              </a:tblGrid>
              <a:tr h="577575">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86945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What changes are taking place in your market?  Which of these changes can you identify as opportunities?</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82590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How is your company learning from innovation and change?</a:t>
                      </a:r>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104220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What evidence do you have that your company places a premium on adaptation to change? Eg not cutting R&amp;D when profits are squeezed.</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701" name="Google Shape;701;p5"/>
          <p:cNvSpPr txBox="1"/>
          <p:nvPr/>
        </p:nvSpPr>
        <p:spPr>
          <a:xfrm>
            <a:off x="406826" y="1354675"/>
            <a:ext cx="109434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Teece Model acknowledges that industries and markets are subject to rapid and unpredictable changes. Firms must possess the ability to adapt to these changes through continuous learning, innovation, and the ability to reshape their capabilities to stay competitive. Teece argues that competitive advantage is not only about current efficiency but also about the ability to sustain and enhance competitiveness over the long term. Firms that can build, deploy, and adapt their dynamic capabilities are more likely to achieve sustainable success.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07" name="Google Shape;707;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08" name="Google Shape;708;p6"/>
          <p:cNvSpPr txBox="1"/>
          <p:nvPr>
            <p:ph type="title"/>
          </p:nvPr>
        </p:nvSpPr>
        <p:spPr>
          <a:xfrm>
            <a:off x="333514" y="472411"/>
            <a:ext cx="9049971"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Plot your position on the grid</a:t>
            </a:r>
            <a:r>
              <a:rPr lang="en-GB">
                <a:solidFill>
                  <a:schemeClr val="accent3"/>
                </a:solidFill>
              </a:rPr>
              <a:t>.</a:t>
            </a:r>
            <a:endParaRPr>
              <a:solidFill>
                <a:schemeClr val="accent3"/>
              </a:solidFill>
            </a:endParaRPr>
          </a:p>
        </p:txBody>
      </p:sp>
      <p:sp>
        <p:nvSpPr>
          <p:cNvPr id="709" name="Google Shape;709;p6"/>
          <p:cNvSpPr txBox="1"/>
          <p:nvPr/>
        </p:nvSpPr>
        <p:spPr>
          <a:xfrm>
            <a:off x="425630" y="1507686"/>
            <a:ext cx="5493600" cy="246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Now think about where your company and other companies in your market sit on the grid. Which are innovators and which are followers and which companies are winning and which are losing?</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How can your company move into the northwest corner of the grid? Which companies does it have to beat to do so?</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What resources or changes within your company are necessary to establish a position for the long term in the northwest corner?</a:t>
            </a:r>
            <a:endParaRPr/>
          </a:p>
        </p:txBody>
      </p:sp>
      <p:pic>
        <p:nvPicPr>
          <p:cNvPr id="710" name="Google Shape;710;p6"/>
          <p:cNvPicPr preferRelativeResize="0"/>
          <p:nvPr/>
        </p:nvPicPr>
        <p:blipFill rotWithShape="1">
          <a:blip r:embed="rId3">
            <a:alphaModFix/>
          </a:blip>
          <a:srcRect b="0" l="0" r="0" t="0"/>
          <a:stretch/>
        </p:blipFill>
        <p:spPr>
          <a:xfrm>
            <a:off x="5919224" y="1765099"/>
            <a:ext cx="5301800" cy="3327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g1f0d876d5ec_0_0"/>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Editable framework</a:t>
            </a:r>
            <a:r>
              <a:rPr lang="en-GB" sz="2800">
                <a:solidFill>
                  <a:schemeClr val="lt1"/>
                </a:solidFill>
              </a:rPr>
              <a:t>.</a:t>
            </a:r>
            <a:endParaRPr sz="2800">
              <a:solidFill>
                <a:schemeClr val="lt1"/>
              </a:solidFill>
            </a:endParaRPr>
          </a:p>
        </p:txBody>
      </p:sp>
      <p:sp>
        <p:nvSpPr>
          <p:cNvPr id="716" name="Google Shape;716;g1f0d876d5ec_0_0"/>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17" name="Google Shape;717;g1f0d876d5ec_0_0"/>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718" name="Google Shape;718;g1f0d876d5ec_0_0"/>
          <p:cNvSpPr/>
          <p:nvPr/>
        </p:nvSpPr>
        <p:spPr>
          <a:xfrm>
            <a:off x="484600" y="1310350"/>
            <a:ext cx="7853400" cy="44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719" name="Google Shape;719;g1f0d876d5ec_0_0"/>
          <p:cNvGrpSpPr/>
          <p:nvPr/>
        </p:nvGrpSpPr>
        <p:grpSpPr>
          <a:xfrm>
            <a:off x="0" y="1100016"/>
            <a:ext cx="1397787" cy="57996"/>
            <a:chOff x="0" y="1077191"/>
            <a:chExt cx="1397787" cy="57996"/>
          </a:xfrm>
        </p:grpSpPr>
        <p:sp>
          <p:nvSpPr>
            <p:cNvPr id="720" name="Google Shape;720;g1f0d876d5ec_0_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1" name="Google Shape;721;g1f0d876d5ec_0_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722" name="Google Shape;722;g1f0d876d5ec_0_0"/>
          <p:cNvSpPr txBox="1"/>
          <p:nvPr>
            <p:ph type="title"/>
          </p:nvPr>
        </p:nvSpPr>
        <p:spPr>
          <a:xfrm>
            <a:off x="4257254" y="2235850"/>
            <a:ext cx="1181400" cy="253800"/>
          </a:xfrm>
          <a:prstGeom prst="rect">
            <a:avLst/>
          </a:prstGeom>
          <a:noFill/>
          <a:ln>
            <a:noFill/>
          </a:ln>
        </p:spPr>
        <p:txBody>
          <a:bodyPr anchorCtr="0" anchor="t" bIns="0" lIns="0" spcFirstLastPara="1" rIns="0" wrap="square" tIns="7400">
            <a:spAutoFit/>
          </a:bodyPr>
          <a:lstStyle/>
          <a:p>
            <a:pPr indent="0" lvl="0" marL="12700" rtl="0" algn="l">
              <a:lnSpc>
                <a:spcPct val="100000"/>
              </a:lnSpc>
              <a:spcBef>
                <a:spcPts val="0"/>
              </a:spcBef>
              <a:spcAft>
                <a:spcPts val="0"/>
              </a:spcAft>
              <a:buNone/>
            </a:pPr>
            <a:r>
              <a:rPr lang="en-GB" sz="1600"/>
              <a:t>Innovator</a:t>
            </a:r>
            <a:endParaRPr sz="1600"/>
          </a:p>
        </p:txBody>
      </p:sp>
      <p:sp>
        <p:nvSpPr>
          <p:cNvPr id="723" name="Google Shape;723;g1f0d876d5ec_0_0"/>
          <p:cNvSpPr txBox="1"/>
          <p:nvPr/>
        </p:nvSpPr>
        <p:spPr>
          <a:xfrm>
            <a:off x="7090080" y="2235850"/>
            <a:ext cx="1131900" cy="253800"/>
          </a:xfrm>
          <a:prstGeom prst="rect">
            <a:avLst/>
          </a:prstGeom>
          <a:noFill/>
          <a:ln>
            <a:noFill/>
          </a:ln>
        </p:spPr>
        <p:txBody>
          <a:bodyPr anchorCtr="0" anchor="t" bIns="0" lIns="0" spcFirstLastPara="1" rIns="0" wrap="square" tIns="7400">
            <a:spAutoFit/>
          </a:bodyPr>
          <a:lstStyle/>
          <a:p>
            <a:pPr indent="0" lvl="0" marL="12700" rtl="0" algn="l">
              <a:lnSpc>
                <a:spcPct val="100000"/>
              </a:lnSpc>
              <a:spcBef>
                <a:spcPts val="0"/>
              </a:spcBef>
              <a:spcAft>
                <a:spcPts val="0"/>
              </a:spcAft>
              <a:buNone/>
            </a:pPr>
            <a:r>
              <a:rPr b="1" lang="en-GB" sz="1600">
                <a:solidFill>
                  <a:srgbClr val="023154"/>
                </a:solidFill>
                <a:latin typeface="Montserrat"/>
                <a:ea typeface="Montserrat"/>
                <a:cs typeface="Montserrat"/>
                <a:sym typeface="Montserrat"/>
              </a:rPr>
              <a:t>Follower</a:t>
            </a:r>
            <a:endParaRPr sz="1600">
              <a:latin typeface="Montserrat"/>
              <a:ea typeface="Montserrat"/>
              <a:cs typeface="Montserrat"/>
              <a:sym typeface="Montserrat"/>
            </a:endParaRPr>
          </a:p>
        </p:txBody>
      </p:sp>
      <p:sp>
        <p:nvSpPr>
          <p:cNvPr id="724" name="Google Shape;724;g1f0d876d5ec_0_0"/>
          <p:cNvSpPr/>
          <p:nvPr/>
        </p:nvSpPr>
        <p:spPr>
          <a:xfrm>
            <a:off x="3313342" y="2510902"/>
            <a:ext cx="2745367" cy="1546708"/>
          </a:xfrm>
          <a:custGeom>
            <a:rect b="b" l="l" r="r" t="t"/>
            <a:pathLst>
              <a:path extrusionOk="0" h="3108960" w="4924425">
                <a:moveTo>
                  <a:pt x="4924158" y="0"/>
                </a:moveTo>
                <a:lnTo>
                  <a:pt x="457708" y="0"/>
                </a:lnTo>
                <a:lnTo>
                  <a:pt x="410910" y="2363"/>
                </a:lnTo>
                <a:lnTo>
                  <a:pt x="365465" y="9299"/>
                </a:lnTo>
                <a:lnTo>
                  <a:pt x="321601" y="20578"/>
                </a:lnTo>
                <a:lnTo>
                  <a:pt x="279549" y="35969"/>
                </a:lnTo>
                <a:lnTo>
                  <a:pt x="239539" y="55243"/>
                </a:lnTo>
                <a:lnTo>
                  <a:pt x="201801" y="78170"/>
                </a:lnTo>
                <a:lnTo>
                  <a:pt x="166565" y="104519"/>
                </a:lnTo>
                <a:lnTo>
                  <a:pt x="134061" y="134061"/>
                </a:lnTo>
                <a:lnTo>
                  <a:pt x="104519" y="166565"/>
                </a:lnTo>
                <a:lnTo>
                  <a:pt x="78170" y="201801"/>
                </a:lnTo>
                <a:lnTo>
                  <a:pt x="55243" y="239539"/>
                </a:lnTo>
                <a:lnTo>
                  <a:pt x="35969" y="279549"/>
                </a:lnTo>
                <a:lnTo>
                  <a:pt x="20578" y="321601"/>
                </a:lnTo>
                <a:lnTo>
                  <a:pt x="9299" y="365465"/>
                </a:lnTo>
                <a:lnTo>
                  <a:pt x="2363" y="410910"/>
                </a:lnTo>
                <a:lnTo>
                  <a:pt x="0" y="457708"/>
                </a:lnTo>
                <a:lnTo>
                  <a:pt x="0" y="3108820"/>
                </a:lnTo>
                <a:lnTo>
                  <a:pt x="4466450" y="3108820"/>
                </a:lnTo>
                <a:lnTo>
                  <a:pt x="4513247" y="3106457"/>
                </a:lnTo>
                <a:lnTo>
                  <a:pt x="4558693" y="3099521"/>
                </a:lnTo>
                <a:lnTo>
                  <a:pt x="4602557" y="3088242"/>
                </a:lnTo>
                <a:lnTo>
                  <a:pt x="4644609" y="3072850"/>
                </a:lnTo>
                <a:lnTo>
                  <a:pt x="4684619" y="3053576"/>
                </a:lnTo>
                <a:lnTo>
                  <a:pt x="4722357" y="3030649"/>
                </a:lnTo>
                <a:lnTo>
                  <a:pt x="4757593" y="3004300"/>
                </a:lnTo>
                <a:lnTo>
                  <a:pt x="4790097" y="2974759"/>
                </a:lnTo>
                <a:lnTo>
                  <a:pt x="4819638" y="2942255"/>
                </a:lnTo>
                <a:lnTo>
                  <a:pt x="4845987" y="2907019"/>
                </a:lnTo>
                <a:lnTo>
                  <a:pt x="4868914" y="2869281"/>
                </a:lnTo>
                <a:lnTo>
                  <a:pt x="4888188" y="2829271"/>
                </a:lnTo>
                <a:lnTo>
                  <a:pt x="4903580" y="2787219"/>
                </a:lnTo>
                <a:lnTo>
                  <a:pt x="4914859" y="2743355"/>
                </a:lnTo>
                <a:lnTo>
                  <a:pt x="4921795" y="2697909"/>
                </a:lnTo>
                <a:lnTo>
                  <a:pt x="4924158" y="2651112"/>
                </a:lnTo>
                <a:lnTo>
                  <a:pt x="4924158"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5" name="Google Shape;725;g1f0d876d5ec_0_0"/>
          <p:cNvSpPr/>
          <p:nvPr/>
        </p:nvSpPr>
        <p:spPr>
          <a:xfrm>
            <a:off x="3313343" y="4179864"/>
            <a:ext cx="2745367" cy="1546707"/>
          </a:xfrm>
          <a:custGeom>
            <a:rect b="b" l="l" r="r" t="t"/>
            <a:pathLst>
              <a:path extrusionOk="0" h="3108959" w="4924425">
                <a:moveTo>
                  <a:pt x="4466450" y="0"/>
                </a:moveTo>
                <a:lnTo>
                  <a:pt x="0" y="0"/>
                </a:lnTo>
                <a:lnTo>
                  <a:pt x="0" y="2651112"/>
                </a:lnTo>
                <a:lnTo>
                  <a:pt x="2363" y="2697909"/>
                </a:lnTo>
                <a:lnTo>
                  <a:pt x="9299" y="2743355"/>
                </a:lnTo>
                <a:lnTo>
                  <a:pt x="20578" y="2787219"/>
                </a:lnTo>
                <a:lnTo>
                  <a:pt x="35969" y="2829271"/>
                </a:lnTo>
                <a:lnTo>
                  <a:pt x="55243" y="2869281"/>
                </a:lnTo>
                <a:lnTo>
                  <a:pt x="78170" y="2907019"/>
                </a:lnTo>
                <a:lnTo>
                  <a:pt x="104519" y="2942255"/>
                </a:lnTo>
                <a:lnTo>
                  <a:pt x="134061" y="2974759"/>
                </a:lnTo>
                <a:lnTo>
                  <a:pt x="166565" y="3004300"/>
                </a:lnTo>
                <a:lnTo>
                  <a:pt x="201801" y="3030649"/>
                </a:lnTo>
                <a:lnTo>
                  <a:pt x="239539" y="3053576"/>
                </a:lnTo>
                <a:lnTo>
                  <a:pt x="279549" y="3072850"/>
                </a:lnTo>
                <a:lnTo>
                  <a:pt x="321601" y="3088242"/>
                </a:lnTo>
                <a:lnTo>
                  <a:pt x="365465" y="3099521"/>
                </a:lnTo>
                <a:lnTo>
                  <a:pt x="410910" y="3106457"/>
                </a:lnTo>
                <a:lnTo>
                  <a:pt x="457707" y="3108820"/>
                </a:lnTo>
                <a:lnTo>
                  <a:pt x="4924158" y="3108820"/>
                </a:lnTo>
                <a:lnTo>
                  <a:pt x="4924158" y="457708"/>
                </a:lnTo>
                <a:lnTo>
                  <a:pt x="4921795" y="410910"/>
                </a:lnTo>
                <a:lnTo>
                  <a:pt x="4914859" y="365465"/>
                </a:lnTo>
                <a:lnTo>
                  <a:pt x="4903580" y="321601"/>
                </a:lnTo>
                <a:lnTo>
                  <a:pt x="4888188" y="279549"/>
                </a:lnTo>
                <a:lnTo>
                  <a:pt x="4868914" y="239539"/>
                </a:lnTo>
                <a:lnTo>
                  <a:pt x="4845987" y="201801"/>
                </a:lnTo>
                <a:lnTo>
                  <a:pt x="4819638" y="166565"/>
                </a:lnTo>
                <a:lnTo>
                  <a:pt x="4790097" y="134061"/>
                </a:lnTo>
                <a:lnTo>
                  <a:pt x="4757593" y="104519"/>
                </a:lnTo>
                <a:lnTo>
                  <a:pt x="4722357" y="78170"/>
                </a:lnTo>
                <a:lnTo>
                  <a:pt x="4684619" y="55243"/>
                </a:lnTo>
                <a:lnTo>
                  <a:pt x="4644609" y="35969"/>
                </a:lnTo>
                <a:lnTo>
                  <a:pt x="4602557" y="20578"/>
                </a:lnTo>
                <a:lnTo>
                  <a:pt x="4558693" y="9299"/>
                </a:lnTo>
                <a:lnTo>
                  <a:pt x="4513247" y="2363"/>
                </a:lnTo>
                <a:lnTo>
                  <a:pt x="4466450" y="0"/>
                </a:lnTo>
                <a:close/>
              </a:path>
            </a:pathLst>
          </a:custGeom>
          <a:solidFill>
            <a:srgbClr val="FFC6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6" name="Google Shape;726;g1f0d876d5ec_0_0"/>
          <p:cNvSpPr/>
          <p:nvPr/>
        </p:nvSpPr>
        <p:spPr>
          <a:xfrm>
            <a:off x="6203367" y="2510902"/>
            <a:ext cx="2745367" cy="1546708"/>
          </a:xfrm>
          <a:custGeom>
            <a:rect b="b" l="l" r="r" t="t"/>
            <a:pathLst>
              <a:path extrusionOk="0" h="3108960" w="4924425">
                <a:moveTo>
                  <a:pt x="4466450" y="0"/>
                </a:moveTo>
                <a:lnTo>
                  <a:pt x="0" y="0"/>
                </a:lnTo>
                <a:lnTo>
                  <a:pt x="0" y="2651112"/>
                </a:lnTo>
                <a:lnTo>
                  <a:pt x="2363" y="2697909"/>
                </a:lnTo>
                <a:lnTo>
                  <a:pt x="9299" y="2743355"/>
                </a:lnTo>
                <a:lnTo>
                  <a:pt x="20578" y="2787219"/>
                </a:lnTo>
                <a:lnTo>
                  <a:pt x="35969" y="2829271"/>
                </a:lnTo>
                <a:lnTo>
                  <a:pt x="55243" y="2869281"/>
                </a:lnTo>
                <a:lnTo>
                  <a:pt x="78170" y="2907019"/>
                </a:lnTo>
                <a:lnTo>
                  <a:pt x="104519" y="2942255"/>
                </a:lnTo>
                <a:lnTo>
                  <a:pt x="134061" y="2974759"/>
                </a:lnTo>
                <a:lnTo>
                  <a:pt x="166565" y="3004300"/>
                </a:lnTo>
                <a:lnTo>
                  <a:pt x="201801" y="3030649"/>
                </a:lnTo>
                <a:lnTo>
                  <a:pt x="239539" y="3053576"/>
                </a:lnTo>
                <a:lnTo>
                  <a:pt x="279549" y="3072850"/>
                </a:lnTo>
                <a:lnTo>
                  <a:pt x="321601" y="3088242"/>
                </a:lnTo>
                <a:lnTo>
                  <a:pt x="365465" y="3099521"/>
                </a:lnTo>
                <a:lnTo>
                  <a:pt x="410910" y="3106457"/>
                </a:lnTo>
                <a:lnTo>
                  <a:pt x="457707" y="3108820"/>
                </a:lnTo>
                <a:lnTo>
                  <a:pt x="4924158" y="3108820"/>
                </a:lnTo>
                <a:lnTo>
                  <a:pt x="4924158" y="457708"/>
                </a:lnTo>
                <a:lnTo>
                  <a:pt x="4921795" y="410910"/>
                </a:lnTo>
                <a:lnTo>
                  <a:pt x="4914859" y="365465"/>
                </a:lnTo>
                <a:lnTo>
                  <a:pt x="4903580" y="321601"/>
                </a:lnTo>
                <a:lnTo>
                  <a:pt x="4888188" y="279549"/>
                </a:lnTo>
                <a:lnTo>
                  <a:pt x="4868914" y="239539"/>
                </a:lnTo>
                <a:lnTo>
                  <a:pt x="4845987" y="201801"/>
                </a:lnTo>
                <a:lnTo>
                  <a:pt x="4819638" y="166565"/>
                </a:lnTo>
                <a:lnTo>
                  <a:pt x="4790097" y="134061"/>
                </a:lnTo>
                <a:lnTo>
                  <a:pt x="4757593" y="104519"/>
                </a:lnTo>
                <a:lnTo>
                  <a:pt x="4722357" y="78170"/>
                </a:lnTo>
                <a:lnTo>
                  <a:pt x="4684619" y="55243"/>
                </a:lnTo>
                <a:lnTo>
                  <a:pt x="4644609" y="35969"/>
                </a:lnTo>
                <a:lnTo>
                  <a:pt x="4602557" y="20578"/>
                </a:lnTo>
                <a:lnTo>
                  <a:pt x="4558693" y="9299"/>
                </a:lnTo>
                <a:lnTo>
                  <a:pt x="4513247" y="2363"/>
                </a:lnTo>
                <a:lnTo>
                  <a:pt x="4466450"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7" name="Google Shape;727;g1f0d876d5ec_0_0"/>
          <p:cNvSpPr/>
          <p:nvPr/>
        </p:nvSpPr>
        <p:spPr>
          <a:xfrm>
            <a:off x="6203366" y="4179864"/>
            <a:ext cx="2745367" cy="1546707"/>
          </a:xfrm>
          <a:custGeom>
            <a:rect b="b" l="l" r="r" t="t"/>
            <a:pathLst>
              <a:path extrusionOk="0" h="3108959" w="4924425">
                <a:moveTo>
                  <a:pt x="4924158" y="0"/>
                </a:moveTo>
                <a:lnTo>
                  <a:pt x="457708" y="0"/>
                </a:lnTo>
                <a:lnTo>
                  <a:pt x="410910" y="2363"/>
                </a:lnTo>
                <a:lnTo>
                  <a:pt x="365465" y="9299"/>
                </a:lnTo>
                <a:lnTo>
                  <a:pt x="321601" y="20578"/>
                </a:lnTo>
                <a:lnTo>
                  <a:pt x="279549" y="35969"/>
                </a:lnTo>
                <a:lnTo>
                  <a:pt x="239539" y="55243"/>
                </a:lnTo>
                <a:lnTo>
                  <a:pt x="201801" y="78170"/>
                </a:lnTo>
                <a:lnTo>
                  <a:pt x="166565" y="104519"/>
                </a:lnTo>
                <a:lnTo>
                  <a:pt x="134061" y="134061"/>
                </a:lnTo>
                <a:lnTo>
                  <a:pt x="104519" y="166565"/>
                </a:lnTo>
                <a:lnTo>
                  <a:pt x="78170" y="201801"/>
                </a:lnTo>
                <a:lnTo>
                  <a:pt x="55243" y="239539"/>
                </a:lnTo>
                <a:lnTo>
                  <a:pt x="35969" y="279549"/>
                </a:lnTo>
                <a:lnTo>
                  <a:pt x="20578" y="321601"/>
                </a:lnTo>
                <a:lnTo>
                  <a:pt x="9299" y="365465"/>
                </a:lnTo>
                <a:lnTo>
                  <a:pt x="2363" y="410910"/>
                </a:lnTo>
                <a:lnTo>
                  <a:pt x="0" y="457708"/>
                </a:lnTo>
                <a:lnTo>
                  <a:pt x="0" y="3108820"/>
                </a:lnTo>
                <a:lnTo>
                  <a:pt x="4466450" y="3108820"/>
                </a:lnTo>
                <a:lnTo>
                  <a:pt x="4513247" y="3106457"/>
                </a:lnTo>
                <a:lnTo>
                  <a:pt x="4558693" y="3099521"/>
                </a:lnTo>
                <a:lnTo>
                  <a:pt x="4602557" y="3088242"/>
                </a:lnTo>
                <a:lnTo>
                  <a:pt x="4644609" y="3072850"/>
                </a:lnTo>
                <a:lnTo>
                  <a:pt x="4684619" y="3053576"/>
                </a:lnTo>
                <a:lnTo>
                  <a:pt x="4722357" y="3030649"/>
                </a:lnTo>
                <a:lnTo>
                  <a:pt x="4757593" y="3004300"/>
                </a:lnTo>
                <a:lnTo>
                  <a:pt x="4790097" y="2974759"/>
                </a:lnTo>
                <a:lnTo>
                  <a:pt x="4819638" y="2942255"/>
                </a:lnTo>
                <a:lnTo>
                  <a:pt x="4845987" y="2907019"/>
                </a:lnTo>
                <a:lnTo>
                  <a:pt x="4868914" y="2869281"/>
                </a:lnTo>
                <a:lnTo>
                  <a:pt x="4888188" y="2829271"/>
                </a:lnTo>
                <a:lnTo>
                  <a:pt x="4903580" y="2787219"/>
                </a:lnTo>
                <a:lnTo>
                  <a:pt x="4914859" y="2743355"/>
                </a:lnTo>
                <a:lnTo>
                  <a:pt x="4921795" y="2697909"/>
                </a:lnTo>
                <a:lnTo>
                  <a:pt x="4924158" y="2651112"/>
                </a:lnTo>
                <a:lnTo>
                  <a:pt x="4924158" y="0"/>
                </a:lnTo>
                <a:close/>
              </a:path>
            </a:pathLst>
          </a:custGeom>
          <a:solidFill>
            <a:srgbClr val="0FEDE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8" name="Google Shape;728;g1f0d876d5ec_0_0"/>
          <p:cNvSpPr txBox="1"/>
          <p:nvPr/>
        </p:nvSpPr>
        <p:spPr>
          <a:xfrm>
            <a:off x="2544325" y="4789900"/>
            <a:ext cx="703200" cy="28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latin typeface="Montserrat"/>
                <a:ea typeface="Montserrat"/>
                <a:cs typeface="Montserrat"/>
                <a:sym typeface="Montserrat"/>
              </a:rPr>
              <a:t>Lose</a:t>
            </a:r>
            <a:endParaRPr b="1" sz="1600">
              <a:latin typeface="Montserrat"/>
              <a:ea typeface="Montserrat"/>
              <a:cs typeface="Montserrat"/>
              <a:sym typeface="Montserrat"/>
            </a:endParaRPr>
          </a:p>
        </p:txBody>
      </p:sp>
      <p:sp>
        <p:nvSpPr>
          <p:cNvPr id="729" name="Google Shape;729;g1f0d876d5ec_0_0"/>
          <p:cNvSpPr txBox="1"/>
          <p:nvPr/>
        </p:nvSpPr>
        <p:spPr>
          <a:xfrm>
            <a:off x="2625700" y="3168758"/>
            <a:ext cx="621900" cy="28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latin typeface="Montserrat"/>
                <a:ea typeface="Montserrat"/>
                <a:cs typeface="Montserrat"/>
                <a:sym typeface="Montserrat"/>
              </a:rPr>
              <a:t>Win</a:t>
            </a:r>
            <a:endParaRPr b="1" sz="160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g1f0d876d5ec_0_1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35" name="Google Shape;735;g1f0d876d5ec_0_1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6" name="Google Shape;736;g1f0d876d5ec_0_1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7" name="Google Shape;737;g1f0d876d5ec_0_1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8" name="Google Shape;738;g1f0d876d5ec_0_1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9" name="Google Shape;739;g1f0d876d5ec_0_1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