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BqteJVQ6cjkfQr9PWjc4vlC5X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ab7214851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g2ab7214851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39" name="Shape 239"/>
        <p:cNvGrpSpPr/>
        <p:nvPr/>
      </p:nvGrpSpPr>
      <p:grpSpPr>
        <a:xfrm>
          <a:off x="0" y="0"/>
          <a:ext cx="0" cy="0"/>
          <a:chOff x="0" y="0"/>
          <a:chExt cx="0" cy="0"/>
        </a:xfrm>
      </p:grpSpPr>
      <p:pic>
        <p:nvPicPr>
          <p:cNvPr descr="A yellow circle on a black background&#10;&#10;Description automatically generated" id="240" name="Google Shape;240;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1" name="Google Shape;241;p20"/>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4" name="Google Shape;244;p20"/>
          <p:cNvGrpSpPr/>
          <p:nvPr/>
        </p:nvGrpSpPr>
        <p:grpSpPr>
          <a:xfrm>
            <a:off x="0" y="962050"/>
            <a:ext cx="1397812" cy="58002"/>
            <a:chOff x="0" y="1077191"/>
            <a:chExt cx="1397812" cy="58002"/>
          </a:xfrm>
        </p:grpSpPr>
        <p:sp>
          <p:nvSpPr>
            <p:cNvPr id="245" name="Google Shape;245;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7" name="Google Shape;247;p20"/>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8" name="Google Shape;248;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9" name="Google Shape;249;p20"/>
          <p:cNvGrpSpPr/>
          <p:nvPr/>
        </p:nvGrpSpPr>
        <p:grpSpPr>
          <a:xfrm>
            <a:off x="11436251" y="129884"/>
            <a:ext cx="661669" cy="1214119"/>
            <a:chOff x="11436251" y="129884"/>
            <a:chExt cx="661669" cy="1214119"/>
          </a:xfrm>
        </p:grpSpPr>
        <p:sp>
          <p:nvSpPr>
            <p:cNvPr id="250" name="Google Shape;250;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8" name="Google Shape;278;p20"/>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79" name="Shape 279"/>
        <p:cNvGrpSpPr/>
        <p:nvPr/>
      </p:nvGrpSpPr>
      <p:grpSpPr>
        <a:xfrm>
          <a:off x="0" y="0"/>
          <a:ext cx="0" cy="0"/>
          <a:chOff x="0" y="0"/>
          <a:chExt cx="0" cy="0"/>
        </a:xfrm>
      </p:grpSpPr>
      <p:pic>
        <p:nvPicPr>
          <p:cNvPr descr="A yellow circle on a black background&#10;&#10;Description automatically generated" id="280" name="Google Shape;280;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1" name="Google Shape;281;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4" name="Google Shape;284;p21"/>
          <p:cNvGrpSpPr/>
          <p:nvPr/>
        </p:nvGrpSpPr>
        <p:grpSpPr>
          <a:xfrm>
            <a:off x="109955" y="1005479"/>
            <a:ext cx="1397812" cy="58002"/>
            <a:chOff x="0" y="1077191"/>
            <a:chExt cx="1397812" cy="58002"/>
          </a:xfrm>
        </p:grpSpPr>
        <p:sp>
          <p:nvSpPr>
            <p:cNvPr id="285" name="Google Shape;285;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7" name="Google Shape;28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8" name="Google Shape;288;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9" name="Google Shape;289;p21"/>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0" name="Google Shape;290;p21"/>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1" name="Google Shape;291;p21"/>
          <p:cNvGrpSpPr/>
          <p:nvPr/>
        </p:nvGrpSpPr>
        <p:grpSpPr>
          <a:xfrm>
            <a:off x="11626751" y="129884"/>
            <a:ext cx="661669" cy="1214119"/>
            <a:chOff x="11436251" y="129884"/>
            <a:chExt cx="661669" cy="1214119"/>
          </a:xfrm>
        </p:grpSpPr>
        <p:sp>
          <p:nvSpPr>
            <p:cNvPr id="292" name="Google Shape;292;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0" name="Shape 320"/>
        <p:cNvGrpSpPr/>
        <p:nvPr/>
      </p:nvGrpSpPr>
      <p:grpSpPr>
        <a:xfrm>
          <a:off x="0" y="0"/>
          <a:ext cx="0" cy="0"/>
          <a:chOff x="0" y="0"/>
          <a:chExt cx="0" cy="0"/>
        </a:xfrm>
      </p:grpSpPr>
      <p:pic>
        <p:nvPicPr>
          <p:cNvPr descr="A yellow circle on a black background&#10;&#10;Description automatically generated" id="321" name="Google Shape;32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2" name="Google Shape;322;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5" name="Google Shape;325;p22"/>
          <p:cNvGrpSpPr/>
          <p:nvPr/>
        </p:nvGrpSpPr>
        <p:grpSpPr>
          <a:xfrm>
            <a:off x="133822" y="976478"/>
            <a:ext cx="1397812" cy="58002"/>
            <a:chOff x="0" y="1077191"/>
            <a:chExt cx="1397812" cy="58002"/>
          </a:xfrm>
        </p:grpSpPr>
        <p:sp>
          <p:nvSpPr>
            <p:cNvPr id="326" name="Google Shape;326;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29" name="Google Shape;329;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22"/>
          <p:cNvGrpSpPr/>
          <p:nvPr/>
        </p:nvGrpSpPr>
        <p:grpSpPr>
          <a:xfrm>
            <a:off x="11436251" y="129884"/>
            <a:ext cx="661669" cy="1214119"/>
            <a:chOff x="11436251" y="129884"/>
            <a:chExt cx="661669" cy="1214119"/>
          </a:xfrm>
        </p:grpSpPr>
        <p:sp>
          <p:nvSpPr>
            <p:cNvPr id="331" name="Google Shape;331;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2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2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1" name="Shape 361"/>
        <p:cNvGrpSpPr/>
        <p:nvPr/>
      </p:nvGrpSpPr>
      <p:grpSpPr>
        <a:xfrm>
          <a:off x="0" y="0"/>
          <a:ext cx="0" cy="0"/>
          <a:chOff x="0" y="0"/>
          <a:chExt cx="0" cy="0"/>
        </a:xfrm>
      </p:grpSpPr>
      <p:pic>
        <p:nvPicPr>
          <p:cNvPr descr="A yellow circle on a black background&#10;&#10;Description automatically generated" id="362" name="Google Shape;36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3" name="Google Shape;363;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6" name="Google Shape;366;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7" name="Google Shape;367;p23"/>
          <p:cNvGrpSpPr/>
          <p:nvPr/>
        </p:nvGrpSpPr>
        <p:grpSpPr>
          <a:xfrm>
            <a:off x="0" y="1318491"/>
            <a:ext cx="1397812" cy="58002"/>
            <a:chOff x="0" y="1077191"/>
            <a:chExt cx="1397812" cy="58002"/>
          </a:xfrm>
        </p:grpSpPr>
        <p:sp>
          <p:nvSpPr>
            <p:cNvPr id="368" name="Google Shape;36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1" name="Google Shape;371;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2" name="Google Shape;372;p23"/>
          <p:cNvGrpSpPr/>
          <p:nvPr/>
        </p:nvGrpSpPr>
        <p:grpSpPr>
          <a:xfrm>
            <a:off x="11614051" y="129884"/>
            <a:ext cx="661669" cy="1214119"/>
            <a:chOff x="11436251" y="129884"/>
            <a:chExt cx="661669" cy="1214119"/>
          </a:xfrm>
        </p:grpSpPr>
        <p:sp>
          <p:nvSpPr>
            <p:cNvPr id="373" name="Google Shape;373;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1" name="Google Shape;401;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2" name="Shape 402"/>
        <p:cNvGrpSpPr/>
        <p:nvPr/>
      </p:nvGrpSpPr>
      <p:grpSpPr>
        <a:xfrm>
          <a:off x="0" y="0"/>
          <a:ext cx="0" cy="0"/>
          <a:chOff x="0" y="0"/>
          <a:chExt cx="0" cy="0"/>
        </a:xfrm>
      </p:grpSpPr>
      <p:pic>
        <p:nvPicPr>
          <p:cNvPr descr="A yellow circle on a black background&#10;&#10;Description automatically generated" id="403" name="Google Shape;403;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4" name="Google Shape;404;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7" name="Google Shape;407;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8" name="Google Shape;408;p24"/>
          <p:cNvGrpSpPr/>
          <p:nvPr/>
        </p:nvGrpSpPr>
        <p:grpSpPr>
          <a:xfrm>
            <a:off x="0" y="1318491"/>
            <a:ext cx="1397812" cy="58002"/>
            <a:chOff x="0" y="1077191"/>
            <a:chExt cx="1397812" cy="58002"/>
          </a:xfrm>
        </p:grpSpPr>
        <p:sp>
          <p:nvSpPr>
            <p:cNvPr id="409" name="Google Shape;409;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1" name="Google Shape;411;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2" name="Google Shape;412;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3" name="Google Shape;413;p24"/>
          <p:cNvGrpSpPr/>
          <p:nvPr/>
        </p:nvGrpSpPr>
        <p:grpSpPr>
          <a:xfrm>
            <a:off x="11436251" y="129884"/>
            <a:ext cx="661669" cy="1214119"/>
            <a:chOff x="11436251" y="129884"/>
            <a:chExt cx="661669" cy="1214119"/>
          </a:xfrm>
        </p:grpSpPr>
        <p:sp>
          <p:nvSpPr>
            <p:cNvPr id="414" name="Google Shape;414;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2" name="Google Shape;442;p2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3" name="Shape 443"/>
        <p:cNvGrpSpPr/>
        <p:nvPr/>
      </p:nvGrpSpPr>
      <p:grpSpPr>
        <a:xfrm>
          <a:off x="0" y="0"/>
          <a:ext cx="0" cy="0"/>
          <a:chOff x="0" y="0"/>
          <a:chExt cx="0" cy="0"/>
        </a:xfrm>
      </p:grpSpPr>
      <p:pic>
        <p:nvPicPr>
          <p:cNvPr descr="A yellow circle on a black background&#10;&#10;Description automatically generated" id="444" name="Google Shape;44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5" name="Google Shape;44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8" name="Google Shape;44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9" name="Google Shape;449;p25"/>
          <p:cNvGrpSpPr/>
          <p:nvPr/>
        </p:nvGrpSpPr>
        <p:grpSpPr>
          <a:xfrm>
            <a:off x="0" y="1318491"/>
            <a:ext cx="1397812" cy="58002"/>
            <a:chOff x="0" y="1077191"/>
            <a:chExt cx="1397812" cy="58002"/>
          </a:xfrm>
        </p:grpSpPr>
        <p:sp>
          <p:nvSpPr>
            <p:cNvPr id="450" name="Google Shape;45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2" name="Google Shape;45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3" name="Google Shape;45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4" name="Google Shape;454;p25"/>
          <p:cNvGrpSpPr/>
          <p:nvPr/>
        </p:nvGrpSpPr>
        <p:grpSpPr>
          <a:xfrm>
            <a:off x="11436251" y="129884"/>
            <a:ext cx="661669" cy="1214119"/>
            <a:chOff x="11436251" y="129884"/>
            <a:chExt cx="661669" cy="1214119"/>
          </a:xfrm>
        </p:grpSpPr>
        <p:sp>
          <p:nvSpPr>
            <p:cNvPr id="455" name="Google Shape;45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3" name="Google Shape;483;p25"/>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4" name="Shape 484"/>
        <p:cNvGrpSpPr/>
        <p:nvPr/>
      </p:nvGrpSpPr>
      <p:grpSpPr>
        <a:xfrm>
          <a:off x="0" y="0"/>
          <a:ext cx="0" cy="0"/>
          <a:chOff x="0" y="0"/>
          <a:chExt cx="0" cy="0"/>
        </a:xfrm>
      </p:grpSpPr>
      <p:pic>
        <p:nvPicPr>
          <p:cNvPr descr="A yellow circle on a black background&#10;&#10;Description automatically generated" id="485" name="Google Shape;485;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6" name="Google Shape;486;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9" name="Google Shape;489;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0" name="Google Shape;490;p26"/>
          <p:cNvGrpSpPr/>
          <p:nvPr/>
        </p:nvGrpSpPr>
        <p:grpSpPr>
          <a:xfrm>
            <a:off x="0" y="1318491"/>
            <a:ext cx="1397812" cy="58002"/>
            <a:chOff x="0" y="1077191"/>
            <a:chExt cx="1397812" cy="58002"/>
          </a:xfrm>
        </p:grpSpPr>
        <p:sp>
          <p:nvSpPr>
            <p:cNvPr id="491" name="Google Shape;491;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3" name="Google Shape;493;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4" name="Google Shape;494;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5" name="Google Shape;495;p26"/>
          <p:cNvGrpSpPr/>
          <p:nvPr/>
        </p:nvGrpSpPr>
        <p:grpSpPr>
          <a:xfrm>
            <a:off x="11436251" y="129884"/>
            <a:ext cx="661669" cy="1214119"/>
            <a:chOff x="11436251" y="129884"/>
            <a:chExt cx="661669" cy="1214119"/>
          </a:xfrm>
        </p:grpSpPr>
        <p:sp>
          <p:nvSpPr>
            <p:cNvPr id="496" name="Google Shape;496;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4" name="Google Shape;524;p2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5" name="Google Shape;525;p26"/>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6" name="Shape 526"/>
        <p:cNvGrpSpPr/>
        <p:nvPr/>
      </p:nvGrpSpPr>
      <p:grpSpPr>
        <a:xfrm>
          <a:off x="0" y="0"/>
          <a:ext cx="0" cy="0"/>
          <a:chOff x="0" y="0"/>
          <a:chExt cx="0" cy="0"/>
        </a:xfrm>
      </p:grpSpPr>
      <p:pic>
        <p:nvPicPr>
          <p:cNvPr descr="A yellow circle on a black background&#10;&#10;Description automatically generated" id="527" name="Google Shape;527;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8" name="Google Shape;528;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1" name="Google Shape;531;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2" name="Google Shape;532;p27"/>
          <p:cNvGrpSpPr/>
          <p:nvPr/>
        </p:nvGrpSpPr>
        <p:grpSpPr>
          <a:xfrm>
            <a:off x="0" y="1318491"/>
            <a:ext cx="1397812" cy="58002"/>
            <a:chOff x="0" y="1077191"/>
            <a:chExt cx="1397812" cy="58002"/>
          </a:xfrm>
        </p:grpSpPr>
        <p:sp>
          <p:nvSpPr>
            <p:cNvPr id="533" name="Google Shape;533;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5" name="Google Shape;535;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6" name="Google Shape;536;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7" name="Google Shape;537;p27"/>
          <p:cNvGrpSpPr/>
          <p:nvPr/>
        </p:nvGrpSpPr>
        <p:grpSpPr>
          <a:xfrm>
            <a:off x="11614051" y="129884"/>
            <a:ext cx="661669" cy="1214119"/>
            <a:chOff x="11436251" y="129884"/>
            <a:chExt cx="661669" cy="1214119"/>
          </a:xfrm>
        </p:grpSpPr>
        <p:sp>
          <p:nvSpPr>
            <p:cNvPr id="538" name="Google Shape;538;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6" name="Google Shape;566;p27"/>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7" name="Shape 567"/>
        <p:cNvGrpSpPr/>
        <p:nvPr/>
      </p:nvGrpSpPr>
      <p:grpSpPr>
        <a:xfrm>
          <a:off x="0" y="0"/>
          <a:ext cx="0" cy="0"/>
          <a:chOff x="0" y="0"/>
          <a:chExt cx="0" cy="0"/>
        </a:xfrm>
      </p:grpSpPr>
      <p:pic>
        <p:nvPicPr>
          <p:cNvPr descr="A yellow circle on a black background&#10;&#10;Description automatically generated" id="568" name="Google Shape;568;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9" name="Google Shape;569;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2" name="Google Shape;572;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3" name="Shape 573"/>
        <p:cNvGrpSpPr/>
        <p:nvPr/>
      </p:nvGrpSpPr>
      <p:grpSpPr>
        <a:xfrm>
          <a:off x="0" y="0"/>
          <a:ext cx="0" cy="0"/>
          <a:chOff x="0" y="0"/>
          <a:chExt cx="0" cy="0"/>
        </a:xfrm>
      </p:grpSpPr>
      <p:pic>
        <p:nvPicPr>
          <p:cNvPr id="574" name="Google Shape;574;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5" name="Google Shape;575;p29"/>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6" name="Google Shape;576;p2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2"/>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2"/>
          <p:cNvGrpSpPr/>
          <p:nvPr/>
        </p:nvGrpSpPr>
        <p:grpSpPr>
          <a:xfrm>
            <a:off x="11436251" y="129884"/>
            <a:ext cx="661669" cy="1214119"/>
            <a:chOff x="11436251" y="129884"/>
            <a:chExt cx="661669" cy="1214119"/>
          </a:xfrm>
        </p:grpSpPr>
        <p:sp>
          <p:nvSpPr>
            <p:cNvPr id="27" name="Google Shape;27;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2"/>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2"/>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9" name="Shape 579"/>
        <p:cNvGrpSpPr/>
        <p:nvPr/>
      </p:nvGrpSpPr>
      <p:grpSpPr>
        <a:xfrm>
          <a:off x="0" y="0"/>
          <a:ext cx="0" cy="0"/>
          <a:chOff x="0" y="0"/>
          <a:chExt cx="0" cy="0"/>
        </a:xfrm>
      </p:grpSpPr>
      <p:sp>
        <p:nvSpPr>
          <p:cNvPr id="580" name="Google Shape;580;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1" name="Google Shape;581;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2" name="Google Shape;582;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3" name="Shape 583"/>
        <p:cNvGrpSpPr/>
        <p:nvPr/>
      </p:nvGrpSpPr>
      <p:grpSpPr>
        <a:xfrm>
          <a:off x="0" y="0"/>
          <a:ext cx="0" cy="0"/>
          <a:chOff x="0" y="0"/>
          <a:chExt cx="0" cy="0"/>
        </a:xfrm>
      </p:grpSpPr>
      <p:sp>
        <p:nvSpPr>
          <p:cNvPr id="584" name="Google Shape;584;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7" name="Google Shape;587;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8" name="Shape 588"/>
        <p:cNvGrpSpPr/>
        <p:nvPr/>
      </p:nvGrpSpPr>
      <p:grpSpPr>
        <a:xfrm>
          <a:off x="0" y="0"/>
          <a:ext cx="0" cy="0"/>
          <a:chOff x="0" y="0"/>
          <a:chExt cx="0" cy="0"/>
        </a:xfrm>
      </p:grpSpPr>
      <p:sp>
        <p:nvSpPr>
          <p:cNvPr id="589" name="Google Shape;589;p3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1" name="Google Shape;591;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5" name="Shape 595"/>
        <p:cNvGrpSpPr/>
        <p:nvPr/>
      </p:nvGrpSpPr>
      <p:grpSpPr>
        <a:xfrm>
          <a:off x="0" y="0"/>
          <a:ext cx="0" cy="0"/>
          <a:chOff x="0" y="0"/>
          <a:chExt cx="0" cy="0"/>
        </a:xfrm>
      </p:grpSpPr>
      <p:sp>
        <p:nvSpPr>
          <p:cNvPr id="596" name="Google Shape;596;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7" name="Google Shape;597;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8" name="Shape 598"/>
        <p:cNvGrpSpPr/>
        <p:nvPr/>
      </p:nvGrpSpPr>
      <p:grpSpPr>
        <a:xfrm>
          <a:off x="0" y="0"/>
          <a:ext cx="0" cy="0"/>
          <a:chOff x="0" y="0"/>
          <a:chExt cx="0" cy="0"/>
        </a:xfrm>
      </p:grpSpPr>
      <p:sp>
        <p:nvSpPr>
          <p:cNvPr id="599" name="Google Shape;599;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0" name="Google Shape;60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2" name="Shape 602"/>
        <p:cNvGrpSpPr/>
        <p:nvPr/>
      </p:nvGrpSpPr>
      <p:grpSpPr>
        <a:xfrm>
          <a:off x="0" y="0"/>
          <a:ext cx="0" cy="0"/>
          <a:chOff x="0" y="0"/>
          <a:chExt cx="0" cy="0"/>
        </a:xfrm>
      </p:grpSpPr>
      <p:sp>
        <p:nvSpPr>
          <p:cNvPr id="603" name="Google Shape;603;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4" name="Google Shape;604;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5" name="Google Shape;605;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6" name="Google Shape;606;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9" name="Shape 609"/>
        <p:cNvGrpSpPr/>
        <p:nvPr/>
      </p:nvGrpSpPr>
      <p:grpSpPr>
        <a:xfrm>
          <a:off x="0" y="0"/>
          <a:ext cx="0" cy="0"/>
          <a:chOff x="0" y="0"/>
          <a:chExt cx="0" cy="0"/>
        </a:xfrm>
      </p:grpSpPr>
      <p:sp>
        <p:nvSpPr>
          <p:cNvPr id="610" name="Google Shape;610;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1" name="Google Shape;611;p36"/>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3" name="Google Shape;613;p36"/>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4" name="Shape 614"/>
        <p:cNvGrpSpPr/>
        <p:nvPr/>
      </p:nvGrpSpPr>
      <p:grpSpPr>
        <a:xfrm>
          <a:off x="0" y="0"/>
          <a:ext cx="0" cy="0"/>
          <a:chOff x="0" y="0"/>
          <a:chExt cx="0" cy="0"/>
        </a:xfrm>
      </p:grpSpPr>
      <p:sp>
        <p:nvSpPr>
          <p:cNvPr id="615" name="Google Shape;615;p37"/>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7"/>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7"/>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7"/>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tandard Page With Text Box">
  <p:cSld name="2_Standard Page With Text Box">
    <p:spTree>
      <p:nvGrpSpPr>
        <p:cNvPr id="619" name="Shape 619"/>
        <p:cNvGrpSpPr/>
        <p:nvPr/>
      </p:nvGrpSpPr>
      <p:grpSpPr>
        <a:xfrm>
          <a:off x="0" y="0"/>
          <a:ext cx="0" cy="0"/>
          <a:chOff x="0" y="0"/>
          <a:chExt cx="0" cy="0"/>
        </a:xfrm>
      </p:grpSpPr>
      <p:sp>
        <p:nvSpPr>
          <p:cNvPr id="620" name="Google Shape;620;p38"/>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1" name="Google Shape;621;p38"/>
          <p:cNvSpPr txBox="1"/>
          <p:nvPr>
            <p:ph idx="1" type="body"/>
          </p:nvPr>
        </p:nvSpPr>
        <p:spPr>
          <a:xfrm>
            <a:off x="2981573" y="6280560"/>
            <a:ext cx="6762832" cy="414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0"/>
              </a:spcBef>
              <a:spcAft>
                <a:spcPts val="0"/>
              </a:spcAft>
              <a:buClr>
                <a:schemeClr val="dk2"/>
              </a:buClr>
              <a:buSzPts val="1400"/>
              <a:buFont typeface="Arial"/>
              <a:buNone/>
              <a:defRPr b="0" i="1" sz="1400" u="none" cap="none" strike="noStrike">
                <a:solidFill>
                  <a:schemeClr val="dk2"/>
                </a:solidFill>
                <a:latin typeface="Calibri"/>
                <a:ea typeface="Calibri"/>
                <a:cs typeface="Calibri"/>
                <a:sym typeface="Calibri"/>
              </a:defRPr>
            </a:lvl1pPr>
            <a:lvl2pPr indent="-317500" lvl="1" marL="9144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3pPr>
            <a:lvl4pPr indent="-317500" lvl="3" marL="18288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4pPr>
            <a:lvl5pPr indent="-317500" lvl="4" marL="22860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38"/>
          <p:cNvSpPr txBox="1"/>
          <p:nvPr>
            <p:ph idx="2" type="body"/>
          </p:nvPr>
        </p:nvSpPr>
        <p:spPr>
          <a:xfrm>
            <a:off x="624419" y="6280560"/>
            <a:ext cx="2280000" cy="414000"/>
          </a:xfrm>
          <a:prstGeom prst="rect">
            <a:avLst/>
          </a:prstGeom>
          <a:noFill/>
          <a:ln cap="flat" cmpd="sng" w="9525">
            <a:solidFill>
              <a:srgbClr val="0760EF"/>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lnSpc>
                <a:spcPct val="90000"/>
              </a:lnSpc>
              <a:spcBef>
                <a:spcPts val="0"/>
              </a:spcBef>
              <a:spcAft>
                <a:spcPts val="0"/>
              </a:spcAft>
              <a:buClr>
                <a:schemeClr val="dk2"/>
              </a:buClr>
              <a:buSzPts val="1400"/>
              <a:buFont typeface="Arial"/>
              <a:buNone/>
              <a:defRPr b="1" i="0" sz="1400" u="none" cap="none" strike="noStrike">
                <a:solidFill>
                  <a:schemeClr val="dk2"/>
                </a:solidFill>
                <a:latin typeface="Calibri"/>
                <a:ea typeface="Calibri"/>
                <a:cs typeface="Calibri"/>
                <a:sym typeface="Calibri"/>
              </a:defRPr>
            </a:lvl1pPr>
            <a:lvl2pPr indent="-330200" lvl="1" marL="9144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2pPr>
            <a:lvl3pPr indent="-330200" lvl="2" marL="13716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38"/>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4" name="Google Shape;624;p38"/>
          <p:cNvSpPr txBox="1"/>
          <p:nvPr>
            <p:ph idx="3" type="body"/>
          </p:nvPr>
        </p:nvSpPr>
        <p:spPr>
          <a:xfrm>
            <a:off x="623392" y="1523558"/>
            <a:ext cx="10945216" cy="561293"/>
          </a:xfrm>
          <a:prstGeom prst="rect">
            <a:avLst/>
          </a:prstGeom>
          <a:noFill/>
          <a:ln cap="flat" cmpd="sng" w="9525">
            <a:solidFill>
              <a:srgbClr val="0760EF"/>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1600"/>
              <a:buFont typeface="Arial"/>
              <a:buNone/>
              <a:defRPr b="0" i="0" sz="1600" u="none" cap="none" strike="noStrike">
                <a:solidFill>
                  <a:schemeClr val="dk2"/>
                </a:solidFill>
                <a:latin typeface="Calibri"/>
                <a:ea typeface="Calibri"/>
                <a:cs typeface="Calibri"/>
                <a:sym typeface="Calibri"/>
              </a:defRPr>
            </a:lvl1pPr>
            <a:lvl2pPr indent="-330200" lvl="1" marL="9144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2pPr>
            <a:lvl3pPr indent="-330200" lvl="2" marL="13716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3pPr>
            <a:lvl4pPr indent="-330200" lvl="3" marL="18288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4pPr>
            <a:lvl5pPr indent="-330200" lvl="4" marL="22860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5" name="Google Shape;625;p38"/>
          <p:cNvSpPr txBox="1"/>
          <p:nvPr>
            <p:ph idx="4" type="body"/>
          </p:nvPr>
        </p:nvSpPr>
        <p:spPr>
          <a:xfrm>
            <a:off x="623393" y="2204938"/>
            <a:ext cx="10944192" cy="381635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4"/>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5"/>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6"/>
          <p:cNvGrpSpPr/>
          <p:nvPr/>
        </p:nvGrpSpPr>
        <p:grpSpPr>
          <a:xfrm>
            <a:off x="11436251" y="129884"/>
            <a:ext cx="661669" cy="1214119"/>
            <a:chOff x="11436251" y="129884"/>
            <a:chExt cx="661669" cy="1214119"/>
          </a:xfrm>
        </p:grpSpPr>
        <p:sp>
          <p:nvSpPr>
            <p:cNvPr id="90" name="Google Shape;90;p1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7"/>
          <p:cNvGrpSpPr/>
          <p:nvPr/>
        </p:nvGrpSpPr>
        <p:grpSpPr>
          <a:xfrm>
            <a:off x="11436251" y="129884"/>
            <a:ext cx="661669" cy="1214119"/>
            <a:chOff x="11436251" y="129884"/>
            <a:chExt cx="661669" cy="1214119"/>
          </a:xfrm>
        </p:grpSpPr>
        <p:sp>
          <p:nvSpPr>
            <p:cNvPr id="129" name="Google Shape;129;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63" name="Google Shape;163;p18"/>
          <p:cNvGrpSpPr/>
          <p:nvPr/>
        </p:nvGrpSpPr>
        <p:grpSpPr>
          <a:xfrm>
            <a:off x="141195" y="897389"/>
            <a:ext cx="1397812" cy="58002"/>
            <a:chOff x="0" y="1077191"/>
            <a:chExt cx="1397812" cy="58002"/>
          </a:xfrm>
        </p:grpSpPr>
        <p:sp>
          <p:nvSpPr>
            <p:cNvPr id="164" name="Google Shape;164;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6" name="Google Shape;166;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67" name="Google Shape;167;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8" name="Google Shape;168;p18"/>
          <p:cNvGrpSpPr/>
          <p:nvPr/>
        </p:nvGrpSpPr>
        <p:grpSpPr>
          <a:xfrm>
            <a:off x="11436251" y="129884"/>
            <a:ext cx="661669" cy="1214119"/>
            <a:chOff x="11436251" y="129884"/>
            <a:chExt cx="661669" cy="1214119"/>
          </a:xfrm>
        </p:grpSpPr>
        <p:sp>
          <p:nvSpPr>
            <p:cNvPr id="169" name="Google Shape;169;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7" name="Google Shape;197;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8" name="Google Shape;198;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99" name="Shape 199"/>
        <p:cNvGrpSpPr/>
        <p:nvPr/>
      </p:nvGrpSpPr>
      <p:grpSpPr>
        <a:xfrm>
          <a:off x="0" y="0"/>
          <a:ext cx="0" cy="0"/>
          <a:chOff x="0" y="0"/>
          <a:chExt cx="0" cy="0"/>
        </a:xfrm>
      </p:grpSpPr>
      <p:pic>
        <p:nvPicPr>
          <p:cNvPr descr="A yellow circle on a black background&#10;&#10;Description automatically generated" id="200" name="Google Shape;200;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1" name="Google Shape;201;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4" name="Google Shape;204;p19"/>
          <p:cNvGrpSpPr/>
          <p:nvPr/>
        </p:nvGrpSpPr>
        <p:grpSpPr>
          <a:xfrm>
            <a:off x="0" y="1001612"/>
            <a:ext cx="1397812" cy="58002"/>
            <a:chOff x="0" y="1077191"/>
            <a:chExt cx="1397812" cy="58002"/>
          </a:xfrm>
        </p:grpSpPr>
        <p:sp>
          <p:nvSpPr>
            <p:cNvPr id="205" name="Google Shape;205;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7" name="Google Shape;207;p19"/>
          <p:cNvSpPr txBox="1"/>
          <p:nvPr>
            <p:ph type="title"/>
          </p:nvPr>
        </p:nvSpPr>
        <p:spPr>
          <a:xfrm>
            <a:off x="298676" y="433591"/>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8" name="Google Shape;208;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9" name="Google Shape;209;p19"/>
          <p:cNvGrpSpPr/>
          <p:nvPr/>
        </p:nvGrpSpPr>
        <p:grpSpPr>
          <a:xfrm>
            <a:off x="11436251" y="129884"/>
            <a:ext cx="661669" cy="1214119"/>
            <a:chOff x="11436251" y="129884"/>
            <a:chExt cx="661669" cy="1214119"/>
          </a:xfrm>
        </p:grpSpPr>
        <p:sp>
          <p:nvSpPr>
            <p:cNvPr id="210" name="Google Shape;210;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8" name="Google Shape;238;p19"/>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0"/>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1"/>
          <p:cNvSpPr txBox="1"/>
          <p:nvPr>
            <p:ph type="title"/>
          </p:nvPr>
        </p:nvSpPr>
        <p:spPr>
          <a:xfrm>
            <a:off x="492627" y="818828"/>
            <a:ext cx="5122200" cy="71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Strategy </a:t>
            </a:r>
            <a:r>
              <a:rPr lang="en-GB" sz="4000">
                <a:solidFill>
                  <a:schemeClr val="dk2"/>
                </a:solidFill>
                <a:latin typeface="Montserrat SemiBold"/>
                <a:ea typeface="Montserrat SemiBold"/>
                <a:cs typeface="Montserrat SemiBold"/>
                <a:sym typeface="Montserrat SemiBold"/>
              </a:rPr>
              <a:t>D</a:t>
            </a:r>
            <a:r>
              <a:rPr b="0" i="0" lang="en-GB" sz="4000" u="none" cap="none" strike="noStrike">
                <a:solidFill>
                  <a:schemeClr val="dk2"/>
                </a:solidFill>
                <a:latin typeface="Montserrat SemiBold"/>
                <a:ea typeface="Montserrat SemiBold"/>
                <a:cs typeface="Montserrat SemiBold"/>
                <a:sym typeface="Montserrat SemiBold"/>
              </a:rPr>
              <a:t>iamond</a:t>
            </a:r>
            <a:endParaRPr sz="1000"/>
          </a:p>
        </p:txBody>
      </p:sp>
      <p:pic>
        <p:nvPicPr>
          <p:cNvPr id="631" name="Google Shape;631;p1"/>
          <p:cNvPicPr preferRelativeResize="0"/>
          <p:nvPr/>
        </p:nvPicPr>
        <p:blipFill rotWithShape="1">
          <a:blip r:embed="rId3">
            <a:alphaModFix/>
          </a:blip>
          <a:srcRect b="0" l="0" r="0" t="0"/>
          <a:stretch/>
        </p:blipFill>
        <p:spPr>
          <a:xfrm>
            <a:off x="6469099" y="2558462"/>
            <a:ext cx="1798225" cy="1096987"/>
          </a:xfrm>
          <a:prstGeom prst="rect">
            <a:avLst/>
          </a:prstGeom>
          <a:noFill/>
          <a:ln>
            <a:noFill/>
          </a:ln>
        </p:spPr>
      </p:pic>
      <p:pic>
        <p:nvPicPr>
          <p:cNvPr id="632" name="Google Shape;632;p1"/>
          <p:cNvPicPr preferRelativeResize="0"/>
          <p:nvPr/>
        </p:nvPicPr>
        <p:blipFill rotWithShape="1">
          <a:blip r:embed="rId3">
            <a:alphaModFix/>
          </a:blip>
          <a:srcRect b="0" l="0" r="0" t="0"/>
          <a:stretch/>
        </p:blipFill>
        <p:spPr>
          <a:xfrm>
            <a:off x="3670901" y="3652925"/>
            <a:ext cx="1464350" cy="893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2"/>
          <p:cNvSpPr txBox="1"/>
          <p:nvPr>
            <p:ph type="title"/>
          </p:nvPr>
        </p:nvSpPr>
        <p:spPr>
          <a:xfrm>
            <a:off x="333514" y="472411"/>
            <a:ext cx="9658897"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Choices to be made when developing a strategy</a:t>
            </a:r>
            <a:r>
              <a:rPr lang="en-GB">
                <a:solidFill>
                  <a:schemeClr val="accent4"/>
                </a:solidFill>
              </a:rPr>
              <a:t>.</a:t>
            </a:r>
            <a:endParaRPr>
              <a:solidFill>
                <a:schemeClr val="accent4"/>
              </a:solidFill>
            </a:endParaRPr>
          </a:p>
        </p:txBody>
      </p:sp>
      <p:pic>
        <p:nvPicPr>
          <p:cNvPr id="638" name="Google Shape;638;p2"/>
          <p:cNvPicPr preferRelativeResize="0"/>
          <p:nvPr/>
        </p:nvPicPr>
        <p:blipFill rotWithShape="1">
          <a:blip r:embed="rId3">
            <a:alphaModFix/>
          </a:blip>
          <a:srcRect b="0" l="0" r="0" t="0"/>
          <a:stretch/>
        </p:blipFill>
        <p:spPr>
          <a:xfrm>
            <a:off x="4015818" y="1618101"/>
            <a:ext cx="7815159" cy="4767488"/>
          </a:xfrm>
          <a:prstGeom prst="rect">
            <a:avLst/>
          </a:prstGeom>
          <a:noFill/>
          <a:ln>
            <a:noFill/>
          </a:ln>
        </p:spPr>
      </p:pic>
      <p:sp>
        <p:nvSpPr>
          <p:cNvPr id="639" name="Google Shape;639;p2"/>
          <p:cNvSpPr/>
          <p:nvPr/>
        </p:nvSpPr>
        <p:spPr>
          <a:xfrm>
            <a:off x="2103002" y="1352746"/>
            <a:ext cx="6762832" cy="414000"/>
          </a:xfrm>
          <a:prstGeom prst="rect">
            <a:avLst/>
          </a:prstGeom>
          <a:noFill/>
          <a:ln>
            <a:noFill/>
          </a:ln>
        </p:spPr>
        <p:txBody>
          <a:bodyPr anchorCtr="0" anchor="ctr" bIns="60950" lIns="121900" spcFirstLastPara="1" rIns="121900" wrap="square" tIns="60950">
            <a:normAutofit/>
          </a:bodyPr>
          <a:lstStyle/>
          <a:p>
            <a:pPr indent="0" lvl="0" marL="0" marR="0" rtl="0" algn="ctr">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for entering new markets</a:t>
            </a:r>
            <a:endParaRPr/>
          </a:p>
        </p:txBody>
      </p:sp>
      <p:sp>
        <p:nvSpPr>
          <p:cNvPr id="640" name="Google Shape;640;p2"/>
          <p:cNvSpPr txBox="1"/>
          <p:nvPr/>
        </p:nvSpPr>
        <p:spPr>
          <a:xfrm>
            <a:off x="538152" y="1770680"/>
            <a:ext cx="3129699" cy="44935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300" u="none" cap="none" strike="noStrike">
                <a:solidFill>
                  <a:schemeClr val="dk1"/>
                </a:solidFill>
                <a:latin typeface="Montserrat Light"/>
                <a:ea typeface="Montserrat Light"/>
                <a:cs typeface="Montserrat Light"/>
                <a:sym typeface="Montserrat Light"/>
              </a:rPr>
              <a:t>The framework was proposed by Donald Hambrick and James Fredrickson in an article called </a:t>
            </a:r>
            <a:r>
              <a:rPr b="0" i="1" lang="en-GB" sz="1300" u="none" cap="none" strike="noStrike">
                <a:solidFill>
                  <a:schemeClr val="dk1"/>
                </a:solidFill>
                <a:latin typeface="Montserrat Light"/>
                <a:ea typeface="Montserrat Light"/>
                <a:cs typeface="Montserrat Light"/>
                <a:sym typeface="Montserrat Light"/>
              </a:rPr>
              <a:t>"Are you sure you have a strategy?" </a:t>
            </a:r>
            <a:r>
              <a:rPr b="0" i="0" lang="en-GB" sz="1300" u="none" cap="none" strike="noStrike">
                <a:solidFill>
                  <a:schemeClr val="dk1"/>
                </a:solidFill>
                <a:latin typeface="Montserrat Light"/>
                <a:ea typeface="Montserrat Light"/>
                <a:cs typeface="Montserrat Light"/>
                <a:sym typeface="Montserrat Light"/>
              </a:rPr>
              <a:t>in Academy of Management Executive in 2001. It is based on 5 choices that can be made about a business seeking to expand. </a:t>
            </a:r>
            <a:endParaRPr/>
          </a:p>
          <a:p>
            <a:pPr indent="0" lvl="0" marL="0" marR="0" rtl="0" algn="l">
              <a:spcBef>
                <a:spcPts val="0"/>
              </a:spcBef>
              <a:spcAft>
                <a:spcPts val="0"/>
              </a:spcAft>
              <a:buNone/>
            </a:pPr>
            <a:r>
              <a:t/>
            </a:r>
            <a:endParaRPr b="0" i="0" sz="1300" u="none" cap="none" strike="noStrike">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sz="1300" u="none" cap="none" strike="noStrike">
                <a:solidFill>
                  <a:schemeClr val="dk1"/>
                </a:solidFill>
                <a:latin typeface="Montserrat Light"/>
                <a:ea typeface="Montserrat Light"/>
                <a:cs typeface="Montserrat Light"/>
                <a:sym typeface="Montserrat Light"/>
              </a:rPr>
              <a:t>The framework recognises that a number of choices have to be made if a company wants to grow. Decisions have to be taken on what to do and equally what not to do if the strategy is to work.  An attraction of the model is its simplicity which means it can be used at any level in an organisation</a:t>
            </a:r>
            <a:endParaRPr/>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The Strategy Diamond has five interrelated components</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641" name="Google Shape;641;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42" name="Google Shape;642;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3"/>
          <p:cNvSpPr txBox="1"/>
          <p:nvPr>
            <p:ph type="title"/>
          </p:nvPr>
        </p:nvSpPr>
        <p:spPr>
          <a:xfrm>
            <a:off x="333529" y="472400"/>
            <a:ext cx="98745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The choices to be made - arenas</a:t>
            </a:r>
            <a:r>
              <a:rPr lang="en-GB" sz="2800">
                <a:solidFill>
                  <a:schemeClr val="accent1"/>
                </a:solidFill>
              </a:rPr>
              <a:t>.</a:t>
            </a:r>
            <a:endParaRPr sz="2800">
              <a:solidFill>
                <a:schemeClr val="accent1"/>
              </a:solidFill>
            </a:endParaRPr>
          </a:p>
        </p:txBody>
      </p:sp>
      <p:sp>
        <p:nvSpPr>
          <p:cNvPr id="648" name="Google Shape;648;p3"/>
          <p:cNvSpPr txBox="1"/>
          <p:nvPr/>
        </p:nvSpPr>
        <p:spPr>
          <a:xfrm>
            <a:off x="5489715" y="2076717"/>
            <a:ext cx="35266" cy="921278"/>
          </a:xfrm>
          <a:prstGeom prst="rect">
            <a:avLst/>
          </a:prstGeom>
          <a:noFill/>
          <a:ln>
            <a:noFill/>
          </a:ln>
        </p:spPr>
        <p:txBody>
          <a:bodyPr anchorCtr="0" anchor="t" bIns="45700" lIns="0" spcFirstLastPara="1" rIns="0"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a:t>
            </a:r>
            <a:endParaRPr/>
          </a:p>
          <a:p>
            <a:pPr indent="0" lvl="0" marL="0" marR="0" rtl="0" algn="l">
              <a:lnSpc>
                <a:spcPct val="115000"/>
              </a:lnSpc>
              <a:spcBef>
                <a:spcPts val="1333"/>
              </a:spcBef>
              <a:spcAft>
                <a:spcPts val="0"/>
              </a:spcAft>
              <a:buNone/>
            </a:pPr>
            <a:r>
              <a:t/>
            </a:r>
            <a:endParaRPr b="1" sz="1400">
              <a:solidFill>
                <a:schemeClr val="dk1"/>
              </a:solidFill>
              <a:latin typeface="Montserrat Light"/>
              <a:ea typeface="Montserrat Light"/>
              <a:cs typeface="Montserrat Light"/>
              <a:sym typeface="Montserrat Light"/>
            </a:endParaRPr>
          </a:p>
        </p:txBody>
      </p:sp>
      <p:sp>
        <p:nvSpPr>
          <p:cNvPr id="649" name="Google Shape;649;p3"/>
          <p:cNvSpPr txBox="1"/>
          <p:nvPr/>
        </p:nvSpPr>
        <p:spPr>
          <a:xfrm>
            <a:off x="460350" y="1988400"/>
            <a:ext cx="3717000" cy="3033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The arenas are the options of where the company can be active. It is its area of focus. For example a company could produce different products or operate in different geographies, segments or channels to market. In developing a strategy it is necessary to decide in which arena the company will compete. The challenge is to focus on that (or those) that offer the greatest opportunities and which fit most neatly with the company’s capabilities.</a:t>
            </a:r>
            <a:endParaRPr/>
          </a:p>
        </p:txBody>
      </p:sp>
      <p:sp>
        <p:nvSpPr>
          <p:cNvPr id="650" name="Google Shape;650;p3"/>
          <p:cNvSpPr txBox="1"/>
          <p:nvPr/>
        </p:nvSpPr>
        <p:spPr>
          <a:xfrm>
            <a:off x="442450" y="1227525"/>
            <a:ext cx="9465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GB" sz="1600">
                <a:solidFill>
                  <a:schemeClr val="lt1"/>
                </a:solidFill>
                <a:latin typeface="Montserrat SemiBold"/>
                <a:ea typeface="Montserrat SemiBold"/>
                <a:cs typeface="Montserrat SemiBold"/>
                <a:sym typeface="Montserrat SemiBold"/>
              </a:rPr>
              <a:t>Arenas</a:t>
            </a:r>
            <a:r>
              <a:rPr lang="en-GB" sz="1600">
                <a:solidFill>
                  <a:schemeClr val="lt1"/>
                </a:solidFill>
                <a:latin typeface="Montserrat SemiBold"/>
                <a:ea typeface="Montserrat SemiBold"/>
                <a:cs typeface="Montserrat SemiBold"/>
                <a:sym typeface="Montserrat SemiBold"/>
              </a:rPr>
              <a:t> determine the products that will be made and the segments that will be served</a:t>
            </a:r>
            <a:endParaRPr sz="1600"/>
          </a:p>
        </p:txBody>
      </p:sp>
      <p:sp>
        <p:nvSpPr>
          <p:cNvPr id="651" name="Google Shape;651;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52" name="Google Shape;652;p3"/>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pic>
        <p:nvPicPr>
          <p:cNvPr id="653" name="Google Shape;653;p3"/>
          <p:cNvPicPr preferRelativeResize="0"/>
          <p:nvPr/>
        </p:nvPicPr>
        <p:blipFill>
          <a:blip r:embed="rId3">
            <a:alphaModFix/>
          </a:blip>
          <a:stretch>
            <a:fillRect/>
          </a:stretch>
        </p:blipFill>
        <p:spPr>
          <a:xfrm>
            <a:off x="4427450" y="1642425"/>
            <a:ext cx="7383550" cy="4715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4"/>
          <p:cNvSpPr txBox="1"/>
          <p:nvPr>
            <p:ph type="title"/>
          </p:nvPr>
        </p:nvSpPr>
        <p:spPr>
          <a:xfrm>
            <a:off x="333514" y="472411"/>
            <a:ext cx="8810486"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The choices to be made - differentiators</a:t>
            </a:r>
            <a:endParaRPr sz="2800"/>
          </a:p>
        </p:txBody>
      </p:sp>
      <p:sp>
        <p:nvSpPr>
          <p:cNvPr id="659" name="Google Shape;659;p4"/>
          <p:cNvSpPr txBox="1"/>
          <p:nvPr/>
        </p:nvSpPr>
        <p:spPr>
          <a:xfrm>
            <a:off x="5489715" y="2076717"/>
            <a:ext cx="35266" cy="921278"/>
          </a:xfrm>
          <a:prstGeom prst="rect">
            <a:avLst/>
          </a:prstGeom>
          <a:noFill/>
          <a:ln>
            <a:noFill/>
          </a:ln>
        </p:spPr>
        <p:txBody>
          <a:bodyPr anchorCtr="0" anchor="t" bIns="45700" lIns="0" spcFirstLastPara="1" rIns="0"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a:t>
            </a:r>
            <a:endParaRPr/>
          </a:p>
          <a:p>
            <a:pPr indent="0" lvl="0" marL="0" marR="0" rtl="0" algn="l">
              <a:lnSpc>
                <a:spcPct val="115000"/>
              </a:lnSpc>
              <a:spcBef>
                <a:spcPts val="1333"/>
              </a:spcBef>
              <a:spcAft>
                <a:spcPts val="0"/>
              </a:spcAft>
              <a:buNone/>
            </a:pPr>
            <a:r>
              <a:t/>
            </a:r>
            <a:endParaRPr b="1" sz="1400">
              <a:solidFill>
                <a:schemeClr val="dk1"/>
              </a:solidFill>
              <a:latin typeface="Montserrat Light"/>
              <a:ea typeface="Montserrat Light"/>
              <a:cs typeface="Montserrat Light"/>
              <a:sym typeface="Montserrat Light"/>
            </a:endParaRPr>
          </a:p>
        </p:txBody>
      </p:sp>
      <p:sp>
        <p:nvSpPr>
          <p:cNvPr id="660" name="Google Shape;660;p4"/>
          <p:cNvSpPr txBox="1"/>
          <p:nvPr/>
        </p:nvSpPr>
        <p:spPr>
          <a:xfrm>
            <a:off x="394350" y="1709850"/>
            <a:ext cx="3798300" cy="3513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The framework then considers how the company can compete in the market place. This is critically important because whatever is selected here will be the means by which the company will attempt to beat the competition. It could differentiate itself on product quality or design, on price or on its brand. This part of the diamond has similarities to Porter’s generic strategies as it demands consideration of what will draw customers to the company and that will enable it to beat the competition. Again there are choices. Do you focus on such as superior quality, attractive price, image or speed to market?</a:t>
            </a:r>
            <a:endParaRPr/>
          </a:p>
        </p:txBody>
      </p:sp>
      <p:sp>
        <p:nvSpPr>
          <p:cNvPr id="661" name="Google Shape;661;p4"/>
          <p:cNvSpPr txBox="1"/>
          <p:nvPr/>
        </p:nvSpPr>
        <p:spPr>
          <a:xfrm>
            <a:off x="397497" y="1227531"/>
            <a:ext cx="87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GB" sz="1600">
                <a:solidFill>
                  <a:schemeClr val="lt1"/>
                </a:solidFill>
                <a:latin typeface="Montserrat SemiBold"/>
                <a:ea typeface="Montserrat SemiBold"/>
                <a:cs typeface="Montserrat SemiBold"/>
                <a:sym typeface="Montserrat SemiBold"/>
              </a:rPr>
              <a:t>Differentiators show how the company will succeed against competition</a:t>
            </a:r>
            <a:endParaRPr sz="1600">
              <a:solidFill>
                <a:schemeClr val="lt1"/>
              </a:solidFill>
              <a:latin typeface="Montserrat SemiBold"/>
              <a:ea typeface="Montserrat SemiBold"/>
              <a:cs typeface="Montserrat SemiBold"/>
              <a:sym typeface="Montserrat SemiBold"/>
            </a:endParaRPr>
          </a:p>
        </p:txBody>
      </p:sp>
      <p:sp>
        <p:nvSpPr>
          <p:cNvPr id="662" name="Google Shape;662;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63" name="Google Shape;663;p4"/>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pic>
        <p:nvPicPr>
          <p:cNvPr id="664" name="Google Shape;664;p4"/>
          <p:cNvPicPr preferRelativeResize="0"/>
          <p:nvPr/>
        </p:nvPicPr>
        <p:blipFill>
          <a:blip r:embed="rId3">
            <a:alphaModFix/>
          </a:blip>
          <a:stretch>
            <a:fillRect/>
          </a:stretch>
        </p:blipFill>
        <p:spPr>
          <a:xfrm>
            <a:off x="4427450" y="1642425"/>
            <a:ext cx="7383550" cy="4715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5"/>
          <p:cNvSpPr txBox="1"/>
          <p:nvPr>
            <p:ph type="title"/>
          </p:nvPr>
        </p:nvSpPr>
        <p:spPr>
          <a:xfrm>
            <a:off x="333514" y="472411"/>
            <a:ext cx="7057099"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The choices to be made - vehicles</a:t>
            </a:r>
            <a:r>
              <a:rPr lang="en-GB">
                <a:solidFill>
                  <a:schemeClr val="accent1"/>
                </a:solidFill>
              </a:rPr>
              <a:t>.</a:t>
            </a:r>
            <a:endParaRPr>
              <a:solidFill>
                <a:schemeClr val="accent1"/>
              </a:solidFill>
            </a:endParaRPr>
          </a:p>
        </p:txBody>
      </p:sp>
      <p:sp>
        <p:nvSpPr>
          <p:cNvPr id="670" name="Google Shape;670;p5"/>
          <p:cNvSpPr txBox="1"/>
          <p:nvPr/>
        </p:nvSpPr>
        <p:spPr>
          <a:xfrm>
            <a:off x="5489715" y="2076717"/>
            <a:ext cx="35266" cy="921278"/>
          </a:xfrm>
          <a:prstGeom prst="rect">
            <a:avLst/>
          </a:prstGeom>
          <a:noFill/>
          <a:ln>
            <a:noFill/>
          </a:ln>
        </p:spPr>
        <p:txBody>
          <a:bodyPr anchorCtr="0" anchor="t" bIns="45700" lIns="0" spcFirstLastPara="1" rIns="0"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a:t>
            </a:r>
            <a:endParaRPr/>
          </a:p>
          <a:p>
            <a:pPr indent="0" lvl="0" marL="0" marR="0" rtl="0" algn="l">
              <a:lnSpc>
                <a:spcPct val="115000"/>
              </a:lnSpc>
              <a:spcBef>
                <a:spcPts val="1333"/>
              </a:spcBef>
              <a:spcAft>
                <a:spcPts val="0"/>
              </a:spcAft>
              <a:buNone/>
            </a:pPr>
            <a:r>
              <a:t/>
            </a:r>
            <a:endParaRPr b="1" sz="1400">
              <a:solidFill>
                <a:schemeClr val="dk1"/>
              </a:solidFill>
              <a:latin typeface="Montserrat Light"/>
              <a:ea typeface="Montserrat Light"/>
              <a:cs typeface="Montserrat Light"/>
              <a:sym typeface="Montserrat Light"/>
            </a:endParaRPr>
          </a:p>
        </p:txBody>
      </p:sp>
      <p:sp>
        <p:nvSpPr>
          <p:cNvPr id="671" name="Google Shape;671;p5"/>
          <p:cNvSpPr txBox="1"/>
          <p:nvPr/>
        </p:nvSpPr>
        <p:spPr>
          <a:xfrm>
            <a:off x="408400" y="1803325"/>
            <a:ext cx="3295500" cy="2042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Vehicles are the means by which the company will achieve its objectives. For example, it could decide to do everything itself or it could work with external vehicles such as franchises, licensing or acquisitions. Much will depend on its core competences.</a:t>
            </a:r>
            <a:endParaRPr/>
          </a:p>
        </p:txBody>
      </p:sp>
      <p:sp>
        <p:nvSpPr>
          <p:cNvPr id="672" name="Google Shape;672;p5"/>
          <p:cNvSpPr txBox="1"/>
          <p:nvPr/>
        </p:nvSpPr>
        <p:spPr>
          <a:xfrm>
            <a:off x="410497" y="1303731"/>
            <a:ext cx="87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GB" sz="1600">
                <a:solidFill>
                  <a:schemeClr val="lt1"/>
                </a:solidFill>
                <a:latin typeface="Montserrat SemiBold"/>
                <a:ea typeface="Montserrat SemiBold"/>
                <a:cs typeface="Montserrat SemiBold"/>
                <a:sym typeface="Montserrat SemiBold"/>
              </a:rPr>
              <a:t>Vehicles determine how the offer will be produced and served to the market</a:t>
            </a:r>
            <a:endParaRPr sz="1600"/>
          </a:p>
        </p:txBody>
      </p:sp>
      <p:sp>
        <p:nvSpPr>
          <p:cNvPr id="673" name="Google Shape;673;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4" name="Google Shape;674;p5"/>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pic>
        <p:nvPicPr>
          <p:cNvPr id="675" name="Google Shape;675;p5"/>
          <p:cNvPicPr preferRelativeResize="0"/>
          <p:nvPr/>
        </p:nvPicPr>
        <p:blipFill>
          <a:blip r:embed="rId3">
            <a:alphaModFix/>
          </a:blip>
          <a:stretch>
            <a:fillRect/>
          </a:stretch>
        </p:blipFill>
        <p:spPr>
          <a:xfrm>
            <a:off x="4427450" y="1642425"/>
            <a:ext cx="7383550" cy="4715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6"/>
          <p:cNvSpPr txBox="1"/>
          <p:nvPr>
            <p:ph type="title"/>
          </p:nvPr>
        </p:nvSpPr>
        <p:spPr>
          <a:xfrm>
            <a:off x="333514" y="472411"/>
            <a:ext cx="7057099"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The choices to be made - staging</a:t>
            </a:r>
            <a:r>
              <a:rPr lang="en-GB">
                <a:solidFill>
                  <a:schemeClr val="lt1"/>
                </a:solidFill>
              </a:rPr>
              <a:t>.</a:t>
            </a:r>
            <a:endParaRPr>
              <a:solidFill>
                <a:schemeClr val="lt1"/>
              </a:solidFill>
            </a:endParaRPr>
          </a:p>
        </p:txBody>
      </p:sp>
      <p:sp>
        <p:nvSpPr>
          <p:cNvPr id="681" name="Google Shape;681;p6"/>
          <p:cNvSpPr txBox="1"/>
          <p:nvPr/>
        </p:nvSpPr>
        <p:spPr>
          <a:xfrm>
            <a:off x="5489715" y="2076717"/>
            <a:ext cx="35266" cy="921278"/>
          </a:xfrm>
          <a:prstGeom prst="rect">
            <a:avLst/>
          </a:prstGeom>
          <a:noFill/>
          <a:ln>
            <a:noFill/>
          </a:ln>
        </p:spPr>
        <p:txBody>
          <a:bodyPr anchorCtr="0" anchor="t" bIns="45700" lIns="0" spcFirstLastPara="1" rIns="0"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a:t>
            </a:r>
            <a:endParaRPr/>
          </a:p>
          <a:p>
            <a:pPr indent="0" lvl="0" marL="0" marR="0" rtl="0" algn="l">
              <a:lnSpc>
                <a:spcPct val="115000"/>
              </a:lnSpc>
              <a:spcBef>
                <a:spcPts val="1333"/>
              </a:spcBef>
              <a:spcAft>
                <a:spcPts val="0"/>
              </a:spcAft>
              <a:buNone/>
            </a:pPr>
            <a:r>
              <a:t/>
            </a:r>
            <a:endParaRPr b="1" sz="1400">
              <a:solidFill>
                <a:schemeClr val="dk1"/>
              </a:solidFill>
              <a:latin typeface="Montserrat Light"/>
              <a:ea typeface="Montserrat Light"/>
              <a:cs typeface="Montserrat Light"/>
              <a:sym typeface="Montserrat Light"/>
            </a:endParaRPr>
          </a:p>
        </p:txBody>
      </p:sp>
      <p:sp>
        <p:nvSpPr>
          <p:cNvPr id="682" name="Google Shape;682;p6"/>
          <p:cNvSpPr txBox="1"/>
          <p:nvPr/>
        </p:nvSpPr>
        <p:spPr>
          <a:xfrm>
            <a:off x="394356" y="1709845"/>
            <a:ext cx="3139200" cy="3529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The strategy has to be launched and this is likely to be in stages. The staging component considers the sequences of launch steps and the speed with which these will be applied. This isn’t always easy. On the one hand there will be pressures to move quickly and take advantage of opportunities and on the other hand it is sometimes important that a company paces itself and does not rush into implementation.</a:t>
            </a:r>
            <a:endParaRPr/>
          </a:p>
        </p:txBody>
      </p:sp>
      <p:sp>
        <p:nvSpPr>
          <p:cNvPr id="683" name="Google Shape;683;p6"/>
          <p:cNvSpPr txBox="1"/>
          <p:nvPr/>
        </p:nvSpPr>
        <p:spPr>
          <a:xfrm>
            <a:off x="379922" y="1245256"/>
            <a:ext cx="87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GB" sz="1600">
                <a:solidFill>
                  <a:schemeClr val="lt1"/>
                </a:solidFill>
                <a:latin typeface="Montserrat SemiBold"/>
                <a:ea typeface="Montserrat SemiBold"/>
                <a:cs typeface="Montserrat SemiBold"/>
                <a:sym typeface="Montserrat SemiBold"/>
              </a:rPr>
              <a:t>Staging describes how the strategy will be rolled out</a:t>
            </a:r>
            <a:r>
              <a:rPr lang="en-GB" sz="1600">
                <a:solidFill>
                  <a:schemeClr val="lt1"/>
                </a:solidFill>
                <a:latin typeface="Montserrat SemiBold"/>
                <a:ea typeface="Montserrat SemiBold"/>
                <a:cs typeface="Montserrat SemiBold"/>
                <a:sym typeface="Montserrat SemiBold"/>
              </a:rPr>
              <a:t>.</a:t>
            </a:r>
            <a:endParaRPr sz="1600"/>
          </a:p>
        </p:txBody>
      </p:sp>
      <p:sp>
        <p:nvSpPr>
          <p:cNvPr id="684" name="Google Shape;684;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85" name="Google Shape;685;p6"/>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pic>
        <p:nvPicPr>
          <p:cNvPr id="686" name="Google Shape;686;p6"/>
          <p:cNvPicPr preferRelativeResize="0"/>
          <p:nvPr/>
        </p:nvPicPr>
        <p:blipFill>
          <a:blip r:embed="rId3">
            <a:alphaModFix/>
          </a:blip>
          <a:stretch>
            <a:fillRect/>
          </a:stretch>
        </p:blipFill>
        <p:spPr>
          <a:xfrm>
            <a:off x="4427450" y="1642425"/>
            <a:ext cx="7383550" cy="4715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7"/>
          <p:cNvSpPr txBox="1"/>
          <p:nvPr>
            <p:ph type="title"/>
          </p:nvPr>
        </p:nvSpPr>
        <p:spPr>
          <a:xfrm>
            <a:off x="333514" y="472411"/>
            <a:ext cx="9951129"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The choices to be made – economic logic</a:t>
            </a:r>
            <a:r>
              <a:rPr lang="en-GB" sz="2800">
                <a:solidFill>
                  <a:schemeClr val="lt1"/>
                </a:solidFill>
              </a:rPr>
              <a:t>.</a:t>
            </a:r>
            <a:endParaRPr sz="2800">
              <a:solidFill>
                <a:schemeClr val="lt1"/>
              </a:solidFill>
            </a:endParaRPr>
          </a:p>
        </p:txBody>
      </p:sp>
      <p:sp>
        <p:nvSpPr>
          <p:cNvPr id="692" name="Google Shape;692;p7"/>
          <p:cNvSpPr txBox="1"/>
          <p:nvPr/>
        </p:nvSpPr>
        <p:spPr>
          <a:xfrm>
            <a:off x="5489715" y="2076717"/>
            <a:ext cx="35266" cy="921278"/>
          </a:xfrm>
          <a:prstGeom prst="rect">
            <a:avLst/>
          </a:prstGeom>
          <a:noFill/>
          <a:ln>
            <a:noFill/>
          </a:ln>
        </p:spPr>
        <p:txBody>
          <a:bodyPr anchorCtr="0" anchor="t" bIns="45700" lIns="0" spcFirstLastPara="1" rIns="0"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a:t>
            </a:r>
            <a:endParaRPr/>
          </a:p>
          <a:p>
            <a:pPr indent="0" lvl="0" marL="0" marR="0" rtl="0" algn="l">
              <a:lnSpc>
                <a:spcPct val="115000"/>
              </a:lnSpc>
              <a:spcBef>
                <a:spcPts val="1333"/>
              </a:spcBef>
              <a:spcAft>
                <a:spcPts val="0"/>
              </a:spcAft>
              <a:buNone/>
            </a:pPr>
            <a:r>
              <a:t/>
            </a:r>
            <a:endParaRPr b="1" sz="1400">
              <a:solidFill>
                <a:schemeClr val="dk1"/>
              </a:solidFill>
              <a:latin typeface="Montserrat Light"/>
              <a:ea typeface="Montserrat Light"/>
              <a:cs typeface="Montserrat Light"/>
              <a:sym typeface="Montserrat Light"/>
            </a:endParaRPr>
          </a:p>
        </p:txBody>
      </p:sp>
      <p:sp>
        <p:nvSpPr>
          <p:cNvPr id="693" name="Google Shape;693;p7"/>
          <p:cNvSpPr txBox="1"/>
          <p:nvPr/>
        </p:nvSpPr>
        <p:spPr>
          <a:xfrm>
            <a:off x="318156" y="1709845"/>
            <a:ext cx="3139200" cy="2290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The aim of the strategy is to make a profit. The economic logic part of the diamond shows how the pieces fit together to deliver a suitable profit. This may be achieved by economies of scale and low-cost or premium pricing based on any special product advantages.</a:t>
            </a:r>
            <a:endParaRPr/>
          </a:p>
        </p:txBody>
      </p:sp>
      <p:sp>
        <p:nvSpPr>
          <p:cNvPr id="694" name="Google Shape;694;p7"/>
          <p:cNvSpPr txBox="1"/>
          <p:nvPr/>
        </p:nvSpPr>
        <p:spPr>
          <a:xfrm>
            <a:off x="321297" y="1227531"/>
            <a:ext cx="87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GB" sz="1600">
                <a:solidFill>
                  <a:schemeClr val="lt1"/>
                </a:solidFill>
                <a:latin typeface="Montserrat SemiBold"/>
                <a:ea typeface="Montserrat SemiBold"/>
                <a:cs typeface="Montserrat SemiBold"/>
                <a:sym typeface="Montserrat SemiBold"/>
              </a:rPr>
              <a:t>Economic logic explains how the company will generate revenue and profits.</a:t>
            </a:r>
            <a:endParaRPr sz="1600"/>
          </a:p>
        </p:txBody>
      </p:sp>
      <p:sp>
        <p:nvSpPr>
          <p:cNvPr id="695" name="Google Shape;695;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6" name="Google Shape;696;p7"/>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pic>
        <p:nvPicPr>
          <p:cNvPr id="697" name="Google Shape;697;p7"/>
          <p:cNvPicPr preferRelativeResize="0"/>
          <p:nvPr/>
        </p:nvPicPr>
        <p:blipFill>
          <a:blip r:embed="rId3">
            <a:alphaModFix/>
          </a:blip>
          <a:stretch>
            <a:fillRect/>
          </a:stretch>
        </p:blipFill>
        <p:spPr>
          <a:xfrm>
            <a:off x="4427450" y="1642425"/>
            <a:ext cx="7383550" cy="4715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8"/>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Things to think about</a:t>
            </a:r>
            <a:r>
              <a:rPr lang="en-GB" sz="2900">
                <a:solidFill>
                  <a:schemeClr val="accent1"/>
                </a:solidFill>
              </a:rPr>
              <a:t>.</a:t>
            </a:r>
            <a:endParaRPr sz="2900">
              <a:solidFill>
                <a:schemeClr val="accent1"/>
              </a:solidFill>
            </a:endParaRPr>
          </a:p>
        </p:txBody>
      </p:sp>
      <p:sp>
        <p:nvSpPr>
          <p:cNvPr id="703" name="Google Shape;703;p8"/>
          <p:cNvSpPr txBox="1"/>
          <p:nvPr/>
        </p:nvSpPr>
        <p:spPr>
          <a:xfrm>
            <a:off x="1051475" y="1697350"/>
            <a:ext cx="7818600" cy="3777300"/>
          </a:xfrm>
          <a:prstGeom prst="rect">
            <a:avLst/>
          </a:prstGeom>
          <a:noFill/>
          <a:ln>
            <a:noFill/>
          </a:ln>
        </p:spPr>
        <p:txBody>
          <a:bodyPr anchorCtr="0" anchor="t" bIns="45700" lIns="91425" spcFirstLastPara="1" rIns="91425" wrap="square" tIns="45700">
            <a:spAutoFit/>
          </a:bodyPr>
          <a:lstStyle/>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What are the major changes taking place in the market in which you operate? How does your strategy fit with these?</a:t>
            </a:r>
            <a:br>
              <a:rPr lang="en-GB">
                <a:solidFill>
                  <a:schemeClr val="dk1"/>
                </a:solidFill>
                <a:latin typeface="Montserrat Light"/>
                <a:ea typeface="Montserrat Light"/>
                <a:cs typeface="Montserrat Light"/>
                <a:sym typeface="Montserrat Light"/>
              </a:rPr>
            </a:br>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What are your key resources? Does your strategy fit with these?</a:t>
            </a:r>
            <a:br>
              <a:rPr lang="en-GB">
                <a:solidFill>
                  <a:schemeClr val="dk1"/>
                </a:solidFill>
                <a:latin typeface="Montserrat Light"/>
                <a:ea typeface="Montserrat Light"/>
                <a:cs typeface="Montserrat Light"/>
                <a:sym typeface="Montserrat Light"/>
              </a:rPr>
            </a:br>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What are the important differentiators that separate you from the competition? How will you sustain them?</a:t>
            </a:r>
            <a:br>
              <a:rPr lang="en-GB">
                <a:solidFill>
                  <a:schemeClr val="dk1"/>
                </a:solidFill>
                <a:latin typeface="Montserrat Light"/>
                <a:ea typeface="Montserrat Light"/>
                <a:cs typeface="Montserrat Light"/>
                <a:sym typeface="Montserrat Light"/>
              </a:rPr>
            </a:br>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Does everyone within your organisation know the strategy? Are they all aligned with it?</a:t>
            </a:r>
            <a:br>
              <a:rPr lang="en-GB">
                <a:solidFill>
                  <a:schemeClr val="dk1"/>
                </a:solidFill>
                <a:latin typeface="Montserrat Light"/>
                <a:ea typeface="Montserrat Light"/>
                <a:cs typeface="Montserrat Light"/>
                <a:sym typeface="Montserrat Light"/>
              </a:rPr>
            </a:br>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Do you have sufficient resources to pursue your strategy?</a:t>
            </a:r>
            <a:br>
              <a:rPr lang="en-GB">
                <a:solidFill>
                  <a:schemeClr val="dk1"/>
                </a:solidFill>
                <a:latin typeface="Montserrat Light"/>
                <a:ea typeface="Montserrat Light"/>
                <a:cs typeface="Montserrat Light"/>
                <a:sym typeface="Montserrat Light"/>
              </a:rPr>
            </a:br>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Is your strategy implementable? Where within your organisation could there be any weaknesses that could stop you achieving it?</a:t>
            </a:r>
            <a:endParaRPr/>
          </a:p>
        </p:txBody>
      </p:sp>
      <p:sp>
        <p:nvSpPr>
          <p:cNvPr id="704" name="Google Shape;704;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05" name="Google Shape;705;p8"/>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g2ab72148510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11" name="Google Shape;711;g2ab72148510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2" name="Google Shape;712;g2ab72148510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3" name="Google Shape;713;g2ab72148510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4" name="Google Shape;714;g2ab72148510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5" name="Google Shape;715;g2ab72148510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