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7NM9J1sTrTcbHWVkDMigI5shS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E0109E-1431-43A3-878D-12BDDD584991}">
  <a:tblStyle styleId="{5EE0109E-1431-43A3-878D-12BDDD584991}" styleName="Table_0">
    <a:wholeTbl>
      <a:tcTxStyle b="off" i="off">
        <a:font>
          <a:latin typeface="Calibri"/>
          <a:ea typeface="Calibri"/>
          <a:cs typeface="Calibri"/>
        </a:font>
        <a:schemeClr val="dk1"/>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tcBdr>
      </a:tcStyle>
    </a:band1H>
    <a:band2H>
      <a:tcTxStyle/>
    </a:band2H>
    <a:band1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1V>
    <a:band2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dk1"/>
          </a:solidFill>
        </a:fill>
      </a:tcStyle>
    </a:firstRow>
    <a:neCell>
      <a:tcTxStyle/>
    </a:neCell>
    <a:nwCell>
      <a:tcTxStyle/>
    </a:nwCell>
  </a:tblStyle>
  <a:tblStyle styleId="{6B945E59-19F1-43AD-9B4B-7AE1541C2784}"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3792C421-7B5D-48E7-9245-93F4FE269DEC}"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F10FFBC-9692-45C6-AF4E-0AEB6E3F72F7}" styleName="Table_3">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74063EF-9BD3-4FE4-B6B1-4DF56BB89C48}"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7"/>
          </a:solidFill>
        </a:fill>
      </a:tcStyle>
    </a:wholeTbl>
    <a:band1H>
      <a:tcTxStyle/>
      <a:tcStyle>
        <a:fill>
          <a:solidFill>
            <a:srgbClr val="CBCBCB"/>
          </a:solidFill>
        </a:fill>
      </a:tcStyle>
    </a:band1H>
    <a:band2H>
      <a:tcTxStyle/>
    </a:band2H>
    <a:band1V>
      <a:tcTxStyle/>
      <a:tcStyle>
        <a:fill>
          <a:solidFill>
            <a:srgbClr val="CBCBCB"/>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33" Type="http://schemas.openxmlformats.org/officeDocument/2006/relationships/font" Target="fonts/MontserratLight-bold.fntdata"/><Relationship Id="rId10" Type="http://schemas.openxmlformats.org/officeDocument/2006/relationships/slide" Target="slides/slide5.xml"/><Relationship Id="rId32" Type="http://schemas.openxmlformats.org/officeDocument/2006/relationships/font" Target="fonts/MontserratLight-regular.fntdata"/><Relationship Id="rId13" Type="http://schemas.openxmlformats.org/officeDocument/2006/relationships/slide" Target="slides/slide8.xml"/><Relationship Id="rId35" Type="http://schemas.openxmlformats.org/officeDocument/2006/relationships/font" Target="fonts/MontserratLight-boldItalic.fntdata"/><Relationship Id="rId12" Type="http://schemas.openxmlformats.org/officeDocument/2006/relationships/slide" Target="slides/slide7.xml"/><Relationship Id="rId34" Type="http://schemas.openxmlformats.org/officeDocument/2006/relationships/font" Target="fonts/MontserratLight-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64d83e955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264d83e95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pic>
        <p:nvPicPr>
          <p:cNvPr descr="A logo with blue and yellow colors&#10;&#10;Description automatically generated" id="14" name="Google Shape;14;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5" name="Google Shape;15;p16"/>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6" name="Google Shape;16;p16"/>
          <p:cNvSpPr/>
          <p:nvPr/>
        </p:nvSpPr>
        <p:spPr>
          <a:xfrm>
            <a:off x="1226931" y="16105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6"/>
          <p:cNvSpPr/>
          <p:nvPr/>
        </p:nvSpPr>
        <p:spPr>
          <a:xfrm>
            <a:off x="0" y="16105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4" name="Shape 274"/>
        <p:cNvGrpSpPr/>
        <p:nvPr/>
      </p:nvGrpSpPr>
      <p:grpSpPr>
        <a:xfrm>
          <a:off x="0" y="0"/>
          <a:ext cx="0" cy="0"/>
          <a:chOff x="0" y="0"/>
          <a:chExt cx="0" cy="0"/>
        </a:xfrm>
      </p:grpSpPr>
      <p:sp>
        <p:nvSpPr>
          <p:cNvPr id="275" name="Google Shape;275;p2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6" name="Google Shape;276;p2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7" name="Google Shape;277;p2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78" name="Google Shape;278;p2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0" name="Google Shape;280;p2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1" name="Google Shape;281;p2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88" name="Google Shape;288;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1" name="Google Shape;291;p26"/>
          <p:cNvGrpSpPr/>
          <p:nvPr/>
        </p:nvGrpSpPr>
        <p:grpSpPr>
          <a:xfrm>
            <a:off x="11436251" y="129884"/>
            <a:ext cx="661669" cy="1214119"/>
            <a:chOff x="11436251" y="129884"/>
            <a:chExt cx="661669" cy="1214119"/>
          </a:xfrm>
        </p:grpSpPr>
        <p:sp>
          <p:nvSpPr>
            <p:cNvPr id="292" name="Google Shape;292;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0" name="Google Shape;320;p2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1" name="Shape 321"/>
        <p:cNvGrpSpPr/>
        <p:nvPr/>
      </p:nvGrpSpPr>
      <p:grpSpPr>
        <a:xfrm>
          <a:off x="0" y="0"/>
          <a:ext cx="0" cy="0"/>
          <a:chOff x="0" y="0"/>
          <a:chExt cx="0" cy="0"/>
        </a:xfrm>
      </p:grpSpPr>
      <p:pic>
        <p:nvPicPr>
          <p:cNvPr descr="A yellow circle on a black background&#10;&#10;Description automatically generated" id="322" name="Google Shape;32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3" name="Google Shape;323;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26" name="Google Shape;326;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8" name="Google Shape;328;p2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29" name="Google Shape;329;p2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0" name="Google Shape;330;p27"/>
          <p:cNvGrpSpPr/>
          <p:nvPr/>
        </p:nvGrpSpPr>
        <p:grpSpPr>
          <a:xfrm>
            <a:off x="11436251" y="129884"/>
            <a:ext cx="661669" cy="1214119"/>
            <a:chOff x="11436251" y="129884"/>
            <a:chExt cx="661669" cy="1214119"/>
          </a:xfrm>
        </p:grpSpPr>
        <p:sp>
          <p:nvSpPr>
            <p:cNvPr id="331" name="Google Shape;331;p2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59" name="Google Shape;359;p2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0" name="Shape 360"/>
        <p:cNvGrpSpPr/>
        <p:nvPr/>
      </p:nvGrpSpPr>
      <p:grpSpPr>
        <a:xfrm>
          <a:off x="0" y="0"/>
          <a:ext cx="0" cy="0"/>
          <a:chOff x="0" y="0"/>
          <a:chExt cx="0" cy="0"/>
        </a:xfrm>
      </p:grpSpPr>
      <p:pic>
        <p:nvPicPr>
          <p:cNvPr descr="A yellow circle on a black background&#10;&#10;Description automatically generated" id="361" name="Google Shape;361;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2" name="Google Shape;362;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5" name="Google Shape;365;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6" name="Google Shape;366;p28"/>
          <p:cNvGrpSpPr/>
          <p:nvPr/>
        </p:nvGrpSpPr>
        <p:grpSpPr>
          <a:xfrm>
            <a:off x="0" y="1318491"/>
            <a:ext cx="1397812" cy="58002"/>
            <a:chOff x="0" y="1077191"/>
            <a:chExt cx="1397812" cy="58002"/>
          </a:xfrm>
        </p:grpSpPr>
        <p:sp>
          <p:nvSpPr>
            <p:cNvPr id="367" name="Google Shape;367;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9" name="Google Shape;369;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0" name="Google Shape;370;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1" name="Google Shape;371;p28"/>
          <p:cNvGrpSpPr/>
          <p:nvPr/>
        </p:nvGrpSpPr>
        <p:grpSpPr>
          <a:xfrm>
            <a:off x="11614051" y="129884"/>
            <a:ext cx="661669" cy="1214119"/>
            <a:chOff x="11436251" y="129884"/>
            <a:chExt cx="661669" cy="1214119"/>
          </a:xfrm>
        </p:grpSpPr>
        <p:sp>
          <p:nvSpPr>
            <p:cNvPr id="372" name="Google Shape;372;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0" name="Google Shape;400;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1" name="Shape 401"/>
        <p:cNvGrpSpPr/>
        <p:nvPr/>
      </p:nvGrpSpPr>
      <p:grpSpPr>
        <a:xfrm>
          <a:off x="0" y="0"/>
          <a:ext cx="0" cy="0"/>
          <a:chOff x="0" y="0"/>
          <a:chExt cx="0" cy="0"/>
        </a:xfrm>
      </p:grpSpPr>
      <p:pic>
        <p:nvPicPr>
          <p:cNvPr descr="A yellow circle on a black background&#10;&#10;Description automatically generated" id="402" name="Google Shape;402;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3" name="Google Shape;403;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6" name="Google Shape;406;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7" name="Google Shape;407;p29"/>
          <p:cNvGrpSpPr/>
          <p:nvPr/>
        </p:nvGrpSpPr>
        <p:grpSpPr>
          <a:xfrm>
            <a:off x="0" y="1318491"/>
            <a:ext cx="1397812" cy="58002"/>
            <a:chOff x="0" y="1077191"/>
            <a:chExt cx="1397812" cy="58002"/>
          </a:xfrm>
        </p:grpSpPr>
        <p:sp>
          <p:nvSpPr>
            <p:cNvPr id="408" name="Google Shape;408;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0" name="Google Shape;410;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1" name="Google Shape;411;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2" name="Google Shape;412;p29"/>
          <p:cNvGrpSpPr/>
          <p:nvPr/>
        </p:nvGrpSpPr>
        <p:grpSpPr>
          <a:xfrm>
            <a:off x="11436251" y="129884"/>
            <a:ext cx="661669" cy="1214119"/>
            <a:chOff x="11436251" y="129884"/>
            <a:chExt cx="661669" cy="1214119"/>
          </a:xfrm>
        </p:grpSpPr>
        <p:sp>
          <p:nvSpPr>
            <p:cNvPr id="413" name="Google Shape;413;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1" name="Google Shape;441;p29"/>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2" name="Shape 442"/>
        <p:cNvGrpSpPr/>
        <p:nvPr/>
      </p:nvGrpSpPr>
      <p:grpSpPr>
        <a:xfrm>
          <a:off x="0" y="0"/>
          <a:ext cx="0" cy="0"/>
          <a:chOff x="0" y="0"/>
          <a:chExt cx="0" cy="0"/>
        </a:xfrm>
      </p:grpSpPr>
      <p:pic>
        <p:nvPicPr>
          <p:cNvPr descr="A yellow circle on a black background&#10;&#10;Description automatically generated" id="443" name="Google Shape;443;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4" name="Google Shape;444;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7" name="Google Shape;447;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8" name="Google Shape;448;p30"/>
          <p:cNvGrpSpPr/>
          <p:nvPr/>
        </p:nvGrpSpPr>
        <p:grpSpPr>
          <a:xfrm>
            <a:off x="0" y="1318491"/>
            <a:ext cx="1397812" cy="58002"/>
            <a:chOff x="0" y="1077191"/>
            <a:chExt cx="1397812" cy="58002"/>
          </a:xfrm>
        </p:grpSpPr>
        <p:sp>
          <p:nvSpPr>
            <p:cNvPr id="449" name="Google Shape;449;p3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3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1" name="Google Shape;451;p3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2" name="Google Shape;452;p3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3" name="Google Shape;453;p30"/>
          <p:cNvGrpSpPr/>
          <p:nvPr/>
        </p:nvGrpSpPr>
        <p:grpSpPr>
          <a:xfrm>
            <a:off x="11436251" y="129884"/>
            <a:ext cx="661669" cy="1214119"/>
            <a:chOff x="11436251" y="129884"/>
            <a:chExt cx="661669" cy="1214119"/>
          </a:xfrm>
        </p:grpSpPr>
        <p:sp>
          <p:nvSpPr>
            <p:cNvPr id="454" name="Google Shape;454;p3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3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3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3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3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3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3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3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3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3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3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3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3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3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3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3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3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2" name="Google Shape;482;p30"/>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3" name="Shape 483"/>
        <p:cNvGrpSpPr/>
        <p:nvPr/>
      </p:nvGrpSpPr>
      <p:grpSpPr>
        <a:xfrm>
          <a:off x="0" y="0"/>
          <a:ext cx="0" cy="0"/>
          <a:chOff x="0" y="0"/>
          <a:chExt cx="0" cy="0"/>
        </a:xfrm>
      </p:grpSpPr>
      <p:pic>
        <p:nvPicPr>
          <p:cNvPr descr="A yellow circle on a black background&#10;&#10;Description automatically generated" id="484" name="Google Shape;484;p3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5" name="Google Shape;485;p3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8" name="Google Shape;488;p3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89" name="Google Shape;489;p31"/>
          <p:cNvGrpSpPr/>
          <p:nvPr/>
        </p:nvGrpSpPr>
        <p:grpSpPr>
          <a:xfrm>
            <a:off x="0" y="1318491"/>
            <a:ext cx="1397812" cy="58002"/>
            <a:chOff x="0" y="1077191"/>
            <a:chExt cx="1397812" cy="58002"/>
          </a:xfrm>
        </p:grpSpPr>
        <p:sp>
          <p:nvSpPr>
            <p:cNvPr id="490" name="Google Shape;490;p3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3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2" name="Google Shape;492;p3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3" name="Google Shape;493;p3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4" name="Google Shape;494;p31"/>
          <p:cNvGrpSpPr/>
          <p:nvPr/>
        </p:nvGrpSpPr>
        <p:grpSpPr>
          <a:xfrm>
            <a:off x="11436251" y="129884"/>
            <a:ext cx="661669" cy="1214119"/>
            <a:chOff x="11436251" y="129884"/>
            <a:chExt cx="661669" cy="1214119"/>
          </a:xfrm>
        </p:grpSpPr>
        <p:sp>
          <p:nvSpPr>
            <p:cNvPr id="495" name="Google Shape;495;p3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3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3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3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3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3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3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3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3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3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3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3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3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3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3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3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3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3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3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3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3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3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3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3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3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3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3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3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3" name="Google Shape;523;p3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4" name="Google Shape;524;p31"/>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5" name="Shape 525"/>
        <p:cNvGrpSpPr/>
        <p:nvPr/>
      </p:nvGrpSpPr>
      <p:grpSpPr>
        <a:xfrm>
          <a:off x="0" y="0"/>
          <a:ext cx="0" cy="0"/>
          <a:chOff x="0" y="0"/>
          <a:chExt cx="0" cy="0"/>
        </a:xfrm>
      </p:grpSpPr>
      <p:pic>
        <p:nvPicPr>
          <p:cNvPr descr="A yellow circle on a black background&#10;&#10;Description automatically generated" id="526" name="Google Shape;526;p3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7" name="Google Shape;527;p3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3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3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0" name="Google Shape;530;p3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1" name="Google Shape;531;p32"/>
          <p:cNvGrpSpPr/>
          <p:nvPr/>
        </p:nvGrpSpPr>
        <p:grpSpPr>
          <a:xfrm>
            <a:off x="0" y="1318491"/>
            <a:ext cx="1397812" cy="58002"/>
            <a:chOff x="0" y="1077191"/>
            <a:chExt cx="1397812" cy="58002"/>
          </a:xfrm>
        </p:grpSpPr>
        <p:sp>
          <p:nvSpPr>
            <p:cNvPr id="532" name="Google Shape;532;p3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3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4" name="Google Shape;534;p3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5" name="Google Shape;535;p3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6" name="Google Shape;536;p32"/>
          <p:cNvGrpSpPr/>
          <p:nvPr/>
        </p:nvGrpSpPr>
        <p:grpSpPr>
          <a:xfrm>
            <a:off x="11614051" y="129884"/>
            <a:ext cx="661669" cy="1214119"/>
            <a:chOff x="11436251" y="129884"/>
            <a:chExt cx="661669" cy="1214119"/>
          </a:xfrm>
        </p:grpSpPr>
        <p:sp>
          <p:nvSpPr>
            <p:cNvPr id="537" name="Google Shape;537;p3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3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3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3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3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3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3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3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3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3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3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3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3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3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3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3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3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3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3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3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3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3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3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3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5" name="Google Shape;565;p3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6" name="Shape 566"/>
        <p:cNvGrpSpPr/>
        <p:nvPr/>
      </p:nvGrpSpPr>
      <p:grpSpPr>
        <a:xfrm>
          <a:off x="0" y="0"/>
          <a:ext cx="0" cy="0"/>
          <a:chOff x="0" y="0"/>
          <a:chExt cx="0" cy="0"/>
        </a:xfrm>
      </p:grpSpPr>
      <p:pic>
        <p:nvPicPr>
          <p:cNvPr descr="A yellow circle on a black background&#10;&#10;Description automatically generated" id="567" name="Google Shape;567;p3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8" name="Google Shape;568;p3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3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3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1" name="Google Shape;571;p3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2" name="Shape 572"/>
        <p:cNvGrpSpPr/>
        <p:nvPr/>
      </p:nvGrpSpPr>
      <p:grpSpPr>
        <a:xfrm>
          <a:off x="0" y="0"/>
          <a:ext cx="0" cy="0"/>
          <a:chOff x="0" y="0"/>
          <a:chExt cx="0" cy="0"/>
        </a:xfrm>
      </p:grpSpPr>
      <p:pic>
        <p:nvPicPr>
          <p:cNvPr id="573" name="Google Shape;573;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4" name="Google Shape;574;p34"/>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5" name="Google Shape;575;p3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3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3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8" name="Shape 18"/>
        <p:cNvGrpSpPr/>
        <p:nvPr/>
      </p:nvGrpSpPr>
      <p:grpSpPr>
        <a:xfrm>
          <a:off x="0" y="0"/>
          <a:ext cx="0" cy="0"/>
          <a:chOff x="0" y="0"/>
          <a:chExt cx="0" cy="0"/>
        </a:xfrm>
      </p:grpSpPr>
      <p:pic>
        <p:nvPicPr>
          <p:cNvPr descr="A yellow circle on a black background&#10;&#10;Description automatically generated" id="19" name="Google Shape;1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 name="Google Shape;2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4" name="Google Shape;24;p17"/>
          <p:cNvSpPr txBox="1"/>
          <p:nvPr>
            <p:ph type="title"/>
          </p:nvPr>
        </p:nvSpPr>
        <p:spPr>
          <a:xfrm>
            <a:off x="333530" y="548600"/>
            <a:ext cx="7599600" cy="54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 name="Google Shape;25;p17"/>
          <p:cNvGrpSpPr/>
          <p:nvPr/>
        </p:nvGrpSpPr>
        <p:grpSpPr>
          <a:xfrm>
            <a:off x="11436251" y="129884"/>
            <a:ext cx="661669" cy="1214119"/>
            <a:chOff x="11436251" y="129884"/>
            <a:chExt cx="661669" cy="1214119"/>
          </a:xfrm>
        </p:grpSpPr>
        <p:sp>
          <p:nvSpPr>
            <p:cNvPr id="26" name="Google Shape;26;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4" name="Google Shape;54;p17"/>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7"/>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8" name="Shape 578"/>
        <p:cNvGrpSpPr/>
        <p:nvPr/>
      </p:nvGrpSpPr>
      <p:grpSpPr>
        <a:xfrm>
          <a:off x="0" y="0"/>
          <a:ext cx="0" cy="0"/>
          <a:chOff x="0" y="0"/>
          <a:chExt cx="0" cy="0"/>
        </a:xfrm>
      </p:grpSpPr>
      <p:sp>
        <p:nvSpPr>
          <p:cNvPr id="579" name="Google Shape;579;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0" name="Google Shape;580;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1" name="Google Shape;581;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2" name="Shape 582"/>
        <p:cNvGrpSpPr/>
        <p:nvPr/>
      </p:nvGrpSpPr>
      <p:grpSpPr>
        <a:xfrm>
          <a:off x="0" y="0"/>
          <a:ext cx="0" cy="0"/>
          <a:chOff x="0" y="0"/>
          <a:chExt cx="0" cy="0"/>
        </a:xfrm>
      </p:grpSpPr>
      <p:sp>
        <p:nvSpPr>
          <p:cNvPr id="583" name="Google Shape;583;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4" name="Google Shape;584;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5" name="Google Shape;585;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6" name="Google Shape;586;p3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7" name="Shape 587"/>
        <p:cNvGrpSpPr/>
        <p:nvPr/>
      </p:nvGrpSpPr>
      <p:grpSpPr>
        <a:xfrm>
          <a:off x="0" y="0"/>
          <a:ext cx="0" cy="0"/>
          <a:chOff x="0" y="0"/>
          <a:chExt cx="0" cy="0"/>
        </a:xfrm>
      </p:grpSpPr>
      <p:sp>
        <p:nvSpPr>
          <p:cNvPr id="588" name="Google Shape;588;p3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0" name="Google Shape;590;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3" name="Google Shape;593;p3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4" name="Shape 594"/>
        <p:cNvGrpSpPr/>
        <p:nvPr/>
      </p:nvGrpSpPr>
      <p:grpSpPr>
        <a:xfrm>
          <a:off x="0" y="0"/>
          <a:ext cx="0" cy="0"/>
          <a:chOff x="0" y="0"/>
          <a:chExt cx="0" cy="0"/>
        </a:xfrm>
      </p:grpSpPr>
      <p:sp>
        <p:nvSpPr>
          <p:cNvPr id="595" name="Google Shape;595;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6" name="Google Shape;596;p3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7" name="Shape 597"/>
        <p:cNvGrpSpPr/>
        <p:nvPr/>
      </p:nvGrpSpPr>
      <p:grpSpPr>
        <a:xfrm>
          <a:off x="0" y="0"/>
          <a:ext cx="0" cy="0"/>
          <a:chOff x="0" y="0"/>
          <a:chExt cx="0" cy="0"/>
        </a:xfrm>
      </p:grpSpPr>
      <p:sp>
        <p:nvSpPr>
          <p:cNvPr id="598" name="Google Shape;598;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9" name="Google Shape;59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1" name="Shape 601"/>
        <p:cNvGrpSpPr/>
        <p:nvPr/>
      </p:nvGrpSpPr>
      <p:grpSpPr>
        <a:xfrm>
          <a:off x="0" y="0"/>
          <a:ext cx="0" cy="0"/>
          <a:chOff x="0" y="0"/>
          <a:chExt cx="0" cy="0"/>
        </a:xfrm>
      </p:grpSpPr>
      <p:sp>
        <p:nvSpPr>
          <p:cNvPr id="602" name="Google Shape;60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3" name="Google Shape;603;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4" name="Google Shape;604;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5" name="Google Shape;605;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8" name="Shape 608"/>
        <p:cNvGrpSpPr/>
        <p:nvPr/>
      </p:nvGrpSpPr>
      <p:grpSpPr>
        <a:xfrm>
          <a:off x="0" y="0"/>
          <a:ext cx="0" cy="0"/>
          <a:chOff x="0" y="0"/>
          <a:chExt cx="0" cy="0"/>
        </a:xfrm>
      </p:grpSpPr>
      <p:sp>
        <p:nvSpPr>
          <p:cNvPr id="609" name="Google Shape;609;p41"/>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0" name="Google Shape;610;p41"/>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1" name="Google Shape;611;p41"/>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2" name="Google Shape;612;p41"/>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3" name="Shape 613"/>
        <p:cNvGrpSpPr/>
        <p:nvPr/>
      </p:nvGrpSpPr>
      <p:grpSpPr>
        <a:xfrm>
          <a:off x="0" y="0"/>
          <a:ext cx="0" cy="0"/>
          <a:chOff x="0" y="0"/>
          <a:chExt cx="0" cy="0"/>
        </a:xfrm>
      </p:grpSpPr>
      <p:sp>
        <p:nvSpPr>
          <p:cNvPr id="614" name="Google Shape;614;p42"/>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5" name="Google Shape;615;p42"/>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2"/>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2"/>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18" name="Shape 618"/>
        <p:cNvGrpSpPr/>
        <p:nvPr/>
      </p:nvGrpSpPr>
      <p:grpSpPr>
        <a:xfrm>
          <a:off x="0" y="0"/>
          <a:ext cx="0" cy="0"/>
          <a:chOff x="0" y="0"/>
          <a:chExt cx="0" cy="0"/>
        </a:xfrm>
      </p:grpSpPr>
      <p:sp>
        <p:nvSpPr>
          <p:cNvPr id="619" name="Google Shape;619;p43"/>
          <p:cNvSpPr txBox="1"/>
          <p:nvPr/>
        </p:nvSpPr>
        <p:spPr>
          <a:xfrm>
            <a:off x="116419" y="6647795"/>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333">
                <a:solidFill>
                  <a:srgbClr val="005596"/>
                </a:solidFill>
                <a:latin typeface="Trebuchet MS"/>
                <a:ea typeface="Trebuchet MS"/>
                <a:cs typeface="Trebuchet MS"/>
                <a:sym typeface="Trebuchet MS"/>
              </a:rPr>
              <a:t>‹#›</a:t>
            </a:fld>
            <a:endParaRPr b="0" i="0" sz="1333">
              <a:solidFill>
                <a:srgbClr val="005596"/>
              </a:solidFill>
              <a:latin typeface="Trebuchet MS"/>
              <a:ea typeface="Trebuchet MS"/>
              <a:cs typeface="Trebuchet MS"/>
              <a:sym typeface="Trebuchet MS"/>
            </a:endParaRPr>
          </a:p>
        </p:txBody>
      </p:sp>
      <p:sp>
        <p:nvSpPr>
          <p:cNvPr id="620" name="Google Shape;620;p4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6" name="Shape 56"/>
        <p:cNvGrpSpPr/>
        <p:nvPr/>
      </p:nvGrpSpPr>
      <p:grpSpPr>
        <a:xfrm>
          <a:off x="0" y="0"/>
          <a:ext cx="0" cy="0"/>
          <a:chOff x="0" y="0"/>
          <a:chExt cx="0" cy="0"/>
        </a:xfrm>
      </p:grpSpPr>
      <p:pic>
        <p:nvPicPr>
          <p:cNvPr descr="A yellow circle on a black background&#10;&#10;Description automatically generated" id="57" name="Google Shape;57;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8" name="Google Shape;58;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1" name="Google Shape;61;p18"/>
          <p:cNvGrpSpPr/>
          <p:nvPr/>
        </p:nvGrpSpPr>
        <p:grpSpPr>
          <a:xfrm>
            <a:off x="-11205" y="1278389"/>
            <a:ext cx="1397812" cy="58002"/>
            <a:chOff x="0" y="1077191"/>
            <a:chExt cx="1397812" cy="58002"/>
          </a:xfrm>
        </p:grpSpPr>
        <p:sp>
          <p:nvSpPr>
            <p:cNvPr id="62" name="Google Shape;62;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 name="Google Shape;64;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5" name="Google Shape;6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6" name="Google Shape;66;p18"/>
          <p:cNvGrpSpPr/>
          <p:nvPr/>
        </p:nvGrpSpPr>
        <p:grpSpPr>
          <a:xfrm>
            <a:off x="11436251" y="129884"/>
            <a:ext cx="661669" cy="1214119"/>
            <a:chOff x="11436251" y="129884"/>
            <a:chExt cx="661669" cy="1214119"/>
          </a:xfrm>
        </p:grpSpPr>
        <p:sp>
          <p:nvSpPr>
            <p:cNvPr id="67" name="Google Shape;6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5" name="Google Shape;95;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6" name="Google Shape;96;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7" name="Shape 97"/>
        <p:cNvGrpSpPr/>
        <p:nvPr/>
      </p:nvGrpSpPr>
      <p:grpSpPr>
        <a:xfrm>
          <a:off x="0" y="0"/>
          <a:ext cx="0" cy="0"/>
          <a:chOff x="0" y="0"/>
          <a:chExt cx="0" cy="0"/>
        </a:xfrm>
      </p:grpSpPr>
      <p:pic>
        <p:nvPicPr>
          <p:cNvPr descr="A yellow circle on a black background&#10;&#10;Description automatically generated" id="98" name="Google Shape;9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9" name="Google Shape;9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2" name="Google Shape;102;p19"/>
          <p:cNvGrpSpPr/>
          <p:nvPr/>
        </p:nvGrpSpPr>
        <p:grpSpPr>
          <a:xfrm>
            <a:off x="0" y="1318491"/>
            <a:ext cx="1397812" cy="58002"/>
            <a:chOff x="0" y="1077191"/>
            <a:chExt cx="1397812" cy="58002"/>
          </a:xfrm>
        </p:grpSpPr>
        <p:sp>
          <p:nvSpPr>
            <p:cNvPr id="103" name="Google Shape;103;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 name="Google Shape;105;p19"/>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6" name="Google Shape;10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7" name="Google Shape;107;p19"/>
          <p:cNvGrpSpPr/>
          <p:nvPr/>
        </p:nvGrpSpPr>
        <p:grpSpPr>
          <a:xfrm>
            <a:off x="11436251" y="129884"/>
            <a:ext cx="661669" cy="1214119"/>
            <a:chOff x="11436251" y="129884"/>
            <a:chExt cx="661669" cy="1214119"/>
          </a:xfrm>
        </p:grpSpPr>
        <p:sp>
          <p:nvSpPr>
            <p:cNvPr id="108" name="Google Shape;10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6" name="Google Shape;136;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37" name="Shape 137"/>
        <p:cNvGrpSpPr/>
        <p:nvPr/>
      </p:nvGrpSpPr>
      <p:grpSpPr>
        <a:xfrm>
          <a:off x="0" y="0"/>
          <a:ext cx="0" cy="0"/>
          <a:chOff x="0" y="0"/>
          <a:chExt cx="0" cy="0"/>
        </a:xfrm>
      </p:grpSpPr>
      <p:pic>
        <p:nvPicPr>
          <p:cNvPr descr="A yellow circle on a black background&#10;&#10;Description automatically generated" id="138" name="Google Shape;138;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9" name="Google Shape;139;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2" name="Google Shape;142;p20"/>
          <p:cNvGrpSpPr/>
          <p:nvPr/>
        </p:nvGrpSpPr>
        <p:grpSpPr>
          <a:xfrm>
            <a:off x="-42445" y="1310279"/>
            <a:ext cx="1397812" cy="58002"/>
            <a:chOff x="0" y="1077191"/>
            <a:chExt cx="1397812" cy="58002"/>
          </a:xfrm>
        </p:grpSpPr>
        <p:sp>
          <p:nvSpPr>
            <p:cNvPr id="143" name="Google Shape;143;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5" name="Google Shape;145;p20"/>
          <p:cNvSpPr txBox="1"/>
          <p:nvPr>
            <p:ph type="title"/>
          </p:nvPr>
        </p:nvSpPr>
        <p:spPr>
          <a:xfrm>
            <a:off x="298676" y="6742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6" name="Google Shape;14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47" name="Google Shape;147;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48" name="Google Shape;148;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9" name="Google Shape;149;p20"/>
          <p:cNvGrpSpPr/>
          <p:nvPr/>
        </p:nvGrpSpPr>
        <p:grpSpPr>
          <a:xfrm>
            <a:off x="11626751" y="129884"/>
            <a:ext cx="661669" cy="1214119"/>
            <a:chOff x="11436251" y="129884"/>
            <a:chExt cx="661669" cy="1214119"/>
          </a:xfrm>
        </p:grpSpPr>
        <p:sp>
          <p:nvSpPr>
            <p:cNvPr id="150" name="Google Shape;15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78" name="Shape 178"/>
        <p:cNvGrpSpPr/>
        <p:nvPr/>
      </p:nvGrpSpPr>
      <p:grpSpPr>
        <a:xfrm>
          <a:off x="0" y="0"/>
          <a:ext cx="0" cy="0"/>
          <a:chOff x="0" y="0"/>
          <a:chExt cx="0" cy="0"/>
        </a:xfrm>
      </p:grpSpPr>
      <p:pic>
        <p:nvPicPr>
          <p:cNvPr descr="A yellow circle on a black background&#10;&#10;Description automatically generated" id="179" name="Google Shape;17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0" name="Google Shape;18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3" name="Google Shape;183;p21"/>
          <p:cNvGrpSpPr/>
          <p:nvPr/>
        </p:nvGrpSpPr>
        <p:grpSpPr>
          <a:xfrm>
            <a:off x="-18578" y="1281278"/>
            <a:ext cx="1397812" cy="58002"/>
            <a:chOff x="0" y="1077191"/>
            <a:chExt cx="1397812" cy="58002"/>
          </a:xfrm>
        </p:grpSpPr>
        <p:sp>
          <p:nvSpPr>
            <p:cNvPr id="184" name="Google Shape;18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6" name="Google Shape;186;p21"/>
          <p:cNvSpPr txBox="1"/>
          <p:nvPr>
            <p:ph type="title"/>
          </p:nvPr>
        </p:nvSpPr>
        <p:spPr>
          <a:xfrm>
            <a:off x="298674" y="750475"/>
            <a:ext cx="79629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7" name="Google Shape;187;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88" name="Google Shape;188;p21"/>
          <p:cNvGrpSpPr/>
          <p:nvPr/>
        </p:nvGrpSpPr>
        <p:grpSpPr>
          <a:xfrm>
            <a:off x="11436251" y="129884"/>
            <a:ext cx="661669" cy="1214119"/>
            <a:chOff x="11436251" y="129884"/>
            <a:chExt cx="661669" cy="1214119"/>
          </a:xfrm>
        </p:grpSpPr>
        <p:sp>
          <p:nvSpPr>
            <p:cNvPr id="189" name="Google Shape;18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17" name="Google Shape;217;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18" name="Google Shape;218;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19" name="Shape 219"/>
        <p:cNvGrpSpPr/>
        <p:nvPr/>
      </p:nvGrpSpPr>
      <p:grpSpPr>
        <a:xfrm>
          <a:off x="0" y="0"/>
          <a:ext cx="0" cy="0"/>
          <a:chOff x="0" y="0"/>
          <a:chExt cx="0" cy="0"/>
        </a:xfrm>
      </p:grpSpPr>
      <p:pic>
        <p:nvPicPr>
          <p:cNvPr descr="A yellow circle on a black background&#10;&#10;Description automatically generated" id="220" name="Google Shape;220;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1" name="Google Shape;221;p2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4" name="Google Shape;224;p22"/>
          <p:cNvGrpSpPr/>
          <p:nvPr/>
        </p:nvGrpSpPr>
        <p:grpSpPr>
          <a:xfrm>
            <a:off x="0" y="1343050"/>
            <a:ext cx="1397812" cy="58002"/>
            <a:chOff x="0" y="1077191"/>
            <a:chExt cx="1397812" cy="58002"/>
          </a:xfrm>
        </p:grpSpPr>
        <p:sp>
          <p:nvSpPr>
            <p:cNvPr id="225" name="Google Shape;22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 name="Google Shape;227;p22"/>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8" name="Google Shape;22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9" name="Google Shape;229;p22"/>
          <p:cNvGrpSpPr/>
          <p:nvPr/>
        </p:nvGrpSpPr>
        <p:grpSpPr>
          <a:xfrm>
            <a:off x="11436251" y="129884"/>
            <a:ext cx="661669" cy="1214119"/>
            <a:chOff x="11436251" y="129884"/>
            <a:chExt cx="661669" cy="1214119"/>
          </a:xfrm>
        </p:grpSpPr>
        <p:sp>
          <p:nvSpPr>
            <p:cNvPr id="230" name="Google Shape;23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58" name="Google Shape;258;p2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59" name="Shape 259"/>
        <p:cNvGrpSpPr/>
        <p:nvPr/>
      </p:nvGrpSpPr>
      <p:grpSpPr>
        <a:xfrm>
          <a:off x="0" y="0"/>
          <a:ext cx="0" cy="0"/>
          <a:chOff x="0" y="0"/>
          <a:chExt cx="0" cy="0"/>
        </a:xfrm>
      </p:grpSpPr>
      <p:pic>
        <p:nvPicPr>
          <p:cNvPr descr="A logo with blue and yellow colors&#10;&#10;Description automatically generated" id="260" name="Google Shape;260;p2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1" name="Google Shape;261;p2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2" name="Google Shape;262;p2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3" name="Google Shape;263;p2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4" name="Google Shape;264;p2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5" name="Google Shape;265;p2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6" name="Google Shape;266;p2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2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69" name="Google Shape;269;p2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70" name="Google Shape;270;p2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1" name="Google Shape;271;p2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5"/>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Customer </a:t>
            </a:r>
            <a:r>
              <a:rPr lang="en-GB" sz="4000">
                <a:solidFill>
                  <a:schemeClr val="dk2"/>
                </a:solidFill>
                <a:latin typeface="Montserrat SemiBold"/>
                <a:ea typeface="Montserrat SemiBold"/>
                <a:cs typeface="Montserrat SemiBold"/>
                <a:sym typeface="Montserrat SemiBold"/>
              </a:rPr>
              <a:t>V</a:t>
            </a:r>
            <a:r>
              <a:rPr b="0" i="0" lang="en-GB" sz="4000" u="none" cap="none" strike="noStrike">
                <a:solidFill>
                  <a:schemeClr val="dk2"/>
                </a:solidFill>
                <a:latin typeface="Montserrat SemiBold"/>
                <a:ea typeface="Montserrat SemiBold"/>
                <a:cs typeface="Montserrat SemiBold"/>
                <a:sym typeface="Montserrat SemiBold"/>
              </a:rPr>
              <a:t>alue </a:t>
            </a:r>
            <a:r>
              <a:rPr lang="en-GB" sz="4000">
                <a:solidFill>
                  <a:schemeClr val="dk2"/>
                </a:solidFill>
                <a:latin typeface="Montserrat SemiBold"/>
                <a:ea typeface="Montserrat SemiBold"/>
                <a:cs typeface="Montserrat SemiBold"/>
                <a:sym typeface="Montserrat SemiBold"/>
              </a:rPr>
              <a:t>P</a:t>
            </a:r>
            <a:r>
              <a:rPr b="0" i="0" lang="en-GB" sz="4000" u="none" cap="none" strike="noStrike">
                <a:solidFill>
                  <a:schemeClr val="dk2"/>
                </a:solidFill>
                <a:latin typeface="Montserrat SemiBold"/>
                <a:ea typeface="Montserrat SemiBold"/>
                <a:cs typeface="Montserrat SemiBold"/>
                <a:sym typeface="Montserrat SemiBold"/>
              </a:rPr>
              <a:t>roposition</a:t>
            </a:r>
            <a:endParaRPr sz="1000"/>
          </a:p>
        </p:txBody>
      </p:sp>
      <p:pic>
        <p:nvPicPr>
          <p:cNvPr id="626" name="Google Shape;626;p1"/>
          <p:cNvPicPr preferRelativeResize="0"/>
          <p:nvPr/>
        </p:nvPicPr>
        <p:blipFill rotWithShape="1">
          <a:blip r:embed="rId3">
            <a:alphaModFix/>
          </a:blip>
          <a:srcRect b="0" l="0" r="0" t="0"/>
          <a:stretch/>
        </p:blipFill>
        <p:spPr>
          <a:xfrm>
            <a:off x="6667025" y="2595074"/>
            <a:ext cx="1245325" cy="1157674"/>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3909499" y="3643274"/>
            <a:ext cx="949400" cy="882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graphicFrame>
        <p:nvGraphicFramePr>
          <p:cNvPr id="734" name="Google Shape;734;p10"/>
          <p:cNvGraphicFramePr/>
          <p:nvPr/>
        </p:nvGraphicFramePr>
        <p:xfrm>
          <a:off x="2007163" y="3335697"/>
          <a:ext cx="3000000" cy="3000000"/>
        </p:xfrm>
        <a:graphic>
          <a:graphicData uri="http://schemas.openxmlformats.org/drawingml/2006/table">
            <a:tbl>
              <a:tblPr>
                <a:noFill/>
                <a:tableStyleId>{5F10FFBC-9692-45C6-AF4E-0AEB6E3F72F7}</a:tableStyleId>
              </a:tblPr>
              <a:tblGrid>
                <a:gridCol w="2009575"/>
                <a:gridCol w="6270825"/>
              </a:tblGrid>
              <a:tr h="371475">
                <a:tc>
                  <a:txBody>
                    <a:bodyPr/>
                    <a:lstStyle/>
                    <a:p>
                      <a:pPr indent="0" lvl="0" marL="0" marR="0" rtl="0" algn="ctr">
                        <a:spcBef>
                          <a:spcPts val="0"/>
                        </a:spcBef>
                        <a:spcAft>
                          <a:spcPts val="0"/>
                        </a:spcAft>
                        <a:buNone/>
                      </a:pPr>
                      <a:r>
                        <a:rPr lang="en-GB" u="none" strike="noStrike">
                          <a:solidFill>
                            <a:schemeClr val="dk2"/>
                          </a:solidFill>
                          <a:latin typeface="Montserrat SemiBold"/>
                          <a:ea typeface="Montserrat SemiBold"/>
                          <a:cs typeface="Montserrat SemiBold"/>
                          <a:sym typeface="Montserrat SemiBold"/>
                        </a:rPr>
                        <a:t>Headline</a:t>
                      </a:r>
                      <a:endParaRPr i="1"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rgbClr val="01487C"/>
                    </a:solidFill>
                  </a:tcPr>
                </a:tc>
                <a:tc>
                  <a:txBody>
                    <a:bodyPr/>
                    <a:lstStyle/>
                    <a:p>
                      <a:pPr indent="0" lvl="0" marL="0" marR="0" rtl="0" algn="ctr">
                        <a:spcBef>
                          <a:spcPts val="0"/>
                        </a:spcBef>
                        <a:spcAft>
                          <a:spcPts val="0"/>
                        </a:spcAft>
                        <a:buNone/>
                      </a:pPr>
                      <a:r>
                        <a:rPr lang="en-GB" u="none" strike="noStrike">
                          <a:solidFill>
                            <a:schemeClr val="dk2"/>
                          </a:solidFill>
                          <a:latin typeface="Montserrat SemiBold"/>
                          <a:ea typeface="Montserrat SemiBold"/>
                          <a:cs typeface="Montserrat SemiBold"/>
                          <a:sym typeface="Montserrat SemiBold"/>
                        </a:rPr>
                        <a:t>The Elevator pitc</a:t>
                      </a:r>
                      <a:r>
                        <a:rPr lang="en-GB" u="none" strike="noStrike">
                          <a:solidFill>
                            <a:schemeClr val="dk2"/>
                          </a:solidFill>
                          <a:latin typeface="Montserrat SemiBold"/>
                          <a:ea typeface="Montserrat SemiBold"/>
                          <a:cs typeface="Montserrat SemiBold"/>
                          <a:sym typeface="Montserrat SemiBold"/>
                        </a:rPr>
                        <a:t>h</a:t>
                      </a:r>
                      <a:endParaRPr i="0"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rgbClr val="01487C"/>
                    </a:solidFill>
                  </a:tcPr>
                </a:tc>
              </a:tr>
              <a:tr h="371475">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Target audience</a:t>
                      </a:r>
                      <a:endParaRPr i="1" u="none" strike="noStrike">
                        <a:solidFill>
                          <a:srgbClr val="000000"/>
                        </a:solidFill>
                        <a:latin typeface="Montserrat SemiBold"/>
                        <a:ea typeface="Montserrat SemiBold"/>
                        <a:cs typeface="Montserrat SemiBold"/>
                        <a:sym typeface="Montserrat SemiBold"/>
                      </a:endParaRPr>
                    </a:p>
                  </a:txBody>
                  <a:tcPr marT="9525" marB="0" marR="12700" marL="12700" anchor="ctr"/>
                </a:tc>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For</a:t>
                      </a:r>
                      <a:r>
                        <a:rPr lang="en-GB" u="none" strike="noStrike">
                          <a:latin typeface="Montserrat SemiBold"/>
                          <a:ea typeface="Montserrat SemiBold"/>
                          <a:cs typeface="Montserrat SemiBold"/>
                          <a:sym typeface="Montserrat SemiBold"/>
                        </a:rPr>
                        <a:t> you dear customer…</a:t>
                      </a:r>
                      <a:endParaRPr i="0" u="none" strike="noStrike">
                        <a:solidFill>
                          <a:srgbClr val="000000"/>
                        </a:solidFill>
                        <a:latin typeface="Montserrat SemiBold"/>
                        <a:ea typeface="Montserrat SemiBold"/>
                        <a:cs typeface="Montserrat SemiBold"/>
                        <a:sym typeface="Montserrat SemiBold"/>
                      </a:endParaRPr>
                    </a:p>
                  </a:txBody>
                  <a:tcPr marT="9525" marB="0" marR="12700" marL="12700" anchor="ctr"/>
                </a:tc>
              </a:tr>
              <a:tr h="371475">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Value</a:t>
                      </a:r>
                      <a:endParaRPr i="1" u="none" strike="noStrike">
                        <a:solidFill>
                          <a:srgbClr val="000000"/>
                        </a:solidFill>
                        <a:latin typeface="Montserrat SemiBold"/>
                        <a:ea typeface="Montserrat SemiBold"/>
                        <a:cs typeface="Montserrat SemiBold"/>
                        <a:sym typeface="Montserrat SemiBold"/>
                      </a:endParaRPr>
                    </a:p>
                  </a:txBody>
                  <a:tcPr marT="9525" marB="0" marR="12700" marL="12700" anchor="ctr"/>
                </a:tc>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…we know you value</a:t>
                      </a:r>
                      <a:r>
                        <a:rPr lang="en-GB" u="none" strike="noStrike">
                          <a:latin typeface="Montserrat SemiBold"/>
                          <a:ea typeface="Montserrat SemiBold"/>
                          <a:cs typeface="Montserrat SemiBold"/>
                          <a:sym typeface="Montserrat SemiBold"/>
                        </a:rPr>
                        <a:t> xxx…</a:t>
                      </a:r>
                      <a:endParaRPr i="0" u="none" strike="noStrike">
                        <a:solidFill>
                          <a:srgbClr val="000000"/>
                        </a:solidFill>
                        <a:latin typeface="Montserrat SemiBold"/>
                        <a:ea typeface="Montserrat SemiBold"/>
                        <a:cs typeface="Montserrat SemiBold"/>
                        <a:sym typeface="Montserrat SemiBold"/>
                      </a:endParaRPr>
                    </a:p>
                  </a:txBody>
                  <a:tcPr marT="9525" marB="0" marR="12700" marL="12700" anchor="ctr"/>
                </a:tc>
              </a:tr>
              <a:tr h="469750">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Superior</a:t>
                      </a:r>
                      <a:endParaRPr i="1" u="none" strike="noStrike">
                        <a:solidFill>
                          <a:srgbClr val="000000"/>
                        </a:solidFill>
                        <a:latin typeface="Montserrat SemiBold"/>
                        <a:ea typeface="Montserrat SemiBold"/>
                        <a:cs typeface="Montserrat SemiBold"/>
                        <a:sym typeface="Montserrat SemiBold"/>
                      </a:endParaRPr>
                    </a:p>
                  </a:txBody>
                  <a:tcPr marT="9525" marB="0" marR="12700" marL="12700" anchor="ctr"/>
                </a:tc>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…and our product is the best on the market because xxx…</a:t>
                      </a:r>
                      <a:endParaRPr i="0" u="none" strike="noStrike">
                        <a:solidFill>
                          <a:srgbClr val="000000"/>
                        </a:solidFill>
                        <a:latin typeface="Montserrat SemiBold"/>
                        <a:ea typeface="Montserrat SemiBold"/>
                        <a:cs typeface="Montserrat SemiBold"/>
                        <a:sym typeface="Montserrat SemiBold"/>
                      </a:endParaRPr>
                    </a:p>
                  </a:txBody>
                  <a:tcPr marT="9525" marB="0" marR="12700" marL="12700" anchor="ctr"/>
                </a:tc>
              </a:tr>
              <a:tr h="371475">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Profit</a:t>
                      </a:r>
                      <a:endParaRPr i="1" u="none" strike="noStrike">
                        <a:solidFill>
                          <a:srgbClr val="000000"/>
                        </a:solidFill>
                        <a:latin typeface="Montserrat SemiBold"/>
                        <a:ea typeface="Montserrat SemiBold"/>
                        <a:cs typeface="Montserrat SemiBold"/>
                        <a:sym typeface="Montserrat SemiBold"/>
                      </a:endParaRPr>
                    </a:p>
                  </a:txBody>
                  <a:tcPr marT="9525" marB="0" marR="12700" marL="12700" anchor="ctr"/>
                </a:tc>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 which means you will</a:t>
                      </a:r>
                      <a:r>
                        <a:rPr lang="en-GB" u="none" strike="noStrike">
                          <a:latin typeface="Montserrat SemiBold"/>
                          <a:ea typeface="Montserrat SemiBold"/>
                          <a:cs typeface="Montserrat SemiBold"/>
                          <a:sym typeface="Montserrat SemiBold"/>
                        </a:rPr>
                        <a:t> benefit by xxx…..</a:t>
                      </a:r>
                      <a:endParaRPr i="0" u="none" strike="noStrike">
                        <a:solidFill>
                          <a:srgbClr val="000000"/>
                        </a:solidFill>
                        <a:latin typeface="Montserrat SemiBold"/>
                        <a:ea typeface="Montserrat SemiBold"/>
                        <a:cs typeface="Montserrat SemiBold"/>
                        <a:sym typeface="Montserrat SemiBold"/>
                      </a:endParaRPr>
                    </a:p>
                  </a:txBody>
                  <a:tcPr marT="9525" marB="0" marR="12700" marL="12700" anchor="ctr"/>
                </a:tc>
              </a:tr>
              <a:tr h="492625">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Call to action</a:t>
                      </a:r>
                      <a:endParaRPr i="1" u="none" strike="noStrike">
                        <a:solidFill>
                          <a:srgbClr val="000000"/>
                        </a:solidFill>
                        <a:latin typeface="Montserrat SemiBold"/>
                        <a:ea typeface="Montserrat SemiBold"/>
                        <a:cs typeface="Montserrat SemiBold"/>
                        <a:sym typeface="Montserrat SemiBold"/>
                      </a:endParaRPr>
                    </a:p>
                  </a:txBody>
                  <a:tcPr marT="9525" marB="0" marR="12700" marL="12700" anchor="ctr"/>
                </a:tc>
                <a:tc>
                  <a:txBody>
                    <a:bodyPr/>
                    <a:lstStyle/>
                    <a:p>
                      <a:pPr indent="0" lvl="0" marL="0" marR="0" rtl="0" algn="ctr">
                        <a:spcBef>
                          <a:spcPts val="0"/>
                        </a:spcBef>
                        <a:spcAft>
                          <a:spcPts val="0"/>
                        </a:spcAft>
                        <a:buNone/>
                      </a:pPr>
                      <a:r>
                        <a:rPr lang="en-GB" u="none" strike="noStrike">
                          <a:latin typeface="Montserrat SemiBold"/>
                          <a:ea typeface="Montserrat SemiBold"/>
                          <a:cs typeface="Montserrat SemiBold"/>
                          <a:sym typeface="Montserrat SemiBold"/>
                        </a:rPr>
                        <a:t>…let me suggest the</a:t>
                      </a:r>
                      <a:r>
                        <a:rPr lang="en-GB" u="none" strike="noStrike">
                          <a:latin typeface="Montserrat SemiBold"/>
                          <a:ea typeface="Montserrat SemiBold"/>
                          <a:cs typeface="Montserrat SemiBold"/>
                          <a:sym typeface="Montserrat SemiBold"/>
                        </a:rPr>
                        <a:t> next step is xxx.</a:t>
                      </a:r>
                      <a:endParaRPr i="0" u="none" strike="noStrike">
                        <a:solidFill>
                          <a:srgbClr val="000000"/>
                        </a:solidFill>
                        <a:latin typeface="Montserrat SemiBold"/>
                        <a:ea typeface="Montserrat SemiBold"/>
                        <a:cs typeface="Montserrat SemiBold"/>
                        <a:sym typeface="Montserrat SemiBold"/>
                      </a:endParaRPr>
                    </a:p>
                  </a:txBody>
                  <a:tcPr marT="9525" marB="0" marR="12700" marL="12700" anchor="ctr"/>
                </a:tc>
              </a:tr>
            </a:tbl>
          </a:graphicData>
        </a:graphic>
      </p:graphicFrame>
      <p:sp>
        <p:nvSpPr>
          <p:cNvPr id="735" name="Google Shape;735;p10"/>
          <p:cNvSpPr txBox="1"/>
          <p:nvPr/>
        </p:nvSpPr>
        <p:spPr>
          <a:xfrm>
            <a:off x="308478" y="1578025"/>
            <a:ext cx="10358100" cy="1299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mistake most people make when developing CVPs is to throw everything and the kitchen sink into it. We must be strict and only include things that our customers value and where we are superior. The key is to make the CVP pithy. It should be short, snappy, and something that can be communicated in the few seconds we have if we are in an elevator pitching to an important prospective customer in our segment. Build an elevator pitch using the following framework.</a:t>
            </a:r>
            <a:endParaRPr/>
          </a:p>
        </p:txBody>
      </p:sp>
      <p:sp>
        <p:nvSpPr>
          <p:cNvPr id="736" name="Google Shape;736;p10"/>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Build an elevator pitch</a:t>
            </a:r>
            <a:r>
              <a:rPr lang="en-GB" sz="2800">
                <a:solidFill>
                  <a:schemeClr val="accent2"/>
                </a:solidFill>
              </a:rPr>
              <a:t>.</a:t>
            </a:r>
            <a:endParaRPr sz="2800">
              <a:solidFill>
                <a:schemeClr val="accent2"/>
              </a:solidFill>
            </a:endParaRPr>
          </a:p>
        </p:txBody>
      </p:sp>
      <p:sp>
        <p:nvSpPr>
          <p:cNvPr id="737" name="Google Shape;737;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38" name="Google Shape;738;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39" name="Google Shape;739;p10"/>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7</a:t>
            </a:r>
            <a:endParaRPr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aphicFrame>
        <p:nvGraphicFramePr>
          <p:cNvPr id="744" name="Google Shape;744;p11"/>
          <p:cNvGraphicFramePr/>
          <p:nvPr/>
        </p:nvGraphicFramePr>
        <p:xfrm>
          <a:off x="2103930" y="2537535"/>
          <a:ext cx="3000000" cy="3000000"/>
        </p:xfrm>
        <a:graphic>
          <a:graphicData uri="http://schemas.openxmlformats.org/drawingml/2006/table">
            <a:tbl>
              <a:tblPr bandRow="1" firstRow="1">
                <a:noFill/>
                <a:tableStyleId>{274063EF-9BD3-4FE4-B6B1-4DF56BB89C48}</a:tableStyleId>
              </a:tblPr>
              <a:tblGrid>
                <a:gridCol w="2720075"/>
                <a:gridCol w="1765425"/>
                <a:gridCol w="3338425"/>
              </a:tblGrid>
              <a:tr h="551325">
                <a:tc>
                  <a:txBody>
                    <a:bodyPr/>
                    <a:lstStyle/>
                    <a:p>
                      <a:pPr indent="0" lvl="0" marL="0" marR="0" rtl="0" algn="l">
                        <a:spcBef>
                          <a:spcPts val="0"/>
                        </a:spcBef>
                        <a:spcAft>
                          <a:spcPts val="0"/>
                        </a:spcAft>
                        <a:buNone/>
                      </a:pPr>
                      <a:r>
                        <a:rPr b="0" lang="en-GB" sz="1400">
                          <a:solidFill>
                            <a:schemeClr val="dk2"/>
                          </a:solidFill>
                          <a:latin typeface="Montserrat SemiBold"/>
                          <a:ea typeface="Montserrat SemiBold"/>
                          <a:cs typeface="Montserrat SemiBold"/>
                          <a:sym typeface="Montserrat SemiBold"/>
                        </a:rPr>
                        <a:t>To what extent is the CVP</a:t>
                      </a:r>
                      <a:endParaRPr b="0">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lang="en-GB" sz="1400">
                          <a:solidFill>
                            <a:schemeClr val="dk2"/>
                          </a:solidFill>
                          <a:latin typeface="Montserrat SemiBold"/>
                          <a:ea typeface="Montserrat SemiBold"/>
                          <a:cs typeface="Montserrat SemiBold"/>
                          <a:sym typeface="Montserrat SemiBold"/>
                        </a:rPr>
                        <a:t>Score out of 10</a:t>
                      </a:r>
                      <a:endParaRPr b="0">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0" lang="en-GB" sz="1400">
                          <a:solidFill>
                            <a:schemeClr val="dk2"/>
                          </a:solidFill>
                          <a:latin typeface="Montserrat SemiBold"/>
                          <a:ea typeface="Montserrat SemiBold"/>
                          <a:cs typeface="Montserrat SemiBold"/>
                          <a:sym typeface="Montserrat SemiBold"/>
                        </a:rPr>
                        <a:t>In</a:t>
                      </a:r>
                      <a:r>
                        <a:rPr b="0" lang="en-GB" sz="1400">
                          <a:solidFill>
                            <a:schemeClr val="dk2"/>
                          </a:solidFill>
                          <a:latin typeface="Montserrat SemiBold"/>
                          <a:ea typeface="Montserrat SemiBold"/>
                          <a:cs typeface="Montserrat SemiBold"/>
                          <a:sym typeface="Montserrat SemiBold"/>
                        </a:rPr>
                        <a:t> what way is it…..?</a:t>
                      </a:r>
                      <a:endParaRPr b="0" sz="1400">
                        <a:solidFill>
                          <a:schemeClr val="dk2"/>
                        </a:solidFill>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07175">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Desirable</a:t>
                      </a:r>
                      <a:r>
                        <a:rPr lang="en-GB" sz="1400">
                          <a:solidFill>
                            <a:schemeClr val="dk2"/>
                          </a:solidFill>
                          <a:latin typeface="Montserrat SemiBold"/>
                          <a:ea typeface="Montserrat SemiBold"/>
                          <a:cs typeface="Montserrat SemiBold"/>
                          <a:sym typeface="Montserrat SemiBold"/>
                        </a:rPr>
                        <a:t> </a:t>
                      </a:r>
                      <a:r>
                        <a:rPr lang="en-GB" sz="1400">
                          <a:solidFill>
                            <a:schemeClr val="dk2"/>
                          </a:solidFill>
                          <a:latin typeface="Montserrat SemiBold"/>
                          <a:ea typeface="Montserrat SemiBold"/>
                          <a:cs typeface="Montserrat SemiBold"/>
                          <a:sym typeface="Montserrat SemiBold"/>
                        </a:rPr>
                        <a:t>(does</a:t>
                      </a:r>
                      <a:r>
                        <a:rPr lang="en-GB" sz="1400">
                          <a:solidFill>
                            <a:schemeClr val="dk2"/>
                          </a:solidFill>
                          <a:latin typeface="Montserrat SemiBold"/>
                          <a:ea typeface="Montserrat SemiBold"/>
                          <a:cs typeface="Montserrat SemiBold"/>
                          <a:sym typeface="Montserrat SemiBold"/>
                        </a:rPr>
                        <a:t> it meet what people need?)</a:t>
                      </a:r>
                      <a:endParaRPr sz="1400">
                        <a:solidFill>
                          <a:schemeClr val="dk2"/>
                        </a:solidFill>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01025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Distinctive (in</a:t>
                      </a:r>
                      <a:r>
                        <a:rPr lang="en-GB" sz="1400">
                          <a:solidFill>
                            <a:schemeClr val="dk2"/>
                          </a:solidFill>
                          <a:latin typeface="Montserrat SemiBold"/>
                          <a:ea typeface="Montserrat SemiBold"/>
                          <a:cs typeface="Montserrat SemiBold"/>
                          <a:sym typeface="Montserrat SemiBold"/>
                        </a:rPr>
                        <a:t> what way does it stand out from other companies’ CVPs?)</a:t>
                      </a:r>
                      <a:endParaRPr sz="1400">
                        <a:solidFill>
                          <a:schemeClr val="dk2"/>
                        </a:solidFill>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01025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Defensible</a:t>
                      </a:r>
                      <a:r>
                        <a:rPr lang="en-GB" sz="1400">
                          <a:solidFill>
                            <a:schemeClr val="dk2"/>
                          </a:solidFill>
                          <a:latin typeface="Montserrat SemiBold"/>
                          <a:ea typeface="Montserrat SemiBold"/>
                          <a:cs typeface="Montserrat SemiBold"/>
                          <a:sym typeface="Montserrat SemiBold"/>
                        </a:rPr>
                        <a:t> (what “proof points” have we got that it will do what we say?)</a:t>
                      </a:r>
                      <a:endParaRPr sz="1400">
                        <a:solidFill>
                          <a:schemeClr val="dk2"/>
                        </a:solidFill>
                        <a:latin typeface="Montserrat SemiBold"/>
                        <a:ea typeface="Montserrat SemiBold"/>
                        <a:cs typeface="Montserrat SemiBold"/>
                        <a:sym typeface="Montserrat SemiBold"/>
                      </a:endParaRPr>
                    </a:p>
                  </a:txBody>
                  <a:tcPr marT="45725" marB="45725"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Montserrat Light"/>
                        <a:ea typeface="Montserrat Light"/>
                        <a:cs typeface="Montserrat Light"/>
                        <a:sym typeface="Montserrat Light"/>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745" name="Google Shape;745;p11"/>
          <p:cNvSpPr txBox="1"/>
          <p:nvPr/>
        </p:nvSpPr>
        <p:spPr>
          <a:xfrm>
            <a:off x="374325" y="1541550"/>
            <a:ext cx="10344900" cy="555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We need to constantly challenge the CVP to make sure that it delivers. Here is a chance to improve it by putting it through the 3D test. If it gets a score of less than 8/10 on any of the 3Ds, work on the CVP to improve it.</a:t>
            </a:r>
            <a:endParaRPr sz="1200"/>
          </a:p>
        </p:txBody>
      </p:sp>
      <p:sp>
        <p:nvSpPr>
          <p:cNvPr id="746" name="Google Shape;746;p11"/>
          <p:cNvSpPr txBox="1"/>
          <p:nvPr>
            <p:ph type="title"/>
          </p:nvPr>
        </p:nvSpPr>
        <p:spPr>
          <a:xfrm>
            <a:off x="381000" y="743011"/>
            <a:ext cx="80952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Pass the CVP through the 3D test</a:t>
            </a:r>
            <a:r>
              <a:rPr lang="en-GB" sz="2800">
                <a:solidFill>
                  <a:schemeClr val="lt1"/>
                </a:solidFill>
              </a:rPr>
              <a:t>.</a:t>
            </a:r>
            <a:endParaRPr sz="2800">
              <a:solidFill>
                <a:schemeClr val="lt1"/>
              </a:solidFill>
            </a:endParaRPr>
          </a:p>
        </p:txBody>
      </p:sp>
      <p:sp>
        <p:nvSpPr>
          <p:cNvPr id="747" name="Google Shape;747;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48" name="Google Shape;748;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749" name="Google Shape;749;p11"/>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8</a:t>
            </a:r>
            <a:endParaRPr b="1">
              <a:latin typeface="Montserrat"/>
              <a:ea typeface="Montserrat"/>
              <a:cs typeface="Montserrat"/>
              <a:sym typeface="Montserrat"/>
            </a:endParaRPr>
          </a:p>
        </p:txBody>
      </p:sp>
      <p:grpSp>
        <p:nvGrpSpPr>
          <p:cNvPr id="750" name="Google Shape;750;p11"/>
          <p:cNvGrpSpPr/>
          <p:nvPr/>
        </p:nvGrpSpPr>
        <p:grpSpPr>
          <a:xfrm>
            <a:off x="0" y="1229591"/>
            <a:ext cx="1397787" cy="57996"/>
            <a:chOff x="0" y="1153391"/>
            <a:chExt cx="1397787" cy="57996"/>
          </a:xfrm>
        </p:grpSpPr>
        <p:sp>
          <p:nvSpPr>
            <p:cNvPr id="751" name="Google Shape;751;p11"/>
            <p:cNvSpPr/>
            <p:nvPr/>
          </p:nvSpPr>
          <p:spPr>
            <a:xfrm>
              <a:off x="1226931" y="11533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2" name="Google Shape;752;p11"/>
            <p:cNvSpPr/>
            <p:nvPr/>
          </p:nvSpPr>
          <p:spPr>
            <a:xfrm>
              <a:off x="0" y="11533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graphicFrame>
        <p:nvGraphicFramePr>
          <p:cNvPr id="757" name="Google Shape;757;p12"/>
          <p:cNvGraphicFramePr/>
          <p:nvPr/>
        </p:nvGraphicFramePr>
        <p:xfrm>
          <a:off x="1391477" y="3429000"/>
          <a:ext cx="3000000" cy="3000000"/>
        </p:xfrm>
        <a:graphic>
          <a:graphicData uri="http://schemas.openxmlformats.org/drawingml/2006/table">
            <a:tbl>
              <a:tblPr>
                <a:noFill/>
                <a:tableStyleId>{3792C421-7B5D-48E7-9245-93F4FE269DEC}</a:tableStyleId>
              </a:tblPr>
              <a:tblGrid>
                <a:gridCol w="1959550"/>
                <a:gridCol w="1584350"/>
                <a:gridCol w="977775"/>
                <a:gridCol w="3476525"/>
              </a:tblGrid>
              <a:tr h="743475">
                <a:tc>
                  <a:txBody>
                    <a:bodyPr/>
                    <a:lstStyle/>
                    <a:p>
                      <a:pPr indent="0" lvl="0" marL="0" marR="0" rtl="0" algn="ctr">
                        <a:spcBef>
                          <a:spcPts val="0"/>
                        </a:spcBef>
                        <a:spcAft>
                          <a:spcPts val="0"/>
                        </a:spcAft>
                        <a:buNone/>
                      </a:pPr>
                      <a:r>
                        <a:rPr lang="en-GB" sz="1400" u="none" strike="noStrike">
                          <a:solidFill>
                            <a:schemeClr val="dk2"/>
                          </a:solidFill>
                          <a:latin typeface="Montserrat SemiBold"/>
                          <a:ea typeface="Montserrat SemiBold"/>
                          <a:cs typeface="Montserrat SemiBold"/>
                          <a:sym typeface="Montserrat SemiBold"/>
                        </a:rPr>
                        <a:t>Where the new CVP will be used</a:t>
                      </a:r>
                      <a:endParaRPr i="0" sz="1400"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chemeClr val="dk1"/>
                    </a:solidFill>
                  </a:tcPr>
                </a:tc>
                <a:tc>
                  <a:txBody>
                    <a:bodyPr/>
                    <a:lstStyle/>
                    <a:p>
                      <a:pPr indent="0" lvl="0" marL="0" marR="0" rtl="0" algn="ctr">
                        <a:lnSpc>
                          <a:spcPct val="100000"/>
                        </a:lnSpc>
                        <a:spcBef>
                          <a:spcPts val="0"/>
                        </a:spcBef>
                        <a:spcAft>
                          <a:spcPts val="0"/>
                        </a:spcAft>
                        <a:buClr>
                          <a:schemeClr val="dk2"/>
                        </a:buClr>
                        <a:buSzPts val="1400"/>
                        <a:buFont typeface="Montserrat Light"/>
                        <a:buNone/>
                      </a:pPr>
                      <a:r>
                        <a:rPr lang="en-GB" sz="1400" u="none" strike="noStrike">
                          <a:solidFill>
                            <a:schemeClr val="dk2"/>
                          </a:solidFill>
                          <a:latin typeface="Montserrat SemiBold"/>
                          <a:ea typeface="Montserrat SemiBold"/>
                          <a:cs typeface="Montserrat SemiBold"/>
                          <a:sym typeface="Montserrat SemiBold"/>
                        </a:rPr>
                        <a:t>Who will manage and monitor the launch?</a:t>
                      </a:r>
                      <a:endParaRPr i="0" sz="1400"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chemeClr val="dk1"/>
                    </a:solidFill>
                  </a:tcPr>
                </a:tc>
                <a:tc>
                  <a:txBody>
                    <a:bodyPr/>
                    <a:lstStyle/>
                    <a:p>
                      <a:pPr indent="0" lvl="0" marL="0" marR="0" rtl="0" algn="ctr">
                        <a:spcBef>
                          <a:spcPts val="0"/>
                        </a:spcBef>
                        <a:spcAft>
                          <a:spcPts val="0"/>
                        </a:spcAft>
                        <a:buNone/>
                      </a:pPr>
                      <a:r>
                        <a:rPr lang="en-GB" sz="1400" u="none" strike="noStrike">
                          <a:solidFill>
                            <a:schemeClr val="dk2"/>
                          </a:solidFill>
                          <a:latin typeface="Montserrat SemiBold"/>
                          <a:ea typeface="Montserrat SemiBold"/>
                          <a:cs typeface="Montserrat SemiBold"/>
                          <a:sym typeface="Montserrat SemiBold"/>
                        </a:rPr>
                        <a:t>Deadline</a:t>
                      </a:r>
                      <a:r>
                        <a:rPr lang="en-GB" sz="1400" u="none" strike="noStrike">
                          <a:solidFill>
                            <a:schemeClr val="dk2"/>
                          </a:solidFill>
                          <a:latin typeface="Montserrat SemiBold"/>
                          <a:ea typeface="Montserrat SemiBold"/>
                          <a:cs typeface="Montserrat SemiBold"/>
                          <a:sym typeface="Montserrat SemiBold"/>
                        </a:rPr>
                        <a:t> for launch</a:t>
                      </a:r>
                      <a:endParaRPr i="0" sz="1400"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chemeClr val="dk1"/>
                    </a:solidFill>
                  </a:tcPr>
                </a:tc>
                <a:tc>
                  <a:txBody>
                    <a:bodyPr/>
                    <a:lstStyle/>
                    <a:p>
                      <a:pPr indent="0" lvl="0" marL="0" marR="0" rtl="0" algn="ctr">
                        <a:spcBef>
                          <a:spcPts val="0"/>
                        </a:spcBef>
                        <a:spcAft>
                          <a:spcPts val="0"/>
                        </a:spcAft>
                        <a:buNone/>
                      </a:pPr>
                      <a:r>
                        <a:rPr lang="en-GB" sz="1400" u="none" strike="noStrike">
                          <a:solidFill>
                            <a:schemeClr val="dk2"/>
                          </a:solidFill>
                          <a:latin typeface="Montserrat SemiBold"/>
                          <a:ea typeface="Montserrat SemiBold"/>
                          <a:cs typeface="Montserrat SemiBold"/>
                          <a:sym typeface="Montserrat SemiBold"/>
                        </a:rPr>
                        <a:t>Potential barriers (and solutions)</a:t>
                      </a:r>
                      <a:endParaRPr i="0" sz="1400" u="none" strike="noStrike">
                        <a:solidFill>
                          <a:schemeClr val="dk2"/>
                        </a:solidFill>
                        <a:latin typeface="Montserrat SemiBold"/>
                        <a:ea typeface="Montserrat SemiBold"/>
                        <a:cs typeface="Montserrat SemiBold"/>
                        <a:sym typeface="Montserrat SemiBold"/>
                      </a:endParaRPr>
                    </a:p>
                  </a:txBody>
                  <a:tcPr marT="9525" marB="0" marR="12700" marL="12700" anchor="ctr">
                    <a:solidFill>
                      <a:schemeClr val="dk1"/>
                    </a:solidFill>
                  </a:tcPr>
                </a:tc>
              </a:tr>
              <a:tr h="471775">
                <a:tc>
                  <a:txBody>
                    <a:bodyPr/>
                    <a:lstStyle/>
                    <a:p>
                      <a:pPr indent="0" lvl="0" marL="0" marR="0" rtl="0" algn="ctr">
                        <a:spcBef>
                          <a:spcPts val="0"/>
                        </a:spcBef>
                        <a:spcAft>
                          <a:spcPts val="0"/>
                        </a:spcAft>
                        <a:buNone/>
                      </a:pPr>
                      <a:r>
                        <a:rPr lang="en-GB" sz="1400" u="none" strike="noStrike">
                          <a:latin typeface="Montserrat Light"/>
                          <a:ea typeface="Montserrat Light"/>
                          <a:cs typeface="Montserrat Light"/>
                          <a:sym typeface="Montserrat Light"/>
                        </a:rPr>
                        <a:t>The sales force</a:t>
                      </a:r>
                      <a:endParaRPr b="0" i="1"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r>
              <a:tr h="284525">
                <a:tc>
                  <a:txBody>
                    <a:bodyPr/>
                    <a:lstStyle/>
                    <a:p>
                      <a:pPr indent="0" lvl="0" marL="0" marR="0" rtl="0" algn="ctr">
                        <a:spcBef>
                          <a:spcPts val="0"/>
                        </a:spcBef>
                        <a:spcAft>
                          <a:spcPts val="0"/>
                        </a:spcAft>
                        <a:buNone/>
                      </a:pPr>
                      <a:r>
                        <a:rPr lang="en-GB" sz="1400" u="none" strike="noStrike">
                          <a:latin typeface="Montserrat Light"/>
                          <a:ea typeface="Montserrat Light"/>
                          <a:cs typeface="Montserrat Light"/>
                          <a:sym typeface="Montserrat Light"/>
                        </a:rPr>
                        <a:t>Website</a:t>
                      </a:r>
                      <a:endParaRPr b="0" i="1"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r>
              <a:tr h="565400">
                <a:tc>
                  <a:txBody>
                    <a:bodyPr/>
                    <a:lstStyle/>
                    <a:p>
                      <a:pPr indent="0" lvl="0" marL="0" marR="0" rtl="0" algn="ctr">
                        <a:spcBef>
                          <a:spcPts val="0"/>
                        </a:spcBef>
                        <a:spcAft>
                          <a:spcPts val="0"/>
                        </a:spcAft>
                        <a:buNone/>
                      </a:pPr>
                      <a:r>
                        <a:rPr lang="en-GB" sz="1400" u="none" strike="noStrike">
                          <a:latin typeface="Montserrat Light"/>
                          <a:ea typeface="Montserrat Light"/>
                          <a:cs typeface="Montserrat Light"/>
                          <a:sym typeface="Montserrat Light"/>
                        </a:rPr>
                        <a:t>Marketing materials</a:t>
                      </a:r>
                      <a:endParaRPr b="0" i="1"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r>
              <a:tr h="378150">
                <a:tc>
                  <a:txBody>
                    <a:bodyPr/>
                    <a:lstStyle/>
                    <a:p>
                      <a:pPr indent="0" lvl="0" marL="0" marR="0" rtl="0" algn="ctr">
                        <a:spcBef>
                          <a:spcPts val="0"/>
                        </a:spcBef>
                        <a:spcAft>
                          <a:spcPts val="0"/>
                        </a:spcAft>
                        <a:buNone/>
                      </a:pPr>
                      <a:r>
                        <a:rPr lang="en-GB" sz="1400" u="none" strike="noStrike">
                          <a:latin typeface="Montserrat Light"/>
                          <a:ea typeface="Montserrat Light"/>
                          <a:cs typeface="Montserrat Light"/>
                          <a:sym typeface="Montserrat Light"/>
                        </a:rPr>
                        <a:t>etc</a:t>
                      </a:r>
                      <a:endParaRPr b="0" i="1"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t/>
                      </a:r>
                      <a:endParaRPr b="0" i="0" sz="1400" u="none" strike="noStrike">
                        <a:solidFill>
                          <a:srgbClr val="000000"/>
                        </a:solidFill>
                        <a:latin typeface="Montserrat Light"/>
                        <a:ea typeface="Montserrat Light"/>
                        <a:cs typeface="Montserrat Light"/>
                        <a:sym typeface="Montserrat Light"/>
                      </a:endParaRPr>
                    </a:p>
                  </a:txBody>
                  <a:tcPr marT="9525" marB="0" marR="12700" marL="12700" anchor="ctr"/>
                </a:tc>
              </a:tr>
            </a:tbl>
          </a:graphicData>
        </a:graphic>
      </p:graphicFrame>
      <p:sp>
        <p:nvSpPr>
          <p:cNvPr id="758" name="Google Shape;758;p12"/>
          <p:cNvSpPr txBox="1"/>
          <p:nvPr/>
        </p:nvSpPr>
        <p:spPr>
          <a:xfrm>
            <a:off x="442450" y="1659925"/>
            <a:ext cx="10692600" cy="105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And now the hard work - implementing the new CVP. How are you going to communicate it internally so everyone speaks the same language? How are you going to launch it to customers – what changes will need to be made to the website, ads, brochures and most important in a b2b environment, how will the salesforce use it? Who will take responsibility for launching the CVP in these different areas, what is the timetable, and what could potentially derail it?</a:t>
            </a:r>
            <a:endParaRPr sz="1200"/>
          </a:p>
        </p:txBody>
      </p:sp>
      <p:sp>
        <p:nvSpPr>
          <p:cNvPr id="759" name="Google Shape;759;p12"/>
          <p:cNvSpPr txBox="1"/>
          <p:nvPr>
            <p:ph type="title"/>
          </p:nvPr>
        </p:nvSpPr>
        <p:spPr>
          <a:xfrm>
            <a:off x="333515" y="701011"/>
            <a:ext cx="69726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Launch, monitor, adjust</a:t>
            </a:r>
            <a:r>
              <a:rPr lang="en-GB" sz="2800">
                <a:solidFill>
                  <a:schemeClr val="accent6"/>
                </a:solidFill>
              </a:rPr>
              <a:t>.</a:t>
            </a:r>
            <a:endParaRPr sz="2800">
              <a:solidFill>
                <a:schemeClr val="accent6"/>
              </a:solidFill>
            </a:endParaRPr>
          </a:p>
        </p:txBody>
      </p:sp>
      <p:sp>
        <p:nvSpPr>
          <p:cNvPr id="760" name="Google Shape;76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61" name="Google Shape;76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762" name="Google Shape;762;p12"/>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9</a:t>
            </a:r>
            <a:endParaRPr b="1">
              <a:latin typeface="Montserrat"/>
              <a:ea typeface="Montserrat"/>
              <a:cs typeface="Montserrat"/>
              <a:sym typeface="Montserrat"/>
            </a:endParaRPr>
          </a:p>
        </p:txBody>
      </p:sp>
      <p:grpSp>
        <p:nvGrpSpPr>
          <p:cNvPr id="763" name="Google Shape;763;p12"/>
          <p:cNvGrpSpPr/>
          <p:nvPr/>
        </p:nvGrpSpPr>
        <p:grpSpPr>
          <a:xfrm>
            <a:off x="0" y="1229591"/>
            <a:ext cx="1397787" cy="57996"/>
            <a:chOff x="0" y="1153391"/>
            <a:chExt cx="1397787" cy="57996"/>
          </a:xfrm>
        </p:grpSpPr>
        <p:sp>
          <p:nvSpPr>
            <p:cNvPr id="764" name="Google Shape;764;p12"/>
            <p:cNvSpPr/>
            <p:nvPr/>
          </p:nvSpPr>
          <p:spPr>
            <a:xfrm>
              <a:off x="1226931" y="11533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5" name="Google Shape;765;p12"/>
            <p:cNvSpPr/>
            <p:nvPr/>
          </p:nvSpPr>
          <p:spPr>
            <a:xfrm>
              <a:off x="0" y="11533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3"/>
          <p:cNvSpPr txBox="1"/>
          <p:nvPr>
            <p:ph type="title"/>
          </p:nvPr>
        </p:nvSpPr>
        <p:spPr>
          <a:xfrm>
            <a:off x="298676" y="6742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lt1"/>
                </a:solidFill>
              </a:rPr>
              <a:t>.</a:t>
            </a:r>
            <a:endParaRPr>
              <a:solidFill>
                <a:schemeClr val="lt1"/>
              </a:solidFill>
            </a:endParaRPr>
          </a:p>
        </p:txBody>
      </p:sp>
      <p:sp>
        <p:nvSpPr>
          <p:cNvPr id="771" name="Google Shape;771;p13"/>
          <p:cNvSpPr txBox="1"/>
          <p:nvPr/>
        </p:nvSpPr>
        <p:spPr>
          <a:xfrm>
            <a:off x="768425" y="1703750"/>
            <a:ext cx="8620800" cy="23211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The key to developing a good value proposition is to understand your customer. Make sure you know your customers’ pains, gains and needs.</a:t>
            </a:r>
            <a:br>
              <a:rPr lang="en-GB">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Have in mind a very clear persona of the target for your customer value proposition</a:t>
            </a:r>
            <a:br>
              <a:rPr lang="en-GB">
                <a:solidFill>
                  <a:schemeClr val="dk1"/>
                </a:solidFill>
                <a:latin typeface="Montserrat Light"/>
                <a:ea typeface="Montserrat Light"/>
                <a:cs typeface="Montserrat Light"/>
                <a:sym typeface="Montserrat Light"/>
              </a:rPr>
            </a:br>
            <a:endParaRPr/>
          </a:p>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when developing your customer value proposition, focus on just one or two of the most important benefits of your product. Don't present the customer with a laundry list that will dilute the importance of all the attributes</a:t>
            </a:r>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72" name="Google Shape;772;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73" name="Google Shape;773;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264d83e955f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79" name="Google Shape;779;g264d83e955f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0" name="Google Shape;780;g264d83e955f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1" name="Google Shape;781;g264d83e955f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g264d83e955f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g264d83e955f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
          <p:cNvSpPr txBox="1"/>
          <p:nvPr>
            <p:ph type="title"/>
          </p:nvPr>
        </p:nvSpPr>
        <p:spPr>
          <a:xfrm>
            <a:off x="409714" y="472411"/>
            <a:ext cx="90729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creating a compelling purchase motive</a:t>
            </a:r>
            <a:r>
              <a:rPr lang="en-GB">
                <a:solidFill>
                  <a:schemeClr val="lt1"/>
                </a:solidFill>
              </a:rPr>
              <a:t>.</a:t>
            </a:r>
            <a:br>
              <a:rPr lang="en-GB"/>
            </a:br>
            <a:endParaRPr/>
          </a:p>
        </p:txBody>
      </p:sp>
      <p:sp>
        <p:nvSpPr>
          <p:cNvPr id="633" name="Google Shape;633;p2"/>
          <p:cNvSpPr/>
          <p:nvPr/>
        </p:nvSpPr>
        <p:spPr>
          <a:xfrm>
            <a:off x="487050" y="1237175"/>
            <a:ext cx="98643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build a strong message that attracts customers to your products.</a:t>
            </a:r>
            <a:endParaRPr sz="1600"/>
          </a:p>
        </p:txBody>
      </p:sp>
      <p:sp>
        <p:nvSpPr>
          <p:cNvPr id="634" name="Google Shape;634;p2"/>
          <p:cNvSpPr txBox="1"/>
          <p:nvPr/>
        </p:nvSpPr>
        <p:spPr>
          <a:xfrm>
            <a:off x="457425" y="1863275"/>
            <a:ext cx="5482200" cy="4272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In most markets, customers face a choice of alternative products and services. Many of these products and services fulfil similar needs. Customers need a reason to buy your product (or service) rather than any other. This reason could be tangible and logical or intangible and emotional. A good customer value proposition focuses on the main factors that drive customer choice.</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Buyers of products look for something that will solve their problem (remove their pain), or help them benefit (provide a gain), or help them achieve a goal.  Suppliers of products often ignore this and simply concentrate on trying to persuade a buyer to buy what they want to sell.  The best way is to recognise the requirements of the customer and promote a product as something that will help relieve the pain, provide a gain and, of course, deliver a product or service that works. This is the fit we are looking for.</a:t>
            </a:r>
            <a:endParaRPr sz="1400">
              <a:solidFill>
                <a:schemeClr val="dk1"/>
              </a:solidFill>
              <a:latin typeface="Montserrat Light"/>
              <a:ea typeface="Montserrat Light"/>
              <a:cs typeface="Montserrat Light"/>
              <a:sym typeface="Montserrat Light"/>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6" name="Google Shape;636;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7" name="Google Shape;637;p2"/>
          <p:cNvPicPr preferRelativeResize="0"/>
          <p:nvPr/>
        </p:nvPicPr>
        <p:blipFill>
          <a:blip r:embed="rId3">
            <a:alphaModFix/>
          </a:blip>
          <a:stretch>
            <a:fillRect/>
          </a:stretch>
        </p:blipFill>
        <p:spPr>
          <a:xfrm>
            <a:off x="5939624" y="2208875"/>
            <a:ext cx="5947576" cy="2943221"/>
          </a:xfrm>
          <a:prstGeom prst="rect">
            <a:avLst/>
          </a:prstGeom>
          <a:noFill/>
          <a:ln>
            <a:noFill/>
          </a:ln>
        </p:spPr>
      </p:pic>
      <p:grpSp>
        <p:nvGrpSpPr>
          <p:cNvPr id="638" name="Google Shape;638;p2"/>
          <p:cNvGrpSpPr/>
          <p:nvPr/>
        </p:nvGrpSpPr>
        <p:grpSpPr>
          <a:xfrm>
            <a:off x="0" y="1000991"/>
            <a:ext cx="1397787" cy="57996"/>
            <a:chOff x="0" y="1153391"/>
            <a:chExt cx="1397787" cy="57996"/>
          </a:xfrm>
        </p:grpSpPr>
        <p:sp>
          <p:nvSpPr>
            <p:cNvPr id="639" name="Google Shape;639;p2"/>
            <p:cNvSpPr/>
            <p:nvPr/>
          </p:nvSpPr>
          <p:spPr>
            <a:xfrm>
              <a:off x="1226931" y="11533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0" name="Google Shape;640;p2"/>
            <p:cNvSpPr/>
            <p:nvPr/>
          </p:nvSpPr>
          <p:spPr>
            <a:xfrm>
              <a:off x="0" y="11533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333514" y="472411"/>
            <a:ext cx="907303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Consider all sources of intelligence</a:t>
            </a:r>
            <a:r>
              <a:rPr lang="en-GB">
                <a:solidFill>
                  <a:schemeClr val="lt1"/>
                </a:solidFill>
              </a:rPr>
              <a:t>.</a:t>
            </a:r>
            <a:br>
              <a:rPr lang="en-GB"/>
            </a:br>
            <a:endParaRPr/>
          </a:p>
        </p:txBody>
      </p:sp>
      <p:sp>
        <p:nvSpPr>
          <p:cNvPr id="646" name="Google Shape;646;p3"/>
          <p:cNvSpPr txBox="1"/>
          <p:nvPr/>
        </p:nvSpPr>
        <p:spPr>
          <a:xfrm>
            <a:off x="414603" y="1372984"/>
            <a:ext cx="5283000" cy="479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building a customer value proposition consideration should be given to all sources of intelligence:</a:t>
            </a:r>
            <a:br>
              <a:rPr lang="en-GB" sz="1400">
                <a:solidFill>
                  <a:schemeClr val="dk1"/>
                </a:solidFill>
                <a:latin typeface="Montserrat Light"/>
                <a:ea typeface="Montserrat Light"/>
                <a:cs typeface="Montserrat Light"/>
                <a:sym typeface="Montserrat Light"/>
              </a:rPr>
            </a:br>
            <a:endParaRPr/>
          </a:p>
          <a:p>
            <a:pPr indent="-228594" lvl="0" marL="228594" marR="0" rtl="0" algn="l">
              <a:lnSpc>
                <a:spcPct val="115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Customers and potential customers (from interviews and market research reports)</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Competitors products</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Salespeople</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Technical staff</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Marketing staff</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(Indeed all staff)</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Customer value propositions are best built in workshops where representatives of different parts of the company can come together to debate the subject. It is possible that the workshop will find that there is a current customer value proposition and one that would be more desirable (a future customer value proposition).</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47" name="Google Shape;64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8" name="Google Shape;64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49" name="Google Shape;649;p3"/>
          <p:cNvPicPr preferRelativeResize="0"/>
          <p:nvPr/>
        </p:nvPicPr>
        <p:blipFill rotWithShape="1">
          <a:blip r:embed="rId3">
            <a:alphaModFix/>
          </a:blip>
          <a:srcRect b="0" l="14270" r="15187" t="0"/>
          <a:stretch/>
        </p:blipFill>
        <p:spPr>
          <a:xfrm>
            <a:off x="6186250" y="1171600"/>
            <a:ext cx="5130326" cy="5067876"/>
          </a:xfrm>
          <a:prstGeom prst="rect">
            <a:avLst/>
          </a:prstGeom>
          <a:noFill/>
          <a:ln>
            <a:noFill/>
          </a:ln>
        </p:spPr>
      </p:pic>
      <p:grpSp>
        <p:nvGrpSpPr>
          <p:cNvPr id="650" name="Google Shape;650;p3"/>
          <p:cNvGrpSpPr/>
          <p:nvPr/>
        </p:nvGrpSpPr>
        <p:grpSpPr>
          <a:xfrm>
            <a:off x="0" y="1000991"/>
            <a:ext cx="1397787" cy="57996"/>
            <a:chOff x="0" y="1153391"/>
            <a:chExt cx="1397787" cy="57996"/>
          </a:xfrm>
        </p:grpSpPr>
        <p:sp>
          <p:nvSpPr>
            <p:cNvPr id="651" name="Google Shape;651;p3"/>
            <p:cNvSpPr/>
            <p:nvPr/>
          </p:nvSpPr>
          <p:spPr>
            <a:xfrm>
              <a:off x="1226931" y="11533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2" name="Google Shape;652;p3"/>
            <p:cNvSpPr/>
            <p:nvPr/>
          </p:nvSpPr>
          <p:spPr>
            <a:xfrm>
              <a:off x="0" y="11533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
          <p:cNvSpPr txBox="1"/>
          <p:nvPr>
            <p:ph type="title"/>
          </p:nvPr>
        </p:nvSpPr>
        <p:spPr>
          <a:xfrm>
            <a:off x="298675" y="750475"/>
            <a:ext cx="71388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Ask these important questions</a:t>
            </a:r>
            <a:r>
              <a:rPr lang="en-GB">
                <a:solidFill>
                  <a:schemeClr val="accent3"/>
                </a:solidFill>
              </a:rPr>
              <a:t>.</a:t>
            </a:r>
            <a:endParaRPr>
              <a:solidFill>
                <a:schemeClr val="accent3"/>
              </a:solidFill>
            </a:endParaRPr>
          </a:p>
        </p:txBody>
      </p:sp>
      <p:sp>
        <p:nvSpPr>
          <p:cNvPr id="658" name="Google Shape;658;p4"/>
          <p:cNvSpPr/>
          <p:nvPr/>
        </p:nvSpPr>
        <p:spPr>
          <a:xfrm>
            <a:off x="376025" y="1643775"/>
            <a:ext cx="9687600" cy="4487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starting point for building a customer value proposition is to listen to customers and potential customers. It is worthwhile asking </a:t>
            </a:r>
            <a:r>
              <a:rPr lang="en-GB" sz="1400" u="sng">
                <a:solidFill>
                  <a:schemeClr val="dk1"/>
                </a:solidFill>
                <a:latin typeface="Montserrat Light"/>
                <a:ea typeface="Montserrat Light"/>
                <a:cs typeface="Montserrat Light"/>
                <a:sym typeface="Montserrat Light"/>
              </a:rPr>
              <a:t>customers (and potential customers) in a particular segment</a:t>
            </a:r>
            <a:r>
              <a:rPr lang="en-GB" sz="1400">
                <a:solidFill>
                  <a:schemeClr val="dk1"/>
                </a:solidFill>
                <a:latin typeface="Montserrat Light"/>
                <a:ea typeface="Montserrat Light"/>
                <a:cs typeface="Montserrat Light"/>
                <a:sym typeface="Montserrat Light"/>
              </a:rPr>
              <a:t> the following questions:</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Why have customers bought your product in preference to one from another company?</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Why have people who have bought a competitor’s product in preference to yours done so?</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in particular do they like about your product?</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would they change about your product if they could?</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part of your offer are people prepared to pay most for?</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different is this part of your offer to that provided by other companies?</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loyal are people to the product that they buy from you? </a:t>
            </a:r>
            <a:endParaRPr/>
          </a:p>
          <a:p>
            <a:pPr indent="-228594" lvl="0" marL="228594" marR="0" rtl="0" algn="l">
              <a:lnSpc>
                <a:spcPct val="150000"/>
              </a:lnSpc>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drives that loyalty?</a:t>
            </a:r>
            <a:endParaRPr/>
          </a:p>
          <a:p>
            <a:pPr indent="-139694" lvl="0" marL="228594" marR="0" rtl="0" algn="l">
              <a:lnSpc>
                <a:spcPct val="115000"/>
              </a:lnSpc>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Answers to these questions together with everything else that is known about customers’ needs, wants and competitors’ products should be brought to the workshop.</a:t>
            </a:r>
            <a:endParaRPr/>
          </a:p>
        </p:txBody>
      </p:sp>
      <p:sp>
        <p:nvSpPr>
          <p:cNvPr id="659" name="Google Shape;659;p4"/>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1</a:t>
            </a:r>
            <a:endParaRPr b="1">
              <a:latin typeface="Montserrat"/>
              <a:ea typeface="Montserrat"/>
              <a:cs typeface="Montserrat"/>
              <a:sym typeface="Montserrat"/>
            </a:endParaRPr>
          </a:p>
        </p:txBody>
      </p:sp>
      <p:sp>
        <p:nvSpPr>
          <p:cNvPr id="660" name="Google Shape;66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1" name="Google Shape;661;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graphicFrame>
        <p:nvGraphicFramePr>
          <p:cNvPr id="666" name="Google Shape;666;p5"/>
          <p:cNvGraphicFramePr/>
          <p:nvPr/>
        </p:nvGraphicFramePr>
        <p:xfrm>
          <a:off x="1560123" y="3006857"/>
          <a:ext cx="3000000" cy="3000000"/>
        </p:xfrm>
        <a:graphic>
          <a:graphicData uri="http://schemas.openxmlformats.org/drawingml/2006/table">
            <a:tbl>
              <a:tblPr bandRow="1" firstRow="1">
                <a:noFill/>
                <a:tableStyleId>{5EE0109E-1431-43A3-878D-12BDDD584991}</a:tableStyleId>
              </a:tblPr>
              <a:tblGrid>
                <a:gridCol w="4506475"/>
                <a:gridCol w="4506475"/>
              </a:tblGrid>
              <a:tr h="469150">
                <a:tc>
                  <a:txBody>
                    <a:bodyPr/>
                    <a:lstStyle/>
                    <a:p>
                      <a:pPr indent="0" lvl="0" marL="0" marR="0" rtl="0" algn="ctr">
                        <a:spcBef>
                          <a:spcPts val="0"/>
                        </a:spcBef>
                        <a:spcAft>
                          <a:spcPts val="0"/>
                        </a:spcAft>
                        <a:buNone/>
                      </a:pPr>
                      <a:r>
                        <a:rPr b="0" lang="en-GB" u="none" cap="none" strike="noStrike">
                          <a:solidFill>
                            <a:schemeClr val="dk2"/>
                          </a:solidFill>
                          <a:latin typeface="Montserrat SemiBold"/>
                          <a:ea typeface="Montserrat SemiBold"/>
                          <a:cs typeface="Montserrat SemiBold"/>
                          <a:sym typeface="Montserrat SemiBold"/>
                        </a:rPr>
                        <a:t>Titles of people in the DMU</a:t>
                      </a:r>
                      <a:endParaRPr b="0">
                        <a:latin typeface="Montserrat SemiBold"/>
                        <a:ea typeface="Montserrat SemiBold"/>
                        <a:cs typeface="Montserrat SemiBold"/>
                        <a:sym typeface="Montserrat SemiBold"/>
                      </a:endParaRPr>
                    </a:p>
                  </a:txBody>
                  <a:tcPr marT="45725" marB="45725" marR="121925" marL="1219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b="0" lang="en-GB">
                          <a:solidFill>
                            <a:schemeClr val="dk2"/>
                          </a:solidFill>
                          <a:latin typeface="Montserrat SemiBold"/>
                          <a:ea typeface="Montserrat SemiBold"/>
                          <a:cs typeface="Montserrat SemiBold"/>
                          <a:sym typeface="Montserrat SemiBold"/>
                        </a:rPr>
                        <a:t>% of influence they have on supplier choice</a:t>
                      </a:r>
                      <a:endParaRPr b="0">
                        <a:latin typeface="Montserrat SemiBold"/>
                        <a:ea typeface="Montserrat SemiBold"/>
                        <a:cs typeface="Montserrat SemiBold"/>
                        <a:sym typeface="Montserrat SemiBold"/>
                      </a:endParaRPr>
                    </a:p>
                  </a:txBody>
                  <a:tcPr marT="45725" marB="45725" marR="121925" marL="1219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75925">
                <a:tc>
                  <a:txBody>
                    <a:bodyPr/>
                    <a:lstStyle/>
                    <a:p>
                      <a:pPr indent="0" lvl="0" marL="0" marR="0" rtl="0" algn="l">
                        <a:spcBef>
                          <a:spcPts val="0"/>
                        </a:spcBef>
                        <a:spcAft>
                          <a:spcPts val="0"/>
                        </a:spcAft>
                        <a:buNone/>
                      </a:pPr>
                      <a:r>
                        <a:t/>
                      </a:r>
                      <a:endParaRPr sz="1900"/>
                    </a:p>
                  </a:txBody>
                  <a:tcPr marT="45725" marB="45725" marR="121925" marL="121925">
                    <a:lnT cap="flat" cmpd="sng" w="9525">
                      <a:solidFill>
                        <a:schemeClr val="dk2"/>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900"/>
                    </a:p>
                  </a:txBody>
                  <a:tcPr marT="45725" marB="45725" marR="121925" marL="121925">
                    <a:lnT cap="flat" cmpd="sng" w="9525">
                      <a:solidFill>
                        <a:schemeClr val="dk2"/>
                      </a:solidFill>
                      <a:prstDash val="solid"/>
                      <a:round/>
                      <a:headEnd len="sm" w="sm" type="none"/>
                      <a:tailEnd len="sm" w="sm" type="none"/>
                    </a:lnT>
                  </a:tcPr>
                </a:tc>
              </a:tr>
              <a:tr h="375925">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ctr">
                        <a:spcBef>
                          <a:spcPts val="0"/>
                        </a:spcBef>
                        <a:spcAft>
                          <a:spcPts val="0"/>
                        </a:spcAft>
                        <a:buNone/>
                      </a:pPr>
                      <a:r>
                        <a:t/>
                      </a:r>
                      <a:endParaRPr sz="1900"/>
                    </a:p>
                  </a:txBody>
                  <a:tcPr marT="45725" marB="45725" marR="121925" marL="121925"/>
                </a:tc>
              </a:tr>
              <a:tr h="375925">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ctr">
                        <a:spcBef>
                          <a:spcPts val="0"/>
                        </a:spcBef>
                        <a:spcAft>
                          <a:spcPts val="0"/>
                        </a:spcAft>
                        <a:buNone/>
                      </a:pPr>
                      <a:r>
                        <a:t/>
                      </a:r>
                      <a:endParaRPr sz="1900"/>
                    </a:p>
                  </a:txBody>
                  <a:tcPr marT="45725" marB="45725" marR="121925" marL="121925"/>
                </a:tc>
              </a:tr>
              <a:tr h="375925">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ctr">
                        <a:spcBef>
                          <a:spcPts val="0"/>
                        </a:spcBef>
                        <a:spcAft>
                          <a:spcPts val="0"/>
                        </a:spcAft>
                        <a:buNone/>
                      </a:pPr>
                      <a:r>
                        <a:t/>
                      </a:r>
                      <a:endParaRPr sz="1900"/>
                    </a:p>
                  </a:txBody>
                  <a:tcPr marT="45725" marB="45725" marR="121925" marL="121925"/>
                </a:tc>
              </a:tr>
              <a:tr h="375925">
                <a:tc>
                  <a:txBody>
                    <a:bodyPr/>
                    <a:lstStyle/>
                    <a:p>
                      <a:pPr indent="0" lvl="0" marL="0" marR="0" rtl="0" algn="l">
                        <a:spcBef>
                          <a:spcPts val="0"/>
                        </a:spcBef>
                        <a:spcAft>
                          <a:spcPts val="0"/>
                        </a:spcAft>
                        <a:buNone/>
                      </a:pPr>
                      <a:r>
                        <a:rPr lang="en-GB">
                          <a:latin typeface="Montserrat SemiBold"/>
                          <a:ea typeface="Montserrat SemiBold"/>
                          <a:cs typeface="Montserrat SemiBold"/>
                          <a:sym typeface="Montserrat SemiBold"/>
                        </a:rPr>
                        <a:t>Total</a:t>
                      </a:r>
                      <a:endParaRPr>
                        <a:latin typeface="Montserrat SemiBold"/>
                        <a:ea typeface="Montserrat SemiBold"/>
                        <a:cs typeface="Montserrat SemiBold"/>
                        <a:sym typeface="Montserrat SemiBold"/>
                      </a:endParaRPr>
                    </a:p>
                  </a:txBody>
                  <a:tcPr marT="45725" marB="45725" marR="121925" marL="121925" anchor="ctr"/>
                </a:tc>
                <a:tc>
                  <a:txBody>
                    <a:bodyPr/>
                    <a:lstStyle/>
                    <a:p>
                      <a:pPr indent="0" lvl="0" marL="0" marR="0" rtl="0" algn="l">
                        <a:spcBef>
                          <a:spcPts val="0"/>
                        </a:spcBef>
                        <a:spcAft>
                          <a:spcPts val="0"/>
                        </a:spcAft>
                        <a:buNone/>
                      </a:pPr>
                      <a:r>
                        <a:rPr lang="en-GB">
                          <a:latin typeface="Montserrat SemiBold"/>
                          <a:ea typeface="Montserrat SemiBold"/>
                          <a:cs typeface="Montserrat SemiBold"/>
                          <a:sym typeface="Montserrat SemiBold"/>
                        </a:rPr>
                        <a:t>100%</a:t>
                      </a:r>
                      <a:endParaRPr>
                        <a:latin typeface="Montserrat SemiBold"/>
                        <a:ea typeface="Montserrat SemiBold"/>
                        <a:cs typeface="Montserrat SemiBold"/>
                        <a:sym typeface="Montserrat SemiBold"/>
                      </a:endParaRPr>
                    </a:p>
                  </a:txBody>
                  <a:tcPr marT="45725" marB="45725" marR="121925" marL="121925" anchor="ctr"/>
                </a:tc>
              </a:tr>
            </a:tbl>
          </a:graphicData>
        </a:graphic>
      </p:graphicFrame>
      <p:sp>
        <p:nvSpPr>
          <p:cNvPr id="667" name="Google Shape;667;p5"/>
          <p:cNvSpPr txBox="1"/>
          <p:nvPr/>
        </p:nvSpPr>
        <p:spPr>
          <a:xfrm>
            <a:off x="421375" y="1648325"/>
            <a:ext cx="10745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We don’t sell to companies, we sell to people in companies. These are real people and there will be a number of them in the decision-making unit. In workshop mode  consider all the people in the DMU and indicate the influence they have on choosing a supplier. We are trying to find out the key decision maker.</a:t>
            </a:r>
            <a:endParaRPr sz="1200"/>
          </a:p>
        </p:txBody>
      </p:sp>
      <p:cxnSp>
        <p:nvCxnSpPr>
          <p:cNvPr id="668" name="Google Shape;668;p5"/>
          <p:cNvCxnSpPr/>
          <p:nvPr/>
        </p:nvCxnSpPr>
        <p:spPr>
          <a:xfrm>
            <a:off x="6066598" y="3476007"/>
            <a:ext cx="31200" cy="1907100"/>
          </a:xfrm>
          <a:prstGeom prst="straightConnector1">
            <a:avLst/>
          </a:prstGeom>
          <a:noFill/>
          <a:ln cap="flat" cmpd="sng" w="9525">
            <a:solidFill>
              <a:schemeClr val="dk1"/>
            </a:solidFill>
            <a:prstDash val="solid"/>
            <a:miter lim="800000"/>
            <a:headEnd len="sm" w="sm" type="none"/>
            <a:tailEnd len="sm" w="sm" type="none"/>
          </a:ln>
        </p:spPr>
      </p:cxnSp>
      <p:sp>
        <p:nvSpPr>
          <p:cNvPr id="669" name="Google Shape;669;p5"/>
          <p:cNvSpPr txBox="1"/>
          <p:nvPr>
            <p:ph type="title"/>
          </p:nvPr>
        </p:nvSpPr>
        <p:spPr>
          <a:xfrm>
            <a:off x="374875" y="750470"/>
            <a:ext cx="8392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Build personas – the target market</a:t>
            </a:r>
            <a:r>
              <a:rPr lang="en-GB" sz="2800">
                <a:solidFill>
                  <a:schemeClr val="accent2"/>
                </a:solidFill>
              </a:rPr>
              <a:t>.</a:t>
            </a:r>
            <a:endParaRPr sz="2800">
              <a:solidFill>
                <a:schemeClr val="accent2"/>
              </a:solidFill>
            </a:endParaRPr>
          </a:p>
        </p:txBody>
      </p:sp>
      <p:sp>
        <p:nvSpPr>
          <p:cNvPr id="670" name="Google Shape;67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1" name="Google Shape;671;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672" name="Google Shape;672;p5"/>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2</a:t>
            </a:r>
            <a:endParaRPr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
          <p:cNvSpPr txBox="1"/>
          <p:nvPr/>
        </p:nvSpPr>
        <p:spPr>
          <a:xfrm>
            <a:off x="343187" y="1615237"/>
            <a:ext cx="2909100" cy="303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For the people who are the decision makers, we need to understand what makes them tick. We will start by giving each person a name and demographics. </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Of course, there will be some generalisations in doing so but that doesn’t matter. We will be getting somebody rather than just anybody in our sights.</a:t>
            </a:r>
            <a:endParaRPr/>
          </a:p>
        </p:txBody>
      </p:sp>
      <p:sp>
        <p:nvSpPr>
          <p:cNvPr id="678" name="Google Shape;678;p6"/>
          <p:cNvSpPr txBox="1"/>
          <p:nvPr>
            <p:ph type="title"/>
          </p:nvPr>
        </p:nvSpPr>
        <p:spPr>
          <a:xfrm>
            <a:off x="369995" y="826675"/>
            <a:ext cx="86232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Build a portrait of the decision makers</a:t>
            </a:r>
            <a:r>
              <a:rPr lang="en-GB" sz="2800">
                <a:solidFill>
                  <a:schemeClr val="accent2"/>
                </a:solidFill>
              </a:rPr>
              <a:t>.</a:t>
            </a:r>
            <a:endParaRPr sz="2800">
              <a:solidFill>
                <a:schemeClr val="accent2"/>
              </a:solidFill>
            </a:endParaRPr>
          </a:p>
        </p:txBody>
      </p:sp>
      <p:sp>
        <p:nvSpPr>
          <p:cNvPr id="679" name="Google Shape;679;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0" name="Google Shape;680;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1" name="Google Shape;681;p6"/>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3</a:t>
            </a:r>
            <a:endParaRPr b="1">
              <a:latin typeface="Montserrat"/>
              <a:ea typeface="Montserrat"/>
              <a:cs typeface="Montserrat"/>
              <a:sym typeface="Montserrat"/>
            </a:endParaRPr>
          </a:p>
        </p:txBody>
      </p:sp>
      <p:pic>
        <p:nvPicPr>
          <p:cNvPr id="682" name="Google Shape;682;p6"/>
          <p:cNvPicPr preferRelativeResize="0"/>
          <p:nvPr/>
        </p:nvPicPr>
        <p:blipFill>
          <a:blip r:embed="rId3">
            <a:alphaModFix/>
          </a:blip>
          <a:stretch>
            <a:fillRect/>
          </a:stretch>
        </p:blipFill>
        <p:spPr>
          <a:xfrm>
            <a:off x="3537583" y="1412900"/>
            <a:ext cx="8144491" cy="5003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graphicFrame>
        <p:nvGraphicFramePr>
          <p:cNvPr id="687" name="Google Shape;687;p7"/>
          <p:cNvGraphicFramePr/>
          <p:nvPr/>
        </p:nvGraphicFramePr>
        <p:xfrm>
          <a:off x="1585062" y="3199081"/>
          <a:ext cx="3000000" cy="3000000"/>
        </p:xfrm>
        <a:graphic>
          <a:graphicData uri="http://schemas.openxmlformats.org/drawingml/2006/table">
            <a:tbl>
              <a:tblPr bandRow="1" firstRow="1">
                <a:noFill/>
                <a:tableStyleId>{6B945E59-19F1-43AD-9B4B-7AE1541C2784}</a:tableStyleId>
              </a:tblPr>
              <a:tblGrid>
                <a:gridCol w="3383425"/>
                <a:gridCol w="5569000"/>
              </a:tblGrid>
              <a:tr h="428625">
                <a:tc>
                  <a:txBody>
                    <a:bodyPr/>
                    <a:lstStyle/>
                    <a:p>
                      <a:pPr indent="0" lvl="0" marL="0" marR="0" rtl="0" algn="l">
                        <a:spcBef>
                          <a:spcPts val="0"/>
                        </a:spcBef>
                        <a:spcAft>
                          <a:spcPts val="0"/>
                        </a:spcAft>
                        <a:buNone/>
                      </a:pPr>
                      <a:r>
                        <a:rPr b="0" lang="en-GB">
                          <a:solidFill>
                            <a:schemeClr val="dk2"/>
                          </a:solidFill>
                          <a:latin typeface="Montserrat SemiBold"/>
                          <a:ea typeface="Montserrat SemiBold"/>
                          <a:cs typeface="Montserrat SemiBold"/>
                          <a:sym typeface="Montserrat SemiBold"/>
                        </a:rPr>
                        <a:t>Questions</a:t>
                      </a:r>
                      <a:endParaRPr b="0">
                        <a:latin typeface="Montserrat SemiBold"/>
                        <a:ea typeface="Montserrat SemiBold"/>
                        <a:cs typeface="Montserrat SemiBold"/>
                        <a:sym typeface="Montserrat SemiBold"/>
                      </a:endParaRPr>
                    </a:p>
                  </a:txBody>
                  <a:tcPr marT="38075" marB="38075" marR="101500" marL="101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rPr b="0" lang="en-GB">
                          <a:solidFill>
                            <a:schemeClr val="dk2"/>
                          </a:solidFill>
                          <a:latin typeface="Montserrat SemiBold"/>
                          <a:ea typeface="Montserrat SemiBold"/>
                          <a:cs typeface="Montserrat SemiBold"/>
                          <a:sym typeface="Montserrat SemiBold"/>
                        </a:rPr>
                        <a:t>Answers</a:t>
                      </a:r>
                      <a:endParaRPr b="0">
                        <a:latin typeface="Montserrat SemiBold"/>
                        <a:ea typeface="Montserrat SemiBold"/>
                        <a:cs typeface="Montserrat SemiBold"/>
                        <a:sym typeface="Montserrat SemiBold"/>
                      </a:endParaRPr>
                    </a:p>
                  </a:txBody>
                  <a:tcPr marT="38075" marB="38075" marR="101500" marL="101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647075">
                <a:tc>
                  <a:txBody>
                    <a:bodyPr/>
                    <a:lstStyle/>
                    <a:p>
                      <a:pPr indent="0" lvl="0" marL="0" marR="0" rtl="0" algn="l">
                        <a:spcBef>
                          <a:spcPts val="0"/>
                        </a:spcBef>
                        <a:spcAft>
                          <a:spcPts val="0"/>
                        </a:spcAft>
                        <a:buNone/>
                      </a:pPr>
                      <a:r>
                        <a:rPr lang="en-GB" sz="1200">
                          <a:solidFill>
                            <a:schemeClr val="dk2"/>
                          </a:solidFill>
                          <a:latin typeface="Montserrat SemiBold"/>
                          <a:ea typeface="Montserrat SemiBold"/>
                          <a:cs typeface="Montserrat SemiBold"/>
                          <a:sym typeface="Montserrat SemiBold"/>
                        </a:rPr>
                        <a:t>What are the primary needs of each person? Rank importance or score out of 10.</a:t>
                      </a:r>
                      <a:endParaRPr sz="1200">
                        <a:solidFill>
                          <a:schemeClr val="dk2"/>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sz="1200">
                        <a:solidFill>
                          <a:schemeClr val="dk2"/>
                        </a:solidFill>
                        <a:latin typeface="Montserrat SemiBold"/>
                        <a:ea typeface="Montserrat SemiBold"/>
                        <a:cs typeface="Montserrat SemiBold"/>
                        <a:sym typeface="Montserrat SemiBold"/>
                      </a:endParaRPr>
                    </a:p>
                  </a:txBody>
                  <a:tcPr marT="38075" marB="38075" marR="101500" marL="1015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Montserrat Light"/>
                        <a:ea typeface="Montserrat Light"/>
                        <a:cs typeface="Montserrat Light"/>
                        <a:sym typeface="Montserrat Light"/>
                      </a:endParaRPr>
                    </a:p>
                  </a:txBody>
                  <a:tcPr marT="38075" marB="38075" marR="101500" marL="101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647075">
                <a:tc>
                  <a:txBody>
                    <a:bodyPr/>
                    <a:lstStyle/>
                    <a:p>
                      <a:pPr indent="0" lvl="0" marL="0" marR="0" rtl="0" algn="l">
                        <a:spcBef>
                          <a:spcPts val="0"/>
                        </a:spcBef>
                        <a:spcAft>
                          <a:spcPts val="0"/>
                        </a:spcAft>
                        <a:buNone/>
                      </a:pPr>
                      <a:r>
                        <a:rPr lang="en-GB" sz="1200">
                          <a:solidFill>
                            <a:schemeClr val="dk2"/>
                          </a:solidFill>
                          <a:latin typeface="Montserrat SemiBold"/>
                          <a:ea typeface="Montserrat SemiBold"/>
                          <a:cs typeface="Montserrat SemiBold"/>
                          <a:sym typeface="Montserrat SemiBold"/>
                        </a:rPr>
                        <a:t>What are the unmet needs of each person or those needs that are not totally fulfilled?</a:t>
                      </a:r>
                      <a:endParaRPr sz="1200">
                        <a:solidFill>
                          <a:schemeClr val="dk2"/>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sz="1200">
                        <a:solidFill>
                          <a:schemeClr val="dk2"/>
                        </a:solidFill>
                        <a:latin typeface="Montserrat SemiBold"/>
                        <a:ea typeface="Montserrat SemiBold"/>
                        <a:cs typeface="Montserrat SemiBold"/>
                        <a:sym typeface="Montserrat SemiBold"/>
                      </a:endParaRPr>
                    </a:p>
                  </a:txBody>
                  <a:tcPr marT="38075" marB="38075" marR="101500" marL="1015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Montserrat Light"/>
                        <a:ea typeface="Montserrat Light"/>
                        <a:cs typeface="Montserrat Light"/>
                        <a:sym typeface="Montserrat Light"/>
                      </a:endParaRPr>
                    </a:p>
                  </a:txBody>
                  <a:tcPr marT="38075" marB="38075" marR="101500" marL="101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56775">
                <a:tc>
                  <a:txBody>
                    <a:bodyPr/>
                    <a:lstStyle/>
                    <a:p>
                      <a:pPr indent="0" lvl="0" marL="0" marR="0" rtl="0" algn="l">
                        <a:spcBef>
                          <a:spcPts val="0"/>
                        </a:spcBef>
                        <a:spcAft>
                          <a:spcPts val="0"/>
                        </a:spcAft>
                        <a:buNone/>
                      </a:pPr>
                      <a:r>
                        <a:rPr lang="en-GB" sz="1200">
                          <a:solidFill>
                            <a:schemeClr val="dk2"/>
                          </a:solidFill>
                          <a:latin typeface="Montserrat SemiBold"/>
                          <a:ea typeface="Montserrat SemiBold"/>
                          <a:cs typeface="Montserrat SemiBold"/>
                          <a:sym typeface="Montserrat SemiBold"/>
                        </a:rPr>
                        <a:t>What would be the “nice to haves” that would make each person feel better?</a:t>
                      </a:r>
                      <a:endParaRPr sz="1200">
                        <a:solidFill>
                          <a:schemeClr val="dk2"/>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sz="1200">
                        <a:solidFill>
                          <a:schemeClr val="dk2"/>
                        </a:solidFill>
                        <a:latin typeface="Montserrat SemiBold"/>
                        <a:ea typeface="Montserrat SemiBold"/>
                        <a:cs typeface="Montserrat SemiBold"/>
                        <a:sym typeface="Montserrat SemiBold"/>
                      </a:endParaRPr>
                    </a:p>
                  </a:txBody>
                  <a:tcPr marT="38075" marB="38075" marR="101500" marL="1015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600">
                        <a:latin typeface="Montserrat Light"/>
                        <a:ea typeface="Montserrat Light"/>
                        <a:cs typeface="Montserrat Light"/>
                        <a:sym typeface="Montserrat Light"/>
                      </a:endParaRPr>
                    </a:p>
                  </a:txBody>
                  <a:tcPr marT="38075" marB="38075" marR="101500" marL="101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88" name="Google Shape;688;p7"/>
          <p:cNvSpPr txBox="1"/>
          <p:nvPr/>
        </p:nvSpPr>
        <p:spPr>
          <a:xfrm>
            <a:off x="386398" y="1573550"/>
            <a:ext cx="10917300" cy="105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And crucially, we want to know the different needs of the decision makers. This is a topic that requires considerable thought. We know the superficial needs are price, quality, delivery and availability. We want to get deeper than this and understand exactly what people value from the most important things to the little things that might make a difference. For each decision maker:</a:t>
            </a:r>
            <a:endParaRPr sz="1200"/>
          </a:p>
        </p:txBody>
      </p:sp>
      <p:sp>
        <p:nvSpPr>
          <p:cNvPr id="689" name="Google Shape;689;p7"/>
          <p:cNvSpPr txBox="1"/>
          <p:nvPr>
            <p:ph type="title"/>
          </p:nvPr>
        </p:nvSpPr>
        <p:spPr>
          <a:xfrm>
            <a:off x="374874" y="750475"/>
            <a:ext cx="97302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Identify the needs of decision makers</a:t>
            </a:r>
            <a:r>
              <a:rPr lang="en-GB" sz="2800">
                <a:solidFill>
                  <a:schemeClr val="accent1"/>
                </a:solidFill>
              </a:rPr>
              <a:t>.</a:t>
            </a:r>
            <a:endParaRPr sz="2800">
              <a:solidFill>
                <a:schemeClr val="accent1"/>
              </a:solidFill>
            </a:endParaRPr>
          </a:p>
        </p:txBody>
      </p:sp>
      <p:sp>
        <p:nvSpPr>
          <p:cNvPr id="690" name="Google Shape;690;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1" name="Google Shape;691;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92" name="Google Shape;692;p7"/>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4</a:t>
            </a:r>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graphicFrame>
        <p:nvGraphicFramePr>
          <p:cNvPr id="698" name="Google Shape;698;p8"/>
          <p:cNvGraphicFramePr/>
          <p:nvPr/>
        </p:nvGraphicFramePr>
        <p:xfrm>
          <a:off x="882585" y="2184700"/>
          <a:ext cx="3000000" cy="3000000"/>
        </p:xfrm>
        <a:graphic>
          <a:graphicData uri="http://schemas.openxmlformats.org/drawingml/2006/table">
            <a:tbl>
              <a:tblPr bandRow="1" firstRow="1">
                <a:noFill/>
                <a:tableStyleId>{6B945E59-19F1-43AD-9B4B-7AE1541C2784}</a:tableStyleId>
              </a:tblPr>
              <a:tblGrid>
                <a:gridCol w="2400275"/>
                <a:gridCol w="1824200"/>
                <a:gridCol w="1824200"/>
                <a:gridCol w="1824200"/>
                <a:gridCol w="1824200"/>
              </a:tblGrid>
              <a:tr h="504050">
                <a:tc>
                  <a:txBody>
                    <a:bodyPr/>
                    <a:lstStyle/>
                    <a:p>
                      <a:pPr indent="0" lvl="0" marL="0" marR="0" rtl="0" algn="l">
                        <a:spcBef>
                          <a:spcPts val="0"/>
                        </a:spcBef>
                        <a:spcAft>
                          <a:spcPts val="0"/>
                        </a:spcAft>
                        <a:buNone/>
                      </a:pPr>
                      <a:r>
                        <a:rPr b="0" lang="en-GB" sz="1200">
                          <a:solidFill>
                            <a:schemeClr val="dk2"/>
                          </a:solidFill>
                          <a:latin typeface="Montserrat SemiBold"/>
                          <a:ea typeface="Montserrat SemiBold"/>
                          <a:cs typeface="Montserrat SemiBold"/>
                          <a:sym typeface="Montserrat SemiBold"/>
                        </a:rPr>
                        <a:t>Needs</a:t>
                      </a:r>
                      <a:endParaRPr b="0">
                        <a:latin typeface="Montserrat SemiBold"/>
                        <a:ea typeface="Montserrat SemiBold"/>
                        <a:cs typeface="Montserrat SemiBold"/>
                        <a:sym typeface="Montserrat SemiBold"/>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rPr b="0" lang="en-GB" sz="1200">
                          <a:solidFill>
                            <a:schemeClr val="dk2"/>
                          </a:solidFill>
                          <a:latin typeface="Montserrat SemiBold"/>
                          <a:ea typeface="Montserrat SemiBold"/>
                          <a:cs typeface="Montserrat SemiBold"/>
                          <a:sym typeface="Montserrat SemiBold"/>
                        </a:rPr>
                        <a:t>Our company (Score  out of 10)</a:t>
                      </a:r>
                      <a:endParaRPr b="0">
                        <a:latin typeface="Montserrat SemiBold"/>
                        <a:ea typeface="Montserrat SemiBold"/>
                        <a:cs typeface="Montserrat SemiBold"/>
                        <a:sym typeface="Montserrat SemiBold"/>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200"/>
                        <a:buFont typeface="Montserrat Light"/>
                        <a:buNone/>
                      </a:pPr>
                      <a:r>
                        <a:rPr b="0" lang="en-GB" sz="1200">
                          <a:solidFill>
                            <a:schemeClr val="dk2"/>
                          </a:solidFill>
                          <a:latin typeface="Montserrat SemiBold"/>
                          <a:ea typeface="Montserrat SemiBold"/>
                          <a:cs typeface="Montserrat SemiBold"/>
                          <a:sym typeface="Montserrat SemiBold"/>
                        </a:rPr>
                        <a:t>Competitor 1 (Score  out of 10)</a:t>
                      </a:r>
                      <a:endParaRPr b="0" sz="1200">
                        <a:solidFill>
                          <a:schemeClr val="dk2"/>
                        </a:solidFill>
                        <a:latin typeface="Montserrat SemiBold"/>
                        <a:ea typeface="Montserrat SemiBold"/>
                        <a:cs typeface="Montserrat SemiBold"/>
                        <a:sym typeface="Montserrat SemiBold"/>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200"/>
                        <a:buFont typeface="Montserrat Light"/>
                        <a:buNone/>
                      </a:pPr>
                      <a:r>
                        <a:rPr b="0" lang="en-GB" sz="1200">
                          <a:solidFill>
                            <a:schemeClr val="dk2"/>
                          </a:solidFill>
                          <a:latin typeface="Montserrat SemiBold"/>
                          <a:ea typeface="Montserrat SemiBold"/>
                          <a:cs typeface="Montserrat SemiBold"/>
                          <a:sym typeface="Montserrat SemiBold"/>
                        </a:rPr>
                        <a:t>Competitor 2 (Score  out of 10)</a:t>
                      </a:r>
                      <a:endParaRPr b="0" sz="1200">
                        <a:solidFill>
                          <a:schemeClr val="dk2"/>
                        </a:solidFill>
                        <a:latin typeface="Montserrat SemiBold"/>
                        <a:ea typeface="Montserrat SemiBold"/>
                        <a:cs typeface="Montserrat SemiBold"/>
                        <a:sym typeface="Montserrat SemiBold"/>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200"/>
                        <a:buFont typeface="Montserrat Light"/>
                        <a:buNone/>
                      </a:pPr>
                      <a:r>
                        <a:rPr b="0" lang="en-GB" sz="1200">
                          <a:solidFill>
                            <a:schemeClr val="dk2"/>
                          </a:solidFill>
                          <a:latin typeface="Montserrat SemiBold"/>
                          <a:ea typeface="Montserrat SemiBold"/>
                          <a:cs typeface="Montserrat SemiBold"/>
                          <a:sym typeface="Montserrat SemiBold"/>
                        </a:rPr>
                        <a:t>Competitor 3 (Score  out of 10)</a:t>
                      </a:r>
                      <a:endParaRPr b="0" sz="1200">
                        <a:solidFill>
                          <a:schemeClr val="dk2"/>
                        </a:solidFill>
                        <a:latin typeface="Montserrat SemiBold"/>
                        <a:ea typeface="Montserrat SemiBold"/>
                        <a:cs typeface="Montserrat SemiBold"/>
                        <a:sym typeface="Montserrat SemiBold"/>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357350">
                <a:tc>
                  <a:txBody>
                    <a:bodyPr/>
                    <a:lstStyle/>
                    <a:p>
                      <a:pPr indent="0" lvl="0" marL="0" marR="0" rtl="0" algn="l">
                        <a:spcBef>
                          <a:spcPts val="0"/>
                        </a:spcBef>
                        <a:spcAft>
                          <a:spcPts val="0"/>
                        </a:spcAft>
                        <a:buNone/>
                      </a:pPr>
                      <a:r>
                        <a:rPr lang="en-GB" sz="1200">
                          <a:latin typeface="Montserrat Light"/>
                          <a:ea typeface="Montserrat Light"/>
                          <a:cs typeface="Montserrat Light"/>
                          <a:sym typeface="Montserrat Light"/>
                        </a:rPr>
                        <a:t>Primary needs:</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080125">
                <a:tc>
                  <a:txBody>
                    <a:bodyPr/>
                    <a:lstStyle/>
                    <a:p>
                      <a:pPr indent="0" lvl="0" marL="0" marR="0" rtl="0" algn="l">
                        <a:spcBef>
                          <a:spcPts val="0"/>
                        </a:spcBef>
                        <a:spcAft>
                          <a:spcPts val="0"/>
                        </a:spcAft>
                        <a:buNone/>
                      </a:pPr>
                      <a:r>
                        <a:rPr lang="en-GB" sz="1200">
                          <a:latin typeface="Montserrat Light"/>
                          <a:ea typeface="Montserrat Light"/>
                          <a:cs typeface="Montserrat Light"/>
                          <a:sym typeface="Montserrat Light"/>
                        </a:rPr>
                        <a:t>Unmet needs</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152125">
                <a:tc>
                  <a:txBody>
                    <a:bodyPr/>
                    <a:lstStyle/>
                    <a:p>
                      <a:pPr indent="0" lvl="0" marL="0" marR="0" rtl="0" algn="l">
                        <a:spcBef>
                          <a:spcPts val="0"/>
                        </a:spcBef>
                        <a:spcAft>
                          <a:spcPts val="0"/>
                        </a:spcAft>
                        <a:buNone/>
                      </a:pPr>
                      <a:r>
                        <a:rPr lang="en-GB" sz="1200">
                          <a:latin typeface="Montserrat Light"/>
                          <a:ea typeface="Montserrat Light"/>
                          <a:cs typeface="Montserrat Light"/>
                          <a:sym typeface="Montserrat Light"/>
                        </a:rPr>
                        <a:t>Nice to haves</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p>
                      <a:pPr indent="-342900" lvl="0" marL="342900" marR="0" rtl="0" algn="l">
                        <a:spcBef>
                          <a:spcPts val="0"/>
                        </a:spcBef>
                        <a:spcAft>
                          <a:spcPts val="0"/>
                        </a:spcAft>
                        <a:buClr>
                          <a:schemeClr val="dk1"/>
                        </a:buClr>
                        <a:buSzPts val="1200"/>
                        <a:buFont typeface="Montserrat Light"/>
                        <a:buAutoNum type="arabicPeriod"/>
                      </a:pPr>
                      <a:r>
                        <a:rPr lang="en-GB" sz="1200">
                          <a:latin typeface="Montserrat Light"/>
                          <a:ea typeface="Montserrat Light"/>
                          <a:cs typeface="Montserrat Light"/>
                          <a:sym typeface="Montserrat Light"/>
                        </a:rPr>
                        <a:t>____________</a:t>
                      </a:r>
                      <a:endParaRPr/>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900"/>
                    </a:p>
                  </a:txBody>
                  <a:tcPr marT="45725" marB="45725"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cxnSp>
        <p:nvCxnSpPr>
          <p:cNvPr id="699" name="Google Shape;699;p8"/>
          <p:cNvCxnSpPr/>
          <p:nvPr/>
        </p:nvCxnSpPr>
        <p:spPr>
          <a:xfrm>
            <a:off x="3415080" y="3046539"/>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0" name="Google Shape;700;p8"/>
          <p:cNvCxnSpPr/>
          <p:nvPr/>
        </p:nvCxnSpPr>
        <p:spPr>
          <a:xfrm>
            <a:off x="3415080" y="3262563"/>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1" name="Google Shape;701;p8"/>
          <p:cNvCxnSpPr/>
          <p:nvPr/>
        </p:nvCxnSpPr>
        <p:spPr>
          <a:xfrm>
            <a:off x="3415080" y="3444719"/>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2" name="Google Shape;702;p8"/>
          <p:cNvCxnSpPr/>
          <p:nvPr/>
        </p:nvCxnSpPr>
        <p:spPr>
          <a:xfrm>
            <a:off x="3415080" y="3622519"/>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p8"/>
          <p:cNvCxnSpPr/>
          <p:nvPr/>
        </p:nvCxnSpPr>
        <p:spPr>
          <a:xfrm>
            <a:off x="3415080" y="3808787"/>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4" name="Google Shape;704;p8"/>
          <p:cNvCxnSpPr/>
          <p:nvPr/>
        </p:nvCxnSpPr>
        <p:spPr>
          <a:xfrm>
            <a:off x="3415080" y="4385431"/>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5" name="Google Shape;705;p8"/>
          <p:cNvCxnSpPr/>
          <p:nvPr/>
        </p:nvCxnSpPr>
        <p:spPr>
          <a:xfrm>
            <a:off x="3426678" y="4592987"/>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6" name="Google Shape;706;p8"/>
          <p:cNvCxnSpPr/>
          <p:nvPr/>
        </p:nvCxnSpPr>
        <p:spPr>
          <a:xfrm>
            <a:off x="3415080" y="4783611"/>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7" name="Google Shape;707;p8"/>
          <p:cNvCxnSpPr/>
          <p:nvPr/>
        </p:nvCxnSpPr>
        <p:spPr>
          <a:xfrm>
            <a:off x="3415080" y="4961411"/>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8" name="Google Shape;708;p8"/>
          <p:cNvCxnSpPr/>
          <p:nvPr/>
        </p:nvCxnSpPr>
        <p:spPr>
          <a:xfrm>
            <a:off x="3415080" y="5485140"/>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09" name="Google Shape;709;p8"/>
          <p:cNvCxnSpPr/>
          <p:nvPr/>
        </p:nvCxnSpPr>
        <p:spPr>
          <a:xfrm>
            <a:off x="3415080" y="5701164"/>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10" name="Google Shape;710;p8"/>
          <p:cNvCxnSpPr/>
          <p:nvPr/>
        </p:nvCxnSpPr>
        <p:spPr>
          <a:xfrm>
            <a:off x="3415080" y="5883320"/>
            <a:ext cx="7008779" cy="0"/>
          </a:xfrm>
          <a:prstGeom prst="straightConnector1">
            <a:avLst/>
          </a:prstGeom>
          <a:noFill/>
          <a:ln cap="flat" cmpd="sng" w="9525">
            <a:solidFill>
              <a:schemeClr val="dk1"/>
            </a:solidFill>
            <a:prstDash val="solid"/>
            <a:miter lim="800000"/>
            <a:headEnd len="sm" w="sm" type="none"/>
            <a:tailEnd len="sm" w="sm" type="none"/>
          </a:ln>
        </p:spPr>
      </p:cxnSp>
      <p:cxnSp>
        <p:nvCxnSpPr>
          <p:cNvPr id="711" name="Google Shape;711;p8"/>
          <p:cNvCxnSpPr/>
          <p:nvPr/>
        </p:nvCxnSpPr>
        <p:spPr>
          <a:xfrm>
            <a:off x="3415080" y="6061122"/>
            <a:ext cx="7008779" cy="0"/>
          </a:xfrm>
          <a:prstGeom prst="straightConnector1">
            <a:avLst/>
          </a:prstGeom>
          <a:noFill/>
          <a:ln cap="flat" cmpd="sng" w="9525">
            <a:solidFill>
              <a:schemeClr val="dk1"/>
            </a:solidFill>
            <a:prstDash val="solid"/>
            <a:miter lim="800000"/>
            <a:headEnd len="sm" w="sm" type="none"/>
            <a:tailEnd len="sm" w="sm" type="none"/>
          </a:ln>
        </p:spPr>
      </p:cxnSp>
      <p:sp>
        <p:nvSpPr>
          <p:cNvPr id="712" name="Google Shape;712;p8"/>
          <p:cNvSpPr txBox="1"/>
          <p:nvPr/>
        </p:nvSpPr>
        <p:spPr>
          <a:xfrm>
            <a:off x="474050" y="1453000"/>
            <a:ext cx="10587300" cy="555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In workshop mode, compare the primary needs of customers, unmet needs or nice to haves with the products offered by competitors. Assign a score against each company/product to show to what extent it meets customers’ needs.</a:t>
            </a:r>
            <a:endParaRPr sz="1200"/>
          </a:p>
        </p:txBody>
      </p:sp>
      <p:sp>
        <p:nvSpPr>
          <p:cNvPr id="713" name="Google Shape;713;p8"/>
          <p:cNvSpPr txBox="1"/>
          <p:nvPr>
            <p:ph type="title"/>
          </p:nvPr>
        </p:nvSpPr>
        <p:spPr>
          <a:xfrm>
            <a:off x="298675" y="750475"/>
            <a:ext cx="108363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Compare your offer to the competition</a:t>
            </a:r>
            <a:r>
              <a:rPr lang="en-GB" sz="2800">
                <a:solidFill>
                  <a:schemeClr val="accent3"/>
                </a:solidFill>
              </a:rPr>
              <a:t>.</a:t>
            </a:r>
            <a:endParaRPr sz="2800">
              <a:solidFill>
                <a:schemeClr val="accent3"/>
              </a:solidFill>
            </a:endParaRPr>
          </a:p>
        </p:txBody>
      </p:sp>
      <p:sp>
        <p:nvSpPr>
          <p:cNvPr id="714" name="Google Shape;71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15" name="Google Shape;715;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6" name="Google Shape;716;p8"/>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5</a:t>
            </a:r>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aphicFrame>
        <p:nvGraphicFramePr>
          <p:cNvPr id="721" name="Google Shape;721;p9"/>
          <p:cNvGraphicFramePr/>
          <p:nvPr/>
        </p:nvGraphicFramePr>
        <p:xfrm>
          <a:off x="3974703" y="3477736"/>
          <a:ext cx="3000000" cy="3000000"/>
        </p:xfrm>
        <a:graphic>
          <a:graphicData uri="http://schemas.openxmlformats.org/drawingml/2006/table">
            <a:tbl>
              <a:tblPr bandRow="1" firstRow="1">
                <a:noFill/>
                <a:tableStyleId>{3792C421-7B5D-48E7-9245-93F4FE269DEC}</a:tableStyleId>
              </a:tblPr>
              <a:tblGrid>
                <a:gridCol w="928100"/>
                <a:gridCol w="928100"/>
                <a:gridCol w="928100"/>
                <a:gridCol w="928100"/>
                <a:gridCol w="928100"/>
                <a:gridCol w="928100"/>
              </a:tblGrid>
              <a:tr h="375925">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5</a:t>
                      </a:r>
                      <a:endParaRPr sz="1000">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4</a:t>
                      </a:r>
                      <a:endParaRPr sz="1000">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3</a:t>
                      </a:r>
                      <a:endParaRPr sz="1000">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2</a:t>
                      </a:r>
                      <a:endParaRPr sz="1000">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1</a:t>
                      </a:r>
                      <a:endParaRPr sz="1000">
                        <a:latin typeface="Montserrat SemiBold"/>
                        <a:ea typeface="Montserrat SemiBold"/>
                        <a:cs typeface="Montserrat SemiBold"/>
                        <a:sym typeface="Montserrat SemiBold"/>
                      </a:endParaRPr>
                    </a:p>
                  </a:txBody>
                  <a:tcPr marT="45725" marB="45725" marR="121925" marL="121925" anchor="ctr">
                    <a:solidFill>
                      <a:schemeClr val="accent1"/>
                    </a:solidFill>
                  </a:tcPr>
                </a:tc>
              </a:tr>
              <a:tr h="375925">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5</a:t>
                      </a:r>
                      <a:endParaRPr sz="1500">
                        <a:solidFill>
                          <a:schemeClr val="lt1"/>
                        </a:solidFill>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txBody>
                  <a:tcPr marT="45725" marB="45725" marR="121925" marL="121925">
                    <a:solidFill>
                      <a:schemeClr val="lt1"/>
                    </a:solidFill>
                  </a:tcPr>
                </a:tc>
                <a:tc>
                  <a:txBody>
                    <a:bodyPr/>
                    <a:lstStyle/>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txBody>
                  <a:tcPr marT="45725" marB="45725" marR="121925" marL="121925">
                    <a:solidFill>
                      <a:schemeClr val="lt1"/>
                    </a:solidFill>
                  </a:tcPr>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r>
              <a:tr h="375925">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4</a:t>
                      </a:r>
                      <a:endParaRPr sz="1500">
                        <a:solidFill>
                          <a:schemeClr val="lt1"/>
                        </a:solidFill>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txBody>
                  <a:tcPr marT="45725" marB="45725" marR="121925" marL="121925">
                    <a:solidFill>
                      <a:schemeClr val="lt1"/>
                    </a:solidFill>
                  </a:tcPr>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r>
              <a:tr h="375925">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3</a:t>
                      </a:r>
                      <a:endParaRPr sz="1500">
                        <a:solidFill>
                          <a:schemeClr val="lt1"/>
                        </a:solidFill>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txBody>
                  <a:tcPr marT="45725" marB="45725" marR="121925" marL="121925">
                    <a:solidFill>
                      <a:schemeClr val="lt1"/>
                    </a:solidFill>
                  </a:tcPr>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r>
              <a:tr h="375925">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2</a:t>
                      </a:r>
                      <a:endParaRPr sz="1500">
                        <a:solidFill>
                          <a:schemeClr val="lt1"/>
                        </a:solidFill>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r>
              <a:tr h="375925">
                <a:tc>
                  <a:txBody>
                    <a:bodyPr/>
                    <a:lstStyle/>
                    <a:p>
                      <a:pPr indent="0" lvl="0" marL="0" marR="0" rtl="0" algn="ctr">
                        <a:spcBef>
                          <a:spcPts val="0"/>
                        </a:spcBef>
                        <a:spcAft>
                          <a:spcPts val="0"/>
                        </a:spcAft>
                        <a:buNone/>
                      </a:pPr>
                      <a:r>
                        <a:rPr lang="en-GB" sz="1500">
                          <a:solidFill>
                            <a:schemeClr val="lt1"/>
                          </a:solidFill>
                          <a:latin typeface="Montserrat SemiBold"/>
                          <a:ea typeface="Montserrat SemiBold"/>
                          <a:cs typeface="Montserrat SemiBold"/>
                          <a:sym typeface="Montserrat SemiBold"/>
                        </a:rPr>
                        <a:t>1</a:t>
                      </a:r>
                      <a:endParaRPr sz="1500">
                        <a:solidFill>
                          <a:schemeClr val="lt1"/>
                        </a:solidFill>
                        <a:latin typeface="Montserrat SemiBold"/>
                        <a:ea typeface="Montserrat SemiBold"/>
                        <a:cs typeface="Montserrat SemiBold"/>
                        <a:sym typeface="Montserrat SemiBold"/>
                      </a:endParaRPr>
                    </a:p>
                  </a:txBody>
                  <a:tcPr marT="45725" marB="45725" marR="121925" marL="121925" anchor="ctr">
                    <a:solidFill>
                      <a:schemeClr val="accent1"/>
                    </a:solidFill>
                  </a:tcPr>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c>
                  <a:txBody>
                    <a:bodyPr/>
                    <a:lstStyle/>
                    <a:p>
                      <a:pPr indent="0" lvl="0" marL="0" marR="0" rtl="0" algn="l">
                        <a:spcBef>
                          <a:spcPts val="0"/>
                        </a:spcBef>
                        <a:spcAft>
                          <a:spcPts val="0"/>
                        </a:spcAft>
                        <a:buNone/>
                      </a:pPr>
                      <a:r>
                        <a:t/>
                      </a:r>
                      <a:endParaRPr sz="1900"/>
                    </a:p>
                  </a:txBody>
                  <a:tcPr marT="45725" marB="45725" marR="121925" marL="121925"/>
                </a:tc>
              </a:tr>
            </a:tbl>
          </a:graphicData>
        </a:graphic>
      </p:graphicFrame>
      <p:sp>
        <p:nvSpPr>
          <p:cNvPr id="722" name="Google Shape;722;p9"/>
          <p:cNvSpPr txBox="1"/>
          <p:nvPr/>
        </p:nvSpPr>
        <p:spPr>
          <a:xfrm>
            <a:off x="5023449" y="3043675"/>
            <a:ext cx="4225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lt1"/>
                </a:solidFill>
                <a:latin typeface="Montserrat SemiBold"/>
                <a:ea typeface="Montserrat SemiBold"/>
                <a:cs typeface="Montserrat SemiBold"/>
                <a:sym typeface="Montserrat SemiBold"/>
              </a:rPr>
              <a:t>Our comparative advantage (5 is best)</a:t>
            </a:r>
            <a:endParaRPr/>
          </a:p>
        </p:txBody>
      </p:sp>
      <p:sp>
        <p:nvSpPr>
          <p:cNvPr id="723" name="Google Shape;723;p9"/>
          <p:cNvSpPr txBox="1"/>
          <p:nvPr/>
        </p:nvSpPr>
        <p:spPr>
          <a:xfrm>
            <a:off x="1730310" y="4251404"/>
            <a:ext cx="212470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lt1"/>
                </a:solidFill>
                <a:latin typeface="Montserrat SemiBold"/>
                <a:ea typeface="Montserrat SemiBold"/>
                <a:cs typeface="Montserrat SemiBold"/>
                <a:sym typeface="Montserrat SemiBold"/>
              </a:rPr>
              <a:t>Importance to customer (5 is most important)</a:t>
            </a:r>
            <a:endParaRPr/>
          </a:p>
        </p:txBody>
      </p:sp>
      <p:sp>
        <p:nvSpPr>
          <p:cNvPr id="724" name="Google Shape;724;p9"/>
          <p:cNvSpPr txBox="1"/>
          <p:nvPr/>
        </p:nvSpPr>
        <p:spPr>
          <a:xfrm>
            <a:off x="367175" y="1627975"/>
            <a:ext cx="10378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Distil all you have considered into 5 key needs.  Now, take all the benefits and position them in the grid according to our comparative advantage and the importance to the customer.  </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Whatever is in the boxes in this shaded area is a candidate for your CVP</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cxnSp>
        <p:nvCxnSpPr>
          <p:cNvPr id="725" name="Google Shape;725;p9"/>
          <p:cNvCxnSpPr/>
          <p:nvPr/>
        </p:nvCxnSpPr>
        <p:spPr>
          <a:xfrm>
            <a:off x="3974703" y="2670772"/>
            <a:ext cx="1048753" cy="1321806"/>
          </a:xfrm>
          <a:prstGeom prst="straightConnector1">
            <a:avLst/>
          </a:prstGeom>
          <a:noFill/>
          <a:ln cap="flat" cmpd="sng" w="9525">
            <a:solidFill>
              <a:schemeClr val="dk1"/>
            </a:solidFill>
            <a:prstDash val="solid"/>
            <a:miter lim="800000"/>
            <a:headEnd len="sm" w="sm" type="none"/>
            <a:tailEnd len="med" w="med" type="stealth"/>
          </a:ln>
        </p:spPr>
      </p:cxnSp>
      <p:sp>
        <p:nvSpPr>
          <p:cNvPr id="726" name="Google Shape;726;p9"/>
          <p:cNvSpPr txBox="1"/>
          <p:nvPr>
            <p:ph type="title"/>
          </p:nvPr>
        </p:nvSpPr>
        <p:spPr>
          <a:xfrm>
            <a:off x="298674" y="750475"/>
            <a:ext cx="11015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Plot customer needs against competitive advantage</a:t>
            </a:r>
            <a:r>
              <a:rPr lang="en-GB" sz="2800">
                <a:solidFill>
                  <a:schemeClr val="accent3"/>
                </a:solidFill>
              </a:rPr>
              <a:t>.</a:t>
            </a:r>
            <a:endParaRPr sz="2800">
              <a:solidFill>
                <a:schemeClr val="accent3"/>
              </a:solidFill>
            </a:endParaRPr>
          </a:p>
        </p:txBody>
      </p:sp>
      <p:sp>
        <p:nvSpPr>
          <p:cNvPr id="727" name="Google Shape;727;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728" name="Google Shape;728;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29" name="Google Shape;729;p9"/>
          <p:cNvSpPr txBox="1"/>
          <p:nvPr/>
        </p:nvSpPr>
        <p:spPr>
          <a:xfrm>
            <a:off x="369995" y="381145"/>
            <a:ext cx="127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a:ea typeface="Montserrat"/>
                <a:cs typeface="Montserrat"/>
                <a:sym typeface="Montserrat"/>
              </a:rPr>
              <a:t>STEP 6</a:t>
            </a:r>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