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Montserrat SemiBold"/>
      <p:regular r:id="rId10"/>
      <p:bold r:id="rId11"/>
      <p:italic r:id="rId12"/>
      <p:boldItalic r:id="rId13"/>
    </p:embeddedFont>
    <p:embeddedFont>
      <p:font typeface="Montserrat"/>
      <p:regular r:id="rId14"/>
      <p:bold r:id="rId15"/>
      <p:italic r:id="rId16"/>
      <p:boldItalic r:id="rId17"/>
    </p:embeddedFont>
    <p:embeddedFont>
      <p:font typeface="Montserrat Medium"/>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wH8WMuKePGwXel9A3pG100drO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MontserratLight-regular.fntdata"/><Relationship Id="rId21" Type="http://schemas.openxmlformats.org/officeDocument/2006/relationships/font" Target="fonts/MontserratMedium-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MontserratSemiBold-bold.fntdata"/><Relationship Id="rId10" Type="http://schemas.openxmlformats.org/officeDocument/2006/relationships/font" Target="fonts/MontserratSemiBold-regular.fntdata"/><Relationship Id="rId13" Type="http://schemas.openxmlformats.org/officeDocument/2006/relationships/font" Target="fonts/MontserratSemiBold-boldItalic.fntdata"/><Relationship Id="rId12" Type="http://schemas.openxmlformats.org/officeDocument/2006/relationships/font" Target="fonts/MontserratSemiBold-italic.fntdata"/><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8e7623779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28e762377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7"/>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6"/>
          <p:cNvGrpSpPr/>
          <p:nvPr/>
        </p:nvGrpSpPr>
        <p:grpSpPr>
          <a:xfrm>
            <a:off x="0" y="1318491"/>
            <a:ext cx="1397812" cy="58002"/>
            <a:chOff x="0" y="1077191"/>
            <a:chExt cx="1397812" cy="58002"/>
          </a:xfrm>
        </p:grpSpPr>
        <p:sp>
          <p:nvSpPr>
            <p:cNvPr id="245" name="Google Shape;245;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6"/>
          <p:cNvGrpSpPr/>
          <p:nvPr/>
        </p:nvGrpSpPr>
        <p:grpSpPr>
          <a:xfrm>
            <a:off x="11436251" y="129884"/>
            <a:ext cx="661669" cy="1214119"/>
            <a:chOff x="11436251" y="129884"/>
            <a:chExt cx="661669" cy="1214119"/>
          </a:xfrm>
        </p:grpSpPr>
        <p:sp>
          <p:nvSpPr>
            <p:cNvPr id="250" name="Google Shape;250;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7"/>
          <p:cNvGrpSpPr/>
          <p:nvPr/>
        </p:nvGrpSpPr>
        <p:grpSpPr>
          <a:xfrm>
            <a:off x="0" y="1318491"/>
            <a:ext cx="1397812" cy="58002"/>
            <a:chOff x="0" y="1077191"/>
            <a:chExt cx="1397812" cy="58002"/>
          </a:xfrm>
        </p:grpSpPr>
        <p:sp>
          <p:nvSpPr>
            <p:cNvPr id="285" name="Google Shape;28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7"/>
          <p:cNvGrpSpPr/>
          <p:nvPr/>
        </p:nvGrpSpPr>
        <p:grpSpPr>
          <a:xfrm>
            <a:off x="11626751" y="129884"/>
            <a:ext cx="661669" cy="1214119"/>
            <a:chOff x="11436251" y="129884"/>
            <a:chExt cx="661669" cy="1214119"/>
          </a:xfrm>
        </p:grpSpPr>
        <p:sp>
          <p:nvSpPr>
            <p:cNvPr id="292" name="Google Shape;292;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18"/>
          <p:cNvGrpSpPr/>
          <p:nvPr/>
        </p:nvGrpSpPr>
        <p:grpSpPr>
          <a:xfrm>
            <a:off x="0" y="1318491"/>
            <a:ext cx="1397812" cy="58002"/>
            <a:chOff x="0" y="1077191"/>
            <a:chExt cx="1397812" cy="58002"/>
          </a:xfrm>
        </p:grpSpPr>
        <p:sp>
          <p:nvSpPr>
            <p:cNvPr id="326" name="Google Shape;32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18"/>
          <p:cNvGrpSpPr/>
          <p:nvPr/>
        </p:nvGrpSpPr>
        <p:grpSpPr>
          <a:xfrm>
            <a:off x="11436251" y="129884"/>
            <a:ext cx="661669" cy="1214119"/>
            <a:chOff x="11436251" y="129884"/>
            <a:chExt cx="661669" cy="1214119"/>
          </a:xfrm>
        </p:grpSpPr>
        <p:sp>
          <p:nvSpPr>
            <p:cNvPr id="331" name="Google Shape;33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19"/>
          <p:cNvGrpSpPr/>
          <p:nvPr/>
        </p:nvGrpSpPr>
        <p:grpSpPr>
          <a:xfrm>
            <a:off x="0" y="1318491"/>
            <a:ext cx="1397812" cy="58002"/>
            <a:chOff x="0" y="1077191"/>
            <a:chExt cx="1397812" cy="58002"/>
          </a:xfrm>
        </p:grpSpPr>
        <p:sp>
          <p:nvSpPr>
            <p:cNvPr id="368" name="Google Shape;368;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19"/>
          <p:cNvGrpSpPr/>
          <p:nvPr/>
        </p:nvGrpSpPr>
        <p:grpSpPr>
          <a:xfrm>
            <a:off x="11614051" y="129884"/>
            <a:ext cx="661669" cy="1214119"/>
            <a:chOff x="11436251" y="129884"/>
            <a:chExt cx="661669" cy="1214119"/>
          </a:xfrm>
        </p:grpSpPr>
        <p:sp>
          <p:nvSpPr>
            <p:cNvPr id="373" name="Google Shape;373;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1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0"/>
          <p:cNvGrpSpPr/>
          <p:nvPr/>
        </p:nvGrpSpPr>
        <p:grpSpPr>
          <a:xfrm>
            <a:off x="0" y="1318491"/>
            <a:ext cx="1397812" cy="58002"/>
            <a:chOff x="0" y="1077191"/>
            <a:chExt cx="1397812" cy="58002"/>
          </a:xfrm>
        </p:grpSpPr>
        <p:sp>
          <p:nvSpPr>
            <p:cNvPr id="409" name="Google Shape;409;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0"/>
          <p:cNvGrpSpPr/>
          <p:nvPr/>
        </p:nvGrpSpPr>
        <p:grpSpPr>
          <a:xfrm>
            <a:off x="11436251" y="129884"/>
            <a:ext cx="661669" cy="1214119"/>
            <a:chOff x="11436251" y="129884"/>
            <a:chExt cx="661669" cy="1214119"/>
          </a:xfrm>
        </p:grpSpPr>
        <p:sp>
          <p:nvSpPr>
            <p:cNvPr id="414" name="Google Shape;414;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0"/>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1"/>
          <p:cNvGrpSpPr/>
          <p:nvPr/>
        </p:nvGrpSpPr>
        <p:grpSpPr>
          <a:xfrm>
            <a:off x="0" y="1318491"/>
            <a:ext cx="1397812" cy="58002"/>
            <a:chOff x="0" y="1077191"/>
            <a:chExt cx="1397812" cy="58002"/>
          </a:xfrm>
        </p:grpSpPr>
        <p:sp>
          <p:nvSpPr>
            <p:cNvPr id="450" name="Google Shape;450;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1"/>
          <p:cNvGrpSpPr/>
          <p:nvPr/>
        </p:nvGrpSpPr>
        <p:grpSpPr>
          <a:xfrm>
            <a:off x="11436251" y="129884"/>
            <a:ext cx="661669" cy="1214119"/>
            <a:chOff x="11436251" y="129884"/>
            <a:chExt cx="661669" cy="1214119"/>
          </a:xfrm>
        </p:grpSpPr>
        <p:sp>
          <p:nvSpPr>
            <p:cNvPr id="455" name="Google Shape;455;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1"/>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2"/>
          <p:cNvGrpSpPr/>
          <p:nvPr/>
        </p:nvGrpSpPr>
        <p:grpSpPr>
          <a:xfrm>
            <a:off x="0" y="1318491"/>
            <a:ext cx="1397812" cy="58002"/>
            <a:chOff x="0" y="1077191"/>
            <a:chExt cx="1397812" cy="58002"/>
          </a:xfrm>
        </p:grpSpPr>
        <p:sp>
          <p:nvSpPr>
            <p:cNvPr id="491" name="Google Shape;49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2"/>
          <p:cNvGrpSpPr/>
          <p:nvPr/>
        </p:nvGrpSpPr>
        <p:grpSpPr>
          <a:xfrm>
            <a:off x="11436251" y="129884"/>
            <a:ext cx="661669" cy="1214119"/>
            <a:chOff x="11436251" y="129884"/>
            <a:chExt cx="661669" cy="1214119"/>
          </a:xfrm>
        </p:grpSpPr>
        <p:sp>
          <p:nvSpPr>
            <p:cNvPr id="496" name="Google Shape;496;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2"/>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3"/>
          <p:cNvGrpSpPr/>
          <p:nvPr/>
        </p:nvGrpSpPr>
        <p:grpSpPr>
          <a:xfrm>
            <a:off x="0" y="1318491"/>
            <a:ext cx="1397812" cy="58002"/>
            <a:chOff x="0" y="1077191"/>
            <a:chExt cx="1397812" cy="58002"/>
          </a:xfrm>
        </p:grpSpPr>
        <p:sp>
          <p:nvSpPr>
            <p:cNvPr id="533" name="Google Shape;53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3"/>
          <p:cNvGrpSpPr/>
          <p:nvPr/>
        </p:nvGrpSpPr>
        <p:grpSpPr>
          <a:xfrm>
            <a:off x="11614051" y="129884"/>
            <a:ext cx="661669" cy="1214119"/>
            <a:chOff x="11436251" y="129884"/>
            <a:chExt cx="661669" cy="1214119"/>
          </a:xfrm>
        </p:grpSpPr>
        <p:sp>
          <p:nvSpPr>
            <p:cNvPr id="538" name="Google Shape;53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5"/>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8"/>
          <p:cNvGrpSpPr/>
          <p:nvPr/>
        </p:nvGrpSpPr>
        <p:grpSpPr>
          <a:xfrm>
            <a:off x="11436251" y="129884"/>
            <a:ext cx="661669" cy="1214119"/>
            <a:chOff x="11436251" y="129884"/>
            <a:chExt cx="661669" cy="1214119"/>
          </a:xfrm>
        </p:grpSpPr>
        <p:sp>
          <p:nvSpPr>
            <p:cNvPr id="27" name="Google Shape;27;p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8"/>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8"/>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2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2"/>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2"/>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2"/>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2"/>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3"/>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3"/>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4" name="Google Shape;6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5" name="Google Shape;6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6" name="Google Shape;66;p9"/>
          <p:cNvGrpSpPr/>
          <p:nvPr/>
        </p:nvGrpSpPr>
        <p:grpSpPr>
          <a:xfrm>
            <a:off x="11436251" y="129884"/>
            <a:ext cx="661669" cy="1214119"/>
            <a:chOff x="11436251" y="129884"/>
            <a:chExt cx="661669" cy="1214119"/>
          </a:xfrm>
        </p:grpSpPr>
        <p:sp>
          <p:nvSpPr>
            <p:cNvPr id="67" name="Google Shape;6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 yellow and black striped sign&#10;&#10;Description automatically generated" id="95" name="Google Shape;95;p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6" name="Shape 96"/>
        <p:cNvGrpSpPr/>
        <p:nvPr/>
      </p:nvGrpSpPr>
      <p:grpSpPr>
        <a:xfrm>
          <a:off x="0" y="0"/>
          <a:ext cx="0" cy="0"/>
          <a:chOff x="0" y="0"/>
          <a:chExt cx="0" cy="0"/>
        </a:xfrm>
      </p:grpSpPr>
      <p:pic>
        <p:nvPicPr>
          <p:cNvPr descr="A logo with blue and yellow colors&#10;&#10;Description automatically generated" id="97" name="Google Shape;97;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98" name="Google Shape;98;p1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99" name="Google Shape;99;p1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0" name="Google Shape;100;p1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1" name="Google Shape;101;p1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2" name="Google Shape;102;p1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3" name="Google Shape;103;p1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4" name="Shape 104"/>
        <p:cNvGrpSpPr/>
        <p:nvPr/>
      </p:nvGrpSpPr>
      <p:grpSpPr>
        <a:xfrm>
          <a:off x="0" y="0"/>
          <a:ext cx="0" cy="0"/>
          <a:chOff x="0" y="0"/>
          <a:chExt cx="0" cy="0"/>
        </a:xfrm>
      </p:grpSpPr>
      <p:pic>
        <p:nvPicPr>
          <p:cNvPr descr="A logo with blue and yellow colors&#10;&#10;Description automatically generated" id="105" name="Google Shape;10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06" name="Google Shape;10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07" name="Google Shape;107;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08" name="Google Shape;108;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1" name="Shape 111"/>
        <p:cNvGrpSpPr/>
        <p:nvPr/>
      </p:nvGrpSpPr>
      <p:grpSpPr>
        <a:xfrm>
          <a:off x="0" y="0"/>
          <a:ext cx="0" cy="0"/>
          <a:chOff x="0" y="0"/>
          <a:chExt cx="0" cy="0"/>
        </a:xfrm>
      </p:grpSpPr>
      <p:sp>
        <p:nvSpPr>
          <p:cNvPr id="112" name="Google Shape;112;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3" name="Google Shape;113;p1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4" name="Google Shape;114;p1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5" name="Google Shape;115;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7" name="Google Shape;117;p1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18" name="Google Shape;118;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1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5" name="Google Shape;125;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3"/>
          <p:cNvGrpSpPr/>
          <p:nvPr/>
        </p:nvGrpSpPr>
        <p:grpSpPr>
          <a:xfrm>
            <a:off x="11436251" y="129884"/>
            <a:ext cx="661669" cy="1214119"/>
            <a:chOff x="11436251" y="129884"/>
            <a:chExt cx="661669" cy="1214119"/>
          </a:xfrm>
        </p:grpSpPr>
        <p:sp>
          <p:nvSpPr>
            <p:cNvPr id="129" name="Google Shape;129;p1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7" name="Google Shape;157;p1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4"/>
          <p:cNvGrpSpPr/>
          <p:nvPr/>
        </p:nvGrpSpPr>
        <p:grpSpPr>
          <a:xfrm>
            <a:off x="0" y="1318491"/>
            <a:ext cx="1397812" cy="58002"/>
            <a:chOff x="0" y="1077191"/>
            <a:chExt cx="1397812" cy="58002"/>
          </a:xfrm>
        </p:grpSpPr>
        <p:sp>
          <p:nvSpPr>
            <p:cNvPr id="164" name="Google Shape;16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4"/>
          <p:cNvGrpSpPr/>
          <p:nvPr/>
        </p:nvGrpSpPr>
        <p:grpSpPr>
          <a:xfrm>
            <a:off x="11436251" y="129884"/>
            <a:ext cx="661669" cy="1214119"/>
            <a:chOff x="11436251" y="129884"/>
            <a:chExt cx="661669" cy="1214119"/>
          </a:xfrm>
        </p:grpSpPr>
        <p:sp>
          <p:nvSpPr>
            <p:cNvPr id="169" name="Google Shape;16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5"/>
          <p:cNvGrpSpPr/>
          <p:nvPr/>
        </p:nvGrpSpPr>
        <p:grpSpPr>
          <a:xfrm>
            <a:off x="0" y="1318491"/>
            <a:ext cx="1397812" cy="58002"/>
            <a:chOff x="0" y="1077191"/>
            <a:chExt cx="1397812" cy="58002"/>
          </a:xfrm>
        </p:grpSpPr>
        <p:sp>
          <p:nvSpPr>
            <p:cNvPr id="205" name="Google Shape;205;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5"/>
          <p:cNvGrpSpPr/>
          <p:nvPr/>
        </p:nvGrpSpPr>
        <p:grpSpPr>
          <a:xfrm>
            <a:off x="11436251" y="129884"/>
            <a:ext cx="661669" cy="1214119"/>
            <a:chOff x="11436251" y="129884"/>
            <a:chExt cx="661669" cy="1214119"/>
          </a:xfrm>
        </p:grpSpPr>
        <p:sp>
          <p:nvSpPr>
            <p:cNvPr id="210" name="Google Shape;210;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6"/>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000" u="none" cap="none" strike="noStrike">
                <a:solidFill>
                  <a:schemeClr val="dk2"/>
                </a:solidFill>
                <a:latin typeface="Montserrat SemiBold"/>
                <a:ea typeface="Montserrat SemiBold"/>
                <a:cs typeface="Montserrat SemiBold"/>
                <a:sym typeface="Montserrat SemiBold"/>
              </a:rPr>
              <a:t>Customer </a:t>
            </a:r>
            <a:r>
              <a:rPr b="1" lang="en-GB" sz="4000">
                <a:solidFill>
                  <a:schemeClr val="dk2"/>
                </a:solidFill>
                <a:latin typeface="Montserrat SemiBold"/>
                <a:ea typeface="Montserrat SemiBold"/>
                <a:cs typeface="Montserrat SemiBold"/>
                <a:sym typeface="Montserrat SemiBold"/>
              </a:rPr>
              <a:t>A</a:t>
            </a:r>
            <a:r>
              <a:rPr b="1" i="0" lang="en-GB" sz="4000" u="none" cap="none" strike="noStrike">
                <a:solidFill>
                  <a:schemeClr val="dk2"/>
                </a:solidFill>
                <a:latin typeface="Montserrat SemiBold"/>
                <a:ea typeface="Montserrat SemiBold"/>
                <a:cs typeface="Montserrat SemiBold"/>
                <a:sym typeface="Montserrat SemiBold"/>
              </a:rPr>
              <a:t>ctivity </a:t>
            </a:r>
            <a:r>
              <a:rPr b="1" lang="en-GB" sz="4000">
                <a:solidFill>
                  <a:schemeClr val="dk2"/>
                </a:solidFill>
                <a:latin typeface="Montserrat SemiBold"/>
                <a:ea typeface="Montserrat SemiBold"/>
                <a:cs typeface="Montserrat SemiBold"/>
                <a:sym typeface="Montserrat SemiBold"/>
              </a:rPr>
              <a:t>C</a:t>
            </a:r>
            <a:r>
              <a:rPr b="1" i="0" lang="en-GB" sz="4000" u="none" cap="none" strike="noStrike">
                <a:solidFill>
                  <a:schemeClr val="dk2"/>
                </a:solidFill>
                <a:latin typeface="Montserrat SemiBold"/>
                <a:ea typeface="Montserrat SemiBold"/>
                <a:cs typeface="Montserrat SemiBold"/>
                <a:sym typeface="Montserrat SemiBold"/>
              </a:rPr>
              <a:t>ycle</a:t>
            </a:r>
            <a:endParaRPr sz="1000"/>
          </a:p>
        </p:txBody>
      </p:sp>
      <p:pic>
        <p:nvPicPr>
          <p:cNvPr id="624" name="Google Shape;624;p1"/>
          <p:cNvPicPr preferRelativeResize="0"/>
          <p:nvPr/>
        </p:nvPicPr>
        <p:blipFill rotWithShape="1">
          <a:blip r:embed="rId3">
            <a:alphaModFix/>
          </a:blip>
          <a:srcRect b="0" l="0" r="0" t="0"/>
          <a:stretch/>
        </p:blipFill>
        <p:spPr>
          <a:xfrm>
            <a:off x="6533875" y="2658876"/>
            <a:ext cx="1582376" cy="1025200"/>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669125" y="3630774"/>
            <a:ext cx="1420224" cy="92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5" y="472411"/>
            <a:ext cx="8168228"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Three stages in building loyalty</a:t>
            </a:r>
            <a:r>
              <a:rPr lang="en-GB" sz="3000">
                <a:solidFill>
                  <a:schemeClr val="lt1"/>
                </a:solidFill>
              </a:rPr>
              <a:t>.</a:t>
            </a:r>
            <a:endParaRPr sz="3000">
              <a:solidFill>
                <a:schemeClr val="lt1"/>
              </a:solidFill>
            </a:endParaRPr>
          </a:p>
        </p:txBody>
      </p:sp>
      <p:sp>
        <p:nvSpPr>
          <p:cNvPr id="631" name="Google Shape;631;p2"/>
          <p:cNvSpPr txBox="1"/>
          <p:nvPr/>
        </p:nvSpPr>
        <p:spPr>
          <a:xfrm>
            <a:off x="540329" y="1878285"/>
            <a:ext cx="9650100" cy="5184600"/>
          </a:xfrm>
          <a:prstGeom prst="rect">
            <a:avLst/>
          </a:prstGeom>
          <a:noFill/>
          <a:ln>
            <a:noFill/>
          </a:ln>
        </p:spPr>
        <p:txBody>
          <a:bodyPr anchorCtr="0" anchor="t" bIns="60950" lIns="121900" spcFirstLastPara="1" rIns="121900" wrap="square" tIns="60950">
            <a:noAutofit/>
          </a:bodyPr>
          <a:lstStyle/>
          <a:p>
            <a:pPr indent="0" lvl="0" marL="0" marR="0" rtl="0" algn="l">
              <a:lnSpc>
                <a:spcPct val="115000"/>
              </a:lnSpc>
              <a:spcBef>
                <a:spcPts val="0"/>
              </a:spcBef>
              <a:spcAft>
                <a:spcPts val="0"/>
              </a:spcAft>
              <a:buClr>
                <a:schemeClr val="accent1"/>
              </a:buClr>
              <a:buSzPts val="1400"/>
              <a:buFont typeface="Arial"/>
              <a:buNone/>
            </a:pPr>
            <a:r>
              <a:rPr b="0" i="0" lang="en-GB" sz="1400" u="none" cap="none" strike="noStrike">
                <a:solidFill>
                  <a:schemeClr val="dk1"/>
                </a:solidFill>
                <a:latin typeface="Montserrat Light"/>
                <a:ea typeface="Montserrat Light"/>
                <a:cs typeface="Montserrat Light"/>
                <a:sym typeface="Montserrat Light"/>
              </a:rPr>
              <a:t>The customer activity cycle originated with Sandra Vandermerwe, a professor of international marketing and services at the University of London's Imperial College. The framework suggests that an end user of a product works through three stages:</a:t>
            </a:r>
            <a:endParaRPr/>
          </a:p>
          <a:p>
            <a:pPr indent="-457189" lvl="0" marL="457189" marR="0" rtl="0" algn="l">
              <a:lnSpc>
                <a:spcPct val="115000"/>
              </a:lnSpc>
              <a:spcBef>
                <a:spcPts val="1613"/>
              </a:spcBef>
              <a:spcAft>
                <a:spcPts val="0"/>
              </a:spcAft>
              <a:buClr>
                <a:schemeClr val="lt1"/>
              </a:buClr>
              <a:buSzPts val="1400"/>
              <a:buFont typeface="Calibri"/>
              <a:buAutoNum type="arabicPeriod"/>
            </a:pPr>
            <a:r>
              <a:rPr b="1" i="0" lang="en-GB" sz="1400" u="none" cap="none" strike="noStrike">
                <a:solidFill>
                  <a:schemeClr val="dk1"/>
                </a:solidFill>
                <a:latin typeface="Montserrat Light"/>
                <a:ea typeface="Montserrat Light"/>
                <a:cs typeface="Montserrat Light"/>
                <a:sym typeface="Montserrat Light"/>
              </a:rPr>
              <a:t>The PRE stage</a:t>
            </a:r>
            <a:r>
              <a:rPr b="0" i="0" lang="en-GB" sz="1400" u="none" cap="none" strike="noStrike">
                <a:solidFill>
                  <a:schemeClr val="dk1"/>
                </a:solidFill>
                <a:latin typeface="Montserrat Light"/>
                <a:ea typeface="Montserrat Light"/>
                <a:cs typeface="Montserrat Light"/>
                <a:sym typeface="Montserrat Light"/>
              </a:rPr>
              <a:t>: this stage is full of decisions. Here the customer is working out what the problem is and deciding what to do. </a:t>
            </a:r>
            <a:endParaRPr/>
          </a:p>
          <a:p>
            <a:pPr indent="-457189" lvl="0" marL="457189" marR="0" rtl="0" algn="l">
              <a:lnSpc>
                <a:spcPct val="115000"/>
              </a:lnSpc>
              <a:spcBef>
                <a:spcPts val="1613"/>
              </a:spcBef>
              <a:spcAft>
                <a:spcPts val="0"/>
              </a:spcAft>
              <a:buClr>
                <a:schemeClr val="lt1"/>
              </a:buClr>
              <a:buSzPts val="1400"/>
              <a:buFont typeface="Calibri"/>
              <a:buAutoNum type="arabicPeriod"/>
            </a:pPr>
            <a:r>
              <a:rPr b="1" i="0" lang="en-GB" sz="1400" u="none" cap="none" strike="noStrike">
                <a:solidFill>
                  <a:schemeClr val="dk1"/>
                </a:solidFill>
                <a:latin typeface="Montserrat Light"/>
                <a:ea typeface="Montserrat Light"/>
                <a:cs typeface="Montserrat Light"/>
                <a:sym typeface="Montserrat Light"/>
              </a:rPr>
              <a:t>The DURING stage</a:t>
            </a:r>
            <a:r>
              <a:rPr b="0" i="0" lang="en-GB" sz="1400" u="none" cap="none" strike="noStrike">
                <a:solidFill>
                  <a:schemeClr val="dk1"/>
                </a:solidFill>
                <a:latin typeface="Montserrat Light"/>
                <a:ea typeface="Montserrat Light"/>
                <a:cs typeface="Montserrat Light"/>
                <a:sym typeface="Montserrat Light"/>
              </a:rPr>
              <a:t>: now the end user is “doing things”. In this stage it is important that the supplier has processes in place that can deal with problem solving.</a:t>
            </a:r>
            <a:endParaRPr/>
          </a:p>
          <a:p>
            <a:pPr indent="-457189" lvl="0" marL="457189" marR="0" rtl="0" algn="l">
              <a:lnSpc>
                <a:spcPct val="115000"/>
              </a:lnSpc>
              <a:spcBef>
                <a:spcPts val="1613"/>
              </a:spcBef>
              <a:spcAft>
                <a:spcPts val="0"/>
              </a:spcAft>
              <a:buClr>
                <a:schemeClr val="lt1"/>
              </a:buClr>
              <a:buSzPts val="1400"/>
              <a:buFont typeface="Calibri"/>
              <a:buAutoNum type="arabicPeriod"/>
            </a:pPr>
            <a:r>
              <a:rPr b="1" i="0" lang="en-GB" sz="1400" u="none" cap="none" strike="noStrike">
                <a:solidFill>
                  <a:schemeClr val="dk1"/>
                </a:solidFill>
                <a:latin typeface="Montserrat Light"/>
                <a:ea typeface="Montserrat Light"/>
                <a:cs typeface="Montserrat Light"/>
                <a:sym typeface="Montserrat Light"/>
              </a:rPr>
              <a:t>The POST stage</a:t>
            </a:r>
            <a:r>
              <a:rPr b="0" i="0" lang="en-GB" sz="1400" u="none" cap="none" strike="noStrike">
                <a:solidFill>
                  <a:schemeClr val="dk1"/>
                </a:solidFill>
                <a:latin typeface="Montserrat Light"/>
                <a:ea typeface="Montserrat Light"/>
                <a:cs typeface="Montserrat Light"/>
                <a:sym typeface="Montserrat Light"/>
              </a:rPr>
              <a:t>: winning the customer is only half the battle. It is important that the customer stays loyal and it is in this POST stage that loyalty is created.</a:t>
            </a:r>
            <a:endParaRPr/>
          </a:p>
          <a:p>
            <a:pPr indent="0" lvl="0" marL="0" marR="0" rtl="0" algn="l">
              <a:spcBef>
                <a:spcPts val="1613"/>
              </a:spcBef>
              <a:spcAft>
                <a:spcPts val="0"/>
              </a:spcAft>
              <a:buClr>
                <a:schemeClr val="accent1"/>
              </a:buClr>
              <a:buSzPts val="1400"/>
              <a:buFont typeface="Arial"/>
              <a:buNone/>
            </a:pPr>
            <a:r>
              <a:t/>
            </a:r>
            <a:endParaRPr b="0" i="0" sz="1400" u="none" cap="none" strike="noStrike">
              <a:solidFill>
                <a:schemeClr val="dk1"/>
              </a:solidFill>
              <a:latin typeface="Montserrat Light"/>
              <a:ea typeface="Montserrat Light"/>
              <a:cs typeface="Montserrat Light"/>
              <a:sym typeface="Montserrat Light"/>
            </a:endParaRPr>
          </a:p>
        </p:txBody>
      </p:sp>
      <p:sp>
        <p:nvSpPr>
          <p:cNvPr id="632" name="Google Shape;632;p2"/>
          <p:cNvSpPr/>
          <p:nvPr/>
        </p:nvSpPr>
        <p:spPr>
          <a:xfrm>
            <a:off x="399734" y="1259742"/>
            <a:ext cx="89289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867" u="none" cap="none" strike="noStrike">
                <a:solidFill>
                  <a:schemeClr val="lt1"/>
                </a:solidFill>
                <a:latin typeface="Montserrat SemiBold"/>
                <a:ea typeface="Montserrat SemiBold"/>
                <a:cs typeface="Montserrat SemiBold"/>
                <a:sym typeface="Montserrat SemiBold"/>
              </a:rPr>
              <a:t>Use this model to lock in customers and give them more value</a:t>
            </a:r>
            <a:endParaRPr>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3"/>
          <p:cNvPicPr preferRelativeResize="0"/>
          <p:nvPr/>
        </p:nvPicPr>
        <p:blipFill rotWithShape="1">
          <a:blip r:embed="rId3">
            <a:alphaModFix/>
          </a:blip>
          <a:srcRect b="51646" l="9295" r="12979" t="5915"/>
          <a:stretch/>
        </p:blipFill>
        <p:spPr>
          <a:xfrm>
            <a:off x="376300" y="2883733"/>
            <a:ext cx="4846392" cy="3290481"/>
          </a:xfrm>
          <a:prstGeom prst="rect">
            <a:avLst/>
          </a:prstGeom>
          <a:noFill/>
          <a:ln>
            <a:noFill/>
          </a:ln>
        </p:spPr>
      </p:pic>
      <p:sp>
        <p:nvSpPr>
          <p:cNvPr id="638" name="Google Shape;638;p3"/>
          <p:cNvSpPr txBox="1"/>
          <p:nvPr>
            <p:ph type="title"/>
          </p:nvPr>
        </p:nvSpPr>
        <p:spPr>
          <a:xfrm>
            <a:off x="333525" y="472400"/>
            <a:ext cx="109173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Identify moments of truth and then lock customers in</a:t>
            </a:r>
            <a:r>
              <a:rPr lang="en-GB">
                <a:solidFill>
                  <a:schemeClr val="accent1"/>
                </a:solidFill>
              </a:rPr>
              <a:t>.</a:t>
            </a:r>
            <a:endParaRPr>
              <a:solidFill>
                <a:schemeClr val="accent1"/>
              </a:solidFill>
            </a:endParaRPr>
          </a:p>
        </p:txBody>
      </p:sp>
      <p:sp>
        <p:nvSpPr>
          <p:cNvPr id="639" name="Google Shape;639;p3"/>
          <p:cNvSpPr txBox="1"/>
          <p:nvPr/>
        </p:nvSpPr>
        <p:spPr>
          <a:xfrm>
            <a:off x="388025" y="1312675"/>
            <a:ext cx="50922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The starting point of the customer activity cycle is to identify key moments of truth at different stages of interaction with the customer.  A moment of truth is that point when a customer engages with the brand and when the interaction causes the customer to form an opinion about it. </a:t>
            </a:r>
            <a:endParaRPr/>
          </a:p>
        </p:txBody>
      </p:sp>
      <p:sp>
        <p:nvSpPr>
          <p:cNvPr id="640" name="Google Shape;640;p3"/>
          <p:cNvSpPr txBox="1"/>
          <p:nvPr/>
        </p:nvSpPr>
        <p:spPr>
          <a:xfrm>
            <a:off x="6304243" y="1301369"/>
            <a:ext cx="4616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It is now necessary to work out what activities are needed to meet customers' needs and offer more value.</a:t>
            </a:r>
            <a:endParaRPr/>
          </a:p>
        </p:txBody>
      </p:sp>
      <p:sp>
        <p:nvSpPr>
          <p:cNvPr id="641" name="Google Shape;641;p3"/>
          <p:cNvSpPr/>
          <p:nvPr/>
        </p:nvSpPr>
        <p:spPr>
          <a:xfrm>
            <a:off x="4884301" y="4060555"/>
            <a:ext cx="672075" cy="768085"/>
          </a:xfrm>
          <a:prstGeom prst="rightArrow">
            <a:avLst>
              <a:gd fmla="val 50000" name="adj1"/>
              <a:gd fmla="val 50000" name="adj2"/>
            </a:avLst>
          </a:pr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42" name="Google Shape;642;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43" name="Google Shape;643;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4" name="Google Shape;644;p3"/>
          <p:cNvPicPr preferRelativeResize="0"/>
          <p:nvPr/>
        </p:nvPicPr>
        <p:blipFill rotWithShape="1">
          <a:blip r:embed="rId4">
            <a:alphaModFix/>
          </a:blip>
          <a:srcRect b="0" l="0" r="0" t="0"/>
          <a:stretch/>
        </p:blipFill>
        <p:spPr>
          <a:xfrm>
            <a:off x="10089605" y="6341879"/>
            <a:ext cx="1807529" cy="426924"/>
          </a:xfrm>
          <a:prstGeom prst="rect">
            <a:avLst/>
          </a:prstGeom>
          <a:noFill/>
          <a:ln>
            <a:noFill/>
          </a:ln>
        </p:spPr>
      </p:pic>
      <p:pic>
        <p:nvPicPr>
          <p:cNvPr id="645" name="Google Shape;645;p3"/>
          <p:cNvPicPr preferRelativeResize="0"/>
          <p:nvPr/>
        </p:nvPicPr>
        <p:blipFill rotWithShape="1">
          <a:blip r:embed="rId3">
            <a:alphaModFix/>
          </a:blip>
          <a:srcRect b="0" l="0" r="1758" t="51718"/>
          <a:stretch/>
        </p:blipFill>
        <p:spPr>
          <a:xfrm>
            <a:off x="5705000" y="2654700"/>
            <a:ext cx="6125325" cy="374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lt1"/>
                </a:solidFill>
              </a:rPr>
              <a:t>.</a:t>
            </a:r>
            <a:endParaRPr sz="3000">
              <a:solidFill>
                <a:schemeClr val="lt1"/>
              </a:solidFill>
            </a:endParaRPr>
          </a:p>
        </p:txBody>
      </p:sp>
      <p:sp>
        <p:nvSpPr>
          <p:cNvPr id="651" name="Google Shape;651;p4"/>
          <p:cNvSpPr txBox="1"/>
          <p:nvPr/>
        </p:nvSpPr>
        <p:spPr>
          <a:xfrm>
            <a:off x="1374499" y="1631250"/>
            <a:ext cx="8981100" cy="35955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Who are the end users of your products or services?</a:t>
            </a:r>
            <a:br>
              <a:rPr lang="en-GB" sz="1600">
                <a:solidFill>
                  <a:schemeClr val="dk1"/>
                </a:solidFill>
                <a:latin typeface="Montserrat Light"/>
                <a:ea typeface="Montserrat Light"/>
                <a:cs typeface="Montserrat Light"/>
                <a:sym typeface="Montserrat Light"/>
              </a:rPr>
            </a:br>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What do you know about the engagement of your offer with end-users in the PRE stage (when they are deciding what to buy), the DURING stage (when they are making the purchase), and the POST stage (when they are using the product)?</a:t>
            </a:r>
            <a:br>
              <a:rPr lang="en-GB" sz="1600">
                <a:solidFill>
                  <a:schemeClr val="dk1"/>
                </a:solidFill>
                <a:latin typeface="Montserrat Light"/>
                <a:ea typeface="Montserrat Light"/>
                <a:cs typeface="Montserrat Light"/>
                <a:sym typeface="Montserrat Light"/>
              </a:rPr>
            </a:br>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In each of these stages, what attributes of your offer are used and valued by end-users?</a:t>
            </a:r>
            <a:br>
              <a:rPr lang="en-GB" sz="1600">
                <a:solidFill>
                  <a:schemeClr val="dk1"/>
                </a:solidFill>
                <a:latin typeface="Montserrat Light"/>
                <a:ea typeface="Montserrat Light"/>
                <a:cs typeface="Montserrat Light"/>
                <a:sym typeface="Montserrat Light"/>
              </a:rPr>
            </a:br>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What attributes of your offer are not used am therefore junk to end-users?</a:t>
            </a:r>
            <a:br>
              <a:rPr lang="en-GB" sz="1600">
                <a:solidFill>
                  <a:schemeClr val="dk1"/>
                </a:solidFill>
                <a:latin typeface="Montserrat Light"/>
                <a:ea typeface="Montserrat Light"/>
                <a:cs typeface="Montserrat Light"/>
                <a:sym typeface="Montserrat Light"/>
              </a:rPr>
            </a:br>
            <a:endParaRPr/>
          </a:p>
          <a:p>
            <a:pPr indent="-330200" lvl="0" marL="457200" marR="0" rtl="0" algn="l">
              <a:lnSpc>
                <a:spcPct val="115000"/>
              </a:lnSpc>
              <a:spcBef>
                <a:spcPts val="0"/>
              </a:spcBef>
              <a:spcAft>
                <a:spcPts val="0"/>
              </a:spcAft>
              <a:buClr>
                <a:schemeClr val="dk1"/>
              </a:buClr>
              <a:buSzPts val="1600"/>
              <a:buFont typeface="Montserrat Light"/>
              <a:buChar char="●"/>
            </a:pPr>
            <a:r>
              <a:rPr lang="en-GB" sz="1600">
                <a:solidFill>
                  <a:schemeClr val="dk1"/>
                </a:solidFill>
                <a:latin typeface="Montserrat Light"/>
                <a:ea typeface="Montserrat Light"/>
                <a:cs typeface="Montserrat Light"/>
                <a:sym typeface="Montserrat Light"/>
              </a:rPr>
              <a:t>How can you change or add to your offer to make it more appealing to end-users at different stages of the activity cycle?</a:t>
            </a:r>
            <a:endParaRPr/>
          </a:p>
        </p:txBody>
      </p:sp>
      <p:sp>
        <p:nvSpPr>
          <p:cNvPr id="652" name="Google Shape;65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3" name="Google Shape;653;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28e7623779a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59" name="Google Shape;659;g28e7623779a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0" name="Google Shape;660;g28e7623779a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g28e7623779a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2" name="Google Shape;662;g28e7623779a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3" name="Google Shape;663;g28e7623779a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