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MHbPDyqv8PTsiOKJu5Vpt84XC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A60992-4833-47CE-80F9-1594C1DA94B6}">
  <a:tblStyle styleId="{07A60992-4833-47CE-80F9-1594C1DA94B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97A345C-4AE3-4659-9807-906501E19E0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f0d441621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1f0d441621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f0d4416217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g1f0d4416217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7" name="Shape 247"/>
        <p:cNvGrpSpPr/>
        <p:nvPr/>
      </p:nvGrpSpPr>
      <p:grpSpPr>
        <a:xfrm>
          <a:off x="0" y="0"/>
          <a:ext cx="0" cy="0"/>
          <a:chOff x="0" y="0"/>
          <a:chExt cx="0" cy="0"/>
        </a:xfrm>
      </p:grpSpPr>
      <p:pic>
        <p:nvPicPr>
          <p:cNvPr descr="A yellow circle on a black background&#10;&#10;Description automatically generated" id="248" name="Google Shape;24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9" name="Google Shape;249;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2" name="Google Shape;252;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3" name="Google Shape;253;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6" name="Google Shape;256;p18"/>
          <p:cNvGrpSpPr/>
          <p:nvPr/>
        </p:nvGrpSpPr>
        <p:grpSpPr>
          <a:xfrm>
            <a:off x="11436251" y="129884"/>
            <a:ext cx="661669" cy="1214119"/>
            <a:chOff x="11436251" y="129884"/>
            <a:chExt cx="661669" cy="1214119"/>
          </a:xfrm>
        </p:grpSpPr>
        <p:sp>
          <p:nvSpPr>
            <p:cNvPr id="257" name="Google Shape;257;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5" name="Google Shape;285;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6" name="Shape 286"/>
        <p:cNvGrpSpPr/>
        <p:nvPr/>
      </p:nvGrpSpPr>
      <p:grpSpPr>
        <a:xfrm>
          <a:off x="0" y="0"/>
          <a:ext cx="0" cy="0"/>
          <a:chOff x="0" y="0"/>
          <a:chExt cx="0" cy="0"/>
        </a:xfrm>
      </p:grpSpPr>
      <p:pic>
        <p:nvPicPr>
          <p:cNvPr descr="A yellow circle on a black background&#10;&#10;Description automatically generated" id="287" name="Google Shape;28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8" name="Google Shape;28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1" name="Google Shape;291;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3" name="Google Shape;293;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4" name="Google Shape;294;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5" name="Google Shape;295;p19"/>
          <p:cNvGrpSpPr/>
          <p:nvPr/>
        </p:nvGrpSpPr>
        <p:grpSpPr>
          <a:xfrm>
            <a:off x="11436251" y="129884"/>
            <a:ext cx="661669" cy="1214119"/>
            <a:chOff x="11436251" y="129884"/>
            <a:chExt cx="661669" cy="1214119"/>
          </a:xfrm>
        </p:grpSpPr>
        <p:sp>
          <p:nvSpPr>
            <p:cNvPr id="296" name="Google Shape;296;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4" name="Google Shape;324;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5" name="Shape 325"/>
        <p:cNvGrpSpPr/>
        <p:nvPr/>
      </p:nvGrpSpPr>
      <p:grpSpPr>
        <a:xfrm>
          <a:off x="0" y="0"/>
          <a:ext cx="0" cy="0"/>
          <a:chOff x="0" y="0"/>
          <a:chExt cx="0" cy="0"/>
        </a:xfrm>
      </p:grpSpPr>
      <p:pic>
        <p:nvPicPr>
          <p:cNvPr descr="A yellow circle on a black background&#10;&#10;Description automatically generated" id="326" name="Google Shape;326;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7" name="Google Shape;327;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0" name="Google Shape;330;p20"/>
          <p:cNvGrpSpPr/>
          <p:nvPr/>
        </p:nvGrpSpPr>
        <p:grpSpPr>
          <a:xfrm>
            <a:off x="0" y="1318491"/>
            <a:ext cx="1397812" cy="58002"/>
            <a:chOff x="0" y="1077191"/>
            <a:chExt cx="1397812" cy="58002"/>
          </a:xfrm>
        </p:grpSpPr>
        <p:sp>
          <p:nvSpPr>
            <p:cNvPr id="331" name="Google Shape;331;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3" name="Google Shape;333;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4" name="Google Shape;334;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5" name="Google Shape;335;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6" name="Google Shape;336;p20"/>
          <p:cNvGrpSpPr/>
          <p:nvPr/>
        </p:nvGrpSpPr>
        <p:grpSpPr>
          <a:xfrm>
            <a:off x="11436251" y="129884"/>
            <a:ext cx="661669" cy="1214119"/>
            <a:chOff x="11436251" y="129884"/>
            <a:chExt cx="661669" cy="1214119"/>
          </a:xfrm>
        </p:grpSpPr>
        <p:sp>
          <p:nvSpPr>
            <p:cNvPr id="337" name="Google Shape;337;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5" name="Google Shape;365;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6" name="Google Shape;366;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7" name="Shape 367"/>
        <p:cNvGrpSpPr/>
        <p:nvPr/>
      </p:nvGrpSpPr>
      <p:grpSpPr>
        <a:xfrm>
          <a:off x="0" y="0"/>
          <a:ext cx="0" cy="0"/>
          <a:chOff x="0" y="0"/>
          <a:chExt cx="0" cy="0"/>
        </a:xfrm>
      </p:grpSpPr>
      <p:pic>
        <p:nvPicPr>
          <p:cNvPr descr="A yellow circle on a black background&#10;&#10;Description automatically generated" id="368" name="Google Shape;368;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9" name="Google Shape;369;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2" name="Google Shape;372;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8" name="Google Shape;378;p21"/>
          <p:cNvGrpSpPr/>
          <p:nvPr/>
        </p:nvGrpSpPr>
        <p:grpSpPr>
          <a:xfrm>
            <a:off x="11614051" y="129884"/>
            <a:ext cx="661669" cy="1214119"/>
            <a:chOff x="11436251" y="129884"/>
            <a:chExt cx="661669" cy="1214119"/>
          </a:xfrm>
        </p:grpSpPr>
        <p:sp>
          <p:nvSpPr>
            <p:cNvPr id="379" name="Google Shape;379;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7" name="Google Shape;407;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8" name="Shape 408"/>
        <p:cNvGrpSpPr/>
        <p:nvPr/>
      </p:nvGrpSpPr>
      <p:grpSpPr>
        <a:xfrm>
          <a:off x="0" y="0"/>
          <a:ext cx="0" cy="0"/>
          <a:chOff x="0" y="0"/>
          <a:chExt cx="0" cy="0"/>
        </a:xfrm>
      </p:grpSpPr>
      <p:pic>
        <p:nvPicPr>
          <p:cNvPr descr="A yellow circle on a black background&#10;&#10;Description automatically generated" id="409" name="Google Shape;40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0" name="Google Shape;41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3" name="Google Shape;41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4" name="Google Shape;414;p22"/>
          <p:cNvGrpSpPr/>
          <p:nvPr/>
        </p:nvGrpSpPr>
        <p:grpSpPr>
          <a:xfrm>
            <a:off x="0" y="1318491"/>
            <a:ext cx="1397812" cy="58002"/>
            <a:chOff x="0" y="1077191"/>
            <a:chExt cx="1397812" cy="58002"/>
          </a:xfrm>
        </p:grpSpPr>
        <p:sp>
          <p:nvSpPr>
            <p:cNvPr id="415" name="Google Shape;41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8" name="Google Shape;41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9" name="Google Shape;419;p22"/>
          <p:cNvGrpSpPr/>
          <p:nvPr/>
        </p:nvGrpSpPr>
        <p:grpSpPr>
          <a:xfrm>
            <a:off x="11436251" y="129884"/>
            <a:ext cx="661669" cy="1214119"/>
            <a:chOff x="11436251" y="129884"/>
            <a:chExt cx="661669" cy="1214119"/>
          </a:xfrm>
        </p:grpSpPr>
        <p:sp>
          <p:nvSpPr>
            <p:cNvPr id="420" name="Google Shape;42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8" name="Google Shape;448;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9" name="Shape 449"/>
        <p:cNvGrpSpPr/>
        <p:nvPr/>
      </p:nvGrpSpPr>
      <p:grpSpPr>
        <a:xfrm>
          <a:off x="0" y="0"/>
          <a:ext cx="0" cy="0"/>
          <a:chOff x="0" y="0"/>
          <a:chExt cx="0" cy="0"/>
        </a:xfrm>
      </p:grpSpPr>
      <p:pic>
        <p:nvPicPr>
          <p:cNvPr descr="A yellow circle on a black background&#10;&#10;Description automatically generated" id="450" name="Google Shape;45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1" name="Google Shape;45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4" name="Google Shape;45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5" name="Google Shape;455;p23"/>
          <p:cNvGrpSpPr/>
          <p:nvPr/>
        </p:nvGrpSpPr>
        <p:grpSpPr>
          <a:xfrm>
            <a:off x="0" y="1318491"/>
            <a:ext cx="1397812" cy="58002"/>
            <a:chOff x="0" y="1077191"/>
            <a:chExt cx="1397812" cy="58002"/>
          </a:xfrm>
        </p:grpSpPr>
        <p:sp>
          <p:nvSpPr>
            <p:cNvPr id="456" name="Google Shape;45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8" name="Google Shape;45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9" name="Google Shape;45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0" name="Google Shape;460;p23"/>
          <p:cNvGrpSpPr/>
          <p:nvPr/>
        </p:nvGrpSpPr>
        <p:grpSpPr>
          <a:xfrm>
            <a:off x="11436251" y="129884"/>
            <a:ext cx="661669" cy="1214119"/>
            <a:chOff x="11436251" y="129884"/>
            <a:chExt cx="661669" cy="1214119"/>
          </a:xfrm>
        </p:grpSpPr>
        <p:sp>
          <p:nvSpPr>
            <p:cNvPr id="461" name="Google Shape;46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9" name="Google Shape;489;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0" name="Shape 490"/>
        <p:cNvGrpSpPr/>
        <p:nvPr/>
      </p:nvGrpSpPr>
      <p:grpSpPr>
        <a:xfrm>
          <a:off x="0" y="0"/>
          <a:ext cx="0" cy="0"/>
          <a:chOff x="0" y="0"/>
          <a:chExt cx="0" cy="0"/>
        </a:xfrm>
      </p:grpSpPr>
      <p:pic>
        <p:nvPicPr>
          <p:cNvPr descr="A yellow circle on a black background&#10;&#10;Description automatically generated" id="491" name="Google Shape;49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2" name="Google Shape;49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5" name="Google Shape;49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6" name="Google Shape;496;p24"/>
          <p:cNvGrpSpPr/>
          <p:nvPr/>
        </p:nvGrpSpPr>
        <p:grpSpPr>
          <a:xfrm>
            <a:off x="0" y="1318491"/>
            <a:ext cx="1397812" cy="58002"/>
            <a:chOff x="0" y="1077191"/>
            <a:chExt cx="1397812" cy="58002"/>
          </a:xfrm>
        </p:grpSpPr>
        <p:sp>
          <p:nvSpPr>
            <p:cNvPr id="497" name="Google Shape;49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9" name="Google Shape;49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0" name="Google Shape;50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1" name="Google Shape;501;p24"/>
          <p:cNvGrpSpPr/>
          <p:nvPr/>
        </p:nvGrpSpPr>
        <p:grpSpPr>
          <a:xfrm>
            <a:off x="11436251" y="129884"/>
            <a:ext cx="661669" cy="1214119"/>
            <a:chOff x="11436251" y="129884"/>
            <a:chExt cx="661669" cy="1214119"/>
          </a:xfrm>
        </p:grpSpPr>
        <p:sp>
          <p:nvSpPr>
            <p:cNvPr id="502" name="Google Shape;50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0" name="Google Shape;530;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1" name="Google Shape;531;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2" name="Shape 532"/>
        <p:cNvGrpSpPr/>
        <p:nvPr/>
      </p:nvGrpSpPr>
      <p:grpSpPr>
        <a:xfrm>
          <a:off x="0" y="0"/>
          <a:ext cx="0" cy="0"/>
          <a:chOff x="0" y="0"/>
          <a:chExt cx="0" cy="0"/>
        </a:xfrm>
      </p:grpSpPr>
      <p:pic>
        <p:nvPicPr>
          <p:cNvPr descr="A yellow circle on a black background&#10;&#10;Description automatically generated" id="533" name="Google Shape;53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4" name="Google Shape;53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7" name="Google Shape;53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8" name="Google Shape;538;p25"/>
          <p:cNvGrpSpPr/>
          <p:nvPr/>
        </p:nvGrpSpPr>
        <p:grpSpPr>
          <a:xfrm>
            <a:off x="0" y="1318491"/>
            <a:ext cx="1397812" cy="58002"/>
            <a:chOff x="0" y="1077191"/>
            <a:chExt cx="1397812" cy="58002"/>
          </a:xfrm>
        </p:grpSpPr>
        <p:sp>
          <p:nvSpPr>
            <p:cNvPr id="539" name="Google Shape;53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1" name="Google Shape;54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2" name="Google Shape;54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3" name="Google Shape;543;p25"/>
          <p:cNvGrpSpPr/>
          <p:nvPr/>
        </p:nvGrpSpPr>
        <p:grpSpPr>
          <a:xfrm>
            <a:off x="11614051" y="129884"/>
            <a:ext cx="661669" cy="1214119"/>
            <a:chOff x="11436251" y="129884"/>
            <a:chExt cx="661669" cy="1214119"/>
          </a:xfrm>
        </p:grpSpPr>
        <p:sp>
          <p:nvSpPr>
            <p:cNvPr id="544" name="Google Shape;54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2" name="Google Shape;572;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3" name="Shape 573"/>
        <p:cNvGrpSpPr/>
        <p:nvPr/>
      </p:nvGrpSpPr>
      <p:grpSpPr>
        <a:xfrm>
          <a:off x="0" y="0"/>
          <a:ext cx="0" cy="0"/>
          <a:chOff x="0" y="0"/>
          <a:chExt cx="0" cy="0"/>
        </a:xfrm>
      </p:grpSpPr>
      <p:pic>
        <p:nvPicPr>
          <p:cNvPr descr="A yellow circle on a black background&#10;&#10;Description automatically generated" id="574" name="Google Shape;57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5" name="Google Shape;57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8" name="Google Shape;57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9" name="Shape 579"/>
        <p:cNvGrpSpPr/>
        <p:nvPr/>
      </p:nvGrpSpPr>
      <p:grpSpPr>
        <a:xfrm>
          <a:off x="0" y="0"/>
          <a:ext cx="0" cy="0"/>
          <a:chOff x="0" y="0"/>
          <a:chExt cx="0" cy="0"/>
        </a:xfrm>
      </p:grpSpPr>
      <p:pic>
        <p:nvPicPr>
          <p:cNvPr id="580" name="Google Shape;580;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1" name="Google Shape;581;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2" name="Google Shape;582;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5" name="Shape 585"/>
        <p:cNvGrpSpPr/>
        <p:nvPr/>
      </p:nvGrpSpPr>
      <p:grpSpPr>
        <a:xfrm>
          <a:off x="0" y="0"/>
          <a:ext cx="0" cy="0"/>
          <a:chOff x="0" y="0"/>
          <a:chExt cx="0" cy="0"/>
        </a:xfrm>
      </p:grpSpPr>
      <p:sp>
        <p:nvSpPr>
          <p:cNvPr id="586" name="Google Shape;58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8" name="Google Shape;58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9" name="Shape 589"/>
        <p:cNvGrpSpPr/>
        <p:nvPr/>
      </p:nvGrpSpPr>
      <p:grpSpPr>
        <a:xfrm>
          <a:off x="0" y="0"/>
          <a:ext cx="0" cy="0"/>
          <a:chOff x="0" y="0"/>
          <a:chExt cx="0" cy="0"/>
        </a:xfrm>
      </p:grpSpPr>
      <p:sp>
        <p:nvSpPr>
          <p:cNvPr id="590" name="Google Shape;590;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3" name="Google Shape;59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4" name="Shape 594"/>
        <p:cNvGrpSpPr/>
        <p:nvPr/>
      </p:nvGrpSpPr>
      <p:grpSpPr>
        <a:xfrm>
          <a:off x="0" y="0"/>
          <a:ext cx="0" cy="0"/>
          <a:chOff x="0" y="0"/>
          <a:chExt cx="0" cy="0"/>
        </a:xfrm>
      </p:grpSpPr>
      <p:sp>
        <p:nvSpPr>
          <p:cNvPr id="595" name="Google Shape;595;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9" name="Google Shape;59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0" name="Google Shape;60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1" name="Shape 601"/>
        <p:cNvGrpSpPr/>
        <p:nvPr/>
      </p:nvGrpSpPr>
      <p:grpSpPr>
        <a:xfrm>
          <a:off x="0" y="0"/>
          <a:ext cx="0" cy="0"/>
          <a:chOff x="0" y="0"/>
          <a:chExt cx="0" cy="0"/>
        </a:xfrm>
      </p:grpSpPr>
      <p:sp>
        <p:nvSpPr>
          <p:cNvPr id="602" name="Google Shape;602;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3" name="Google Shape;60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4" name="Shape 604"/>
        <p:cNvGrpSpPr/>
        <p:nvPr/>
      </p:nvGrpSpPr>
      <p:grpSpPr>
        <a:xfrm>
          <a:off x="0" y="0"/>
          <a:ext cx="0" cy="0"/>
          <a:chOff x="0" y="0"/>
          <a:chExt cx="0" cy="0"/>
        </a:xfrm>
      </p:grpSpPr>
      <p:sp>
        <p:nvSpPr>
          <p:cNvPr id="605" name="Google Shape;605;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6" name="Google Shape;60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8" name="Shape 608"/>
        <p:cNvGrpSpPr/>
        <p:nvPr/>
      </p:nvGrpSpPr>
      <p:grpSpPr>
        <a:xfrm>
          <a:off x="0" y="0"/>
          <a:ext cx="0" cy="0"/>
          <a:chOff x="0" y="0"/>
          <a:chExt cx="0" cy="0"/>
        </a:xfrm>
      </p:grpSpPr>
      <p:sp>
        <p:nvSpPr>
          <p:cNvPr id="609" name="Google Shape;60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0" name="Google Shape;61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1" name="Google Shape;61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2" name="Google Shape;612;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3" name="Google Shape;6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8" name="Google Shape;238;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9" name="Shape 239"/>
        <p:cNvGrpSpPr/>
        <p:nvPr/>
      </p:nvGrpSpPr>
      <p:grpSpPr>
        <a:xfrm>
          <a:off x="0" y="0"/>
          <a:ext cx="0" cy="0"/>
          <a:chOff x="0" y="0"/>
          <a:chExt cx="0" cy="0"/>
        </a:xfrm>
      </p:grpSpPr>
      <p:sp>
        <p:nvSpPr>
          <p:cNvPr id="240" name="Google Shape;240;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1" name="Google Shape;241;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2" name="Google Shape;242;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3" name="Google Shape;243;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5" name="Google Shape;245;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6" name="Google Shape;246;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
          <p:cNvSpPr txBox="1"/>
          <p:nvPr>
            <p:ph type="title"/>
          </p:nvPr>
        </p:nvSpPr>
        <p:spPr>
          <a:xfrm>
            <a:off x="508000" y="1773296"/>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Cost Benefit Analysis</a:t>
            </a:r>
            <a:endParaRPr/>
          </a:p>
        </p:txBody>
      </p:sp>
      <p:pic>
        <p:nvPicPr>
          <p:cNvPr id="620" name="Google Shape;620;p1"/>
          <p:cNvPicPr preferRelativeResize="0"/>
          <p:nvPr/>
        </p:nvPicPr>
        <p:blipFill rotWithShape="1">
          <a:blip r:embed="rId3">
            <a:alphaModFix/>
          </a:blip>
          <a:srcRect b="0" l="0" r="0" t="0"/>
          <a:stretch/>
        </p:blipFill>
        <p:spPr>
          <a:xfrm>
            <a:off x="9118049" y="2757175"/>
            <a:ext cx="1436274" cy="1040401"/>
          </a:xfrm>
          <a:prstGeom prst="rect">
            <a:avLst/>
          </a:prstGeom>
          <a:noFill/>
          <a:ln>
            <a:noFill/>
          </a:ln>
        </p:spPr>
      </p:pic>
      <p:pic>
        <p:nvPicPr>
          <p:cNvPr id="621" name="Google Shape;621;p1"/>
          <p:cNvPicPr preferRelativeResize="0"/>
          <p:nvPr/>
        </p:nvPicPr>
        <p:blipFill rotWithShape="1">
          <a:blip r:embed="rId3">
            <a:alphaModFix/>
          </a:blip>
          <a:srcRect b="0" l="0" r="0" t="0"/>
          <a:stretch/>
        </p:blipFill>
        <p:spPr>
          <a:xfrm>
            <a:off x="6394352" y="3924623"/>
            <a:ext cx="1254050" cy="90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7" name="Google Shape;627;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8" name="Google Shape;628;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improve profitability</a:t>
            </a:r>
            <a:r>
              <a:rPr lang="en-GB">
                <a:solidFill>
                  <a:schemeClr val="accent1"/>
                </a:solidFill>
              </a:rPr>
              <a:t>.</a:t>
            </a:r>
            <a:endParaRPr/>
          </a:p>
        </p:txBody>
      </p:sp>
      <p:sp>
        <p:nvSpPr>
          <p:cNvPr id="629" name="Google Shape;629;p2"/>
          <p:cNvSpPr txBox="1"/>
          <p:nvPr/>
        </p:nvSpPr>
        <p:spPr>
          <a:xfrm>
            <a:off x="310572" y="2054622"/>
            <a:ext cx="5785427"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Cost-Benefit Analysis (CBA) is a valuable tool in strategic planning, helping companies evaluate the potential benefits and costs of various courses of action. Integrating cost-benefit analysis into your strategic planning ensures that decisions are informed by a thorough assessment of economic viability and are aligned with your overall objectives.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matrix opposite shows how if you consider the benefits against the costs, you can determine four paradigms:</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Low cost, high reward – no brainer, just do it.</a:t>
            </a:r>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Low cost, low reward – maybe, it depends on what cost and what reward.</a:t>
            </a:r>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High cost, high reward – again maybe, depending on the costs and the rewards</a:t>
            </a:r>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Low reward and high cost – don’t bother.</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p:txBody>
      </p:sp>
      <p:sp>
        <p:nvSpPr>
          <p:cNvPr id="630" name="Google Shape;630;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determine priorities for different investments</a:t>
            </a:r>
            <a:endParaRPr b="1" sz="1600">
              <a:solidFill>
                <a:schemeClr val="lt1"/>
              </a:solidFill>
              <a:latin typeface="Montserrat SemiBold"/>
              <a:ea typeface="Montserrat SemiBold"/>
              <a:cs typeface="Montserrat SemiBold"/>
              <a:sym typeface="Montserrat SemiBold"/>
            </a:endParaRPr>
          </a:p>
        </p:txBody>
      </p:sp>
      <p:pic>
        <p:nvPicPr>
          <p:cNvPr id="631" name="Google Shape;631;p2"/>
          <p:cNvPicPr preferRelativeResize="0"/>
          <p:nvPr/>
        </p:nvPicPr>
        <p:blipFill rotWithShape="1">
          <a:blip r:embed="rId3">
            <a:alphaModFix/>
          </a:blip>
          <a:srcRect b="0" l="0" r="0" t="0"/>
          <a:stretch/>
        </p:blipFill>
        <p:spPr>
          <a:xfrm>
            <a:off x="6531079" y="2184602"/>
            <a:ext cx="4735287" cy="34301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7" name="Google Shape;63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8" name="Google Shape;638;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Define your objectives</a:t>
            </a:r>
            <a:r>
              <a:rPr lang="en-GB" sz="2800">
                <a:solidFill>
                  <a:schemeClr val="accent3"/>
                </a:solidFill>
              </a:rPr>
              <a:t>.</a:t>
            </a:r>
            <a:endParaRPr sz="2800">
              <a:solidFill>
                <a:schemeClr val="accent3"/>
              </a:solidFill>
            </a:endParaRPr>
          </a:p>
        </p:txBody>
      </p:sp>
      <p:graphicFrame>
        <p:nvGraphicFramePr>
          <p:cNvPr id="639" name="Google Shape;639;p3"/>
          <p:cNvGraphicFramePr/>
          <p:nvPr/>
        </p:nvGraphicFramePr>
        <p:xfrm>
          <a:off x="1472982" y="2858587"/>
          <a:ext cx="3000000" cy="3000000"/>
        </p:xfrm>
        <a:graphic>
          <a:graphicData uri="http://schemas.openxmlformats.org/drawingml/2006/table">
            <a:tbl>
              <a:tblPr>
                <a:noFill/>
                <a:tableStyleId>{07A60992-4833-47CE-80F9-1594C1DA94B6}</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924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are you seeking to achieve?  Is it market share, market leadership, cost advantages, brand recognition etc?</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391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are the various means by which you could achieve these objectives?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391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specific actions will be needed?</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0" name="Google Shape;640;p3"/>
          <p:cNvSpPr txBox="1"/>
          <p:nvPr/>
        </p:nvSpPr>
        <p:spPr>
          <a:xfrm>
            <a:off x="402510" y="1674241"/>
            <a:ext cx="1027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Clearly define the strategic objectives you aim to achieve. Identify alternative strategies or projects that could help achieve these objectives.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6" name="Google Shape;646;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7" name="Google Shape;647;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List all costs and benefits</a:t>
            </a:r>
            <a:r>
              <a:rPr lang="en-GB" sz="2800">
                <a:solidFill>
                  <a:schemeClr val="accent2"/>
                </a:solidFill>
              </a:rPr>
              <a:t>.</a:t>
            </a:r>
            <a:r>
              <a:rPr lang="en-GB" sz="2800"/>
              <a:t> </a:t>
            </a:r>
            <a:endParaRPr sz="2800"/>
          </a:p>
        </p:txBody>
      </p:sp>
      <p:graphicFrame>
        <p:nvGraphicFramePr>
          <p:cNvPr id="648" name="Google Shape;648;p4"/>
          <p:cNvGraphicFramePr/>
          <p:nvPr/>
        </p:nvGraphicFramePr>
        <p:xfrm>
          <a:off x="1069475" y="2531205"/>
          <a:ext cx="3000000" cy="3000000"/>
        </p:xfrm>
        <a:graphic>
          <a:graphicData uri="http://schemas.openxmlformats.org/drawingml/2006/table">
            <a:tbl>
              <a:tblPr bandRow="1" firstCol="1" firstRow="1">
                <a:noFill/>
                <a:tableStyleId>{B97A345C-4AE3-4659-9807-906501E19E0F}</a:tableStyleId>
              </a:tblPr>
              <a:tblGrid>
                <a:gridCol w="5134475"/>
                <a:gridCol w="48268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Make a comprehensive list of all the actions and specifically why they are required – ie what will be the benefits?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Make estimates of all the costs of the actions. What will be the initial costs, the ongoing costs, how long will those costs go on for?</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will be the benefits in terms of business efficiency, growth in the market, profitability?  What will be the benefits to customers?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9279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will be the timing of the costs and the benefits?  For those costs and benefits that stretch into the future, what discount rates should be applied to future costs and benefits to account for the time value of money?</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49" name="Google Shape;649;p4"/>
          <p:cNvSpPr txBox="1"/>
          <p:nvPr/>
        </p:nvSpPr>
        <p:spPr>
          <a:xfrm>
            <a:off x="351300" y="1602600"/>
            <a:ext cx="10679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Figure out the costs associated with each alternative, including initial costs and ongoing operational expenses. Identify and quantify the potential benefits, both tangible and intangible, associated with each alternative.</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5" name="Google Shape;655;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6" name="Google Shape;656;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Calculate the return on the investments</a:t>
            </a:r>
            <a:r>
              <a:rPr lang="en-GB" sz="2800">
                <a:solidFill>
                  <a:schemeClr val="accent1"/>
                </a:solidFill>
              </a:rPr>
              <a:t>.</a:t>
            </a:r>
            <a:endParaRPr sz="2800">
              <a:solidFill>
                <a:schemeClr val="accent1"/>
              </a:solidFill>
            </a:endParaRPr>
          </a:p>
        </p:txBody>
      </p:sp>
      <p:graphicFrame>
        <p:nvGraphicFramePr>
          <p:cNvPr id="657" name="Google Shape;657;p5"/>
          <p:cNvGraphicFramePr/>
          <p:nvPr/>
        </p:nvGraphicFramePr>
        <p:xfrm>
          <a:off x="1195660" y="2778802"/>
          <a:ext cx="3000000" cy="3000000"/>
        </p:xfrm>
        <a:graphic>
          <a:graphicData uri="http://schemas.openxmlformats.org/drawingml/2006/table">
            <a:tbl>
              <a:tblPr bandRow="1" firstCol="1" firstRow="1">
                <a:noFill/>
                <a:tableStyleId>{B97A345C-4AE3-4659-9807-906501E19E0F}</a:tableStyleId>
              </a:tblPr>
              <a:tblGrid>
                <a:gridCol w="5015875"/>
                <a:gridCol w="4758825"/>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the return on the investment for each action?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57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long will it be before the investment breaks even?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847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could changes in key variables (e.g., cost, revenue, discount rates) impact the outcomes?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433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the various investments stack up against each other in terms of cost and benefit?  Which actions should be actioned?</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58" name="Google Shape;658;p5"/>
          <p:cNvSpPr txBox="1"/>
          <p:nvPr/>
        </p:nvSpPr>
        <p:spPr>
          <a:xfrm>
            <a:off x="430075" y="1597600"/>
            <a:ext cx="10821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Calculate the ROI for each alternative by dividing the net benefits by the total costs. This provides a percentage that represents the return on the investment. Determine the point at which the benefits equal the costs, known as the break-even point. This helps in understanding when the investment becomes profitable.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4" name="Google Shape;664;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5" name="Google Shape;665;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Share and monitor</a:t>
            </a:r>
            <a:r>
              <a:rPr lang="en-GB" sz="2800">
                <a:solidFill>
                  <a:schemeClr val="accent1"/>
                </a:solidFill>
              </a:rPr>
              <a:t>.</a:t>
            </a:r>
            <a:endParaRPr sz="2800"/>
          </a:p>
        </p:txBody>
      </p:sp>
      <p:graphicFrame>
        <p:nvGraphicFramePr>
          <p:cNvPr id="666" name="Google Shape;666;p6"/>
          <p:cNvGraphicFramePr/>
          <p:nvPr/>
        </p:nvGraphicFramePr>
        <p:xfrm>
          <a:off x="941130" y="2937727"/>
          <a:ext cx="3000000" cy="3000000"/>
        </p:xfrm>
        <a:graphic>
          <a:graphicData uri="http://schemas.openxmlformats.org/drawingml/2006/table">
            <a:tbl>
              <a:tblPr bandRow="1" firstCol="1" firstRow="1">
                <a:noFill/>
                <a:tableStyleId>{B97A345C-4AE3-4659-9807-906501E19E0F}</a:tableStyleId>
              </a:tblPr>
              <a:tblGrid>
                <a:gridCol w="4397775"/>
                <a:gridCol w="487377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409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within the company needs to be involved in carrying out the analysis?  Who within the company needs to approve it?  Who needs to know about it?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9481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There will be changes to the costs and the benefits so keep a track on them and review where necessary?</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7" name="Google Shape;667;p6"/>
          <p:cNvSpPr txBox="1"/>
          <p:nvPr/>
        </p:nvSpPr>
        <p:spPr>
          <a:xfrm>
            <a:off x="383575" y="1635625"/>
            <a:ext cx="10267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Clearly communicate the results of the cost-benefit analysis to relevant stakeholders. This transparency is crucial for gaining support and understanding for the chosen strategic direction. Continuously monitor and evaluate the actual costs and benefits as the strategy is implemented.</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1f0d4416217_1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73" name="Google Shape;673;g1f0d4416217_1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4" name="Google Shape;674;g1f0d4416217_1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a:ea typeface="Montserrat"/>
                <a:cs typeface="Montserrat"/>
                <a:sym typeface="Montserrat"/>
              </a:rPr>
              <a:t>‹#›</a:t>
            </a:fld>
            <a:endParaRPr>
              <a:latin typeface="Montserrat"/>
              <a:ea typeface="Montserrat"/>
              <a:cs typeface="Montserrat"/>
              <a:sym typeface="Montserrat"/>
            </a:endParaRPr>
          </a:p>
        </p:txBody>
      </p:sp>
      <p:sp>
        <p:nvSpPr>
          <p:cNvPr id="675" name="Google Shape;675;g1f0d4416217_1_0"/>
          <p:cNvSpPr/>
          <p:nvPr/>
        </p:nvSpPr>
        <p:spPr>
          <a:xfrm>
            <a:off x="484600" y="1310350"/>
            <a:ext cx="2490600" cy="156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76" name="Google Shape;676;g1f0d4416217_1_0"/>
          <p:cNvGrpSpPr/>
          <p:nvPr/>
        </p:nvGrpSpPr>
        <p:grpSpPr>
          <a:xfrm>
            <a:off x="0" y="1100016"/>
            <a:ext cx="1397787" cy="57996"/>
            <a:chOff x="0" y="1077191"/>
            <a:chExt cx="1397787" cy="57996"/>
          </a:xfrm>
        </p:grpSpPr>
        <p:sp>
          <p:nvSpPr>
            <p:cNvPr id="677" name="Google Shape;677;g1f0d4416217_1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8" name="Google Shape;678;g1f0d4416217_1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79" name="Google Shape;679;g1f0d4416217_1_0"/>
          <p:cNvSpPr/>
          <p:nvPr/>
        </p:nvSpPr>
        <p:spPr>
          <a:xfrm>
            <a:off x="6911835" y="1100026"/>
            <a:ext cx="3221117" cy="2282396"/>
          </a:xfrm>
          <a:custGeom>
            <a:rect b="b" l="l" r="r" t="t"/>
            <a:pathLst>
              <a:path extrusionOk="0" h="3432175" w="4772025">
                <a:moveTo>
                  <a:pt x="4771605" y="0"/>
                </a:moveTo>
                <a:lnTo>
                  <a:pt x="0" y="0"/>
                </a:lnTo>
                <a:lnTo>
                  <a:pt x="0" y="3431666"/>
                </a:lnTo>
                <a:lnTo>
                  <a:pt x="4771605" y="3431666"/>
                </a:lnTo>
                <a:lnTo>
                  <a:pt x="4771605"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0" name="Google Shape;680;g1f0d4416217_1_0"/>
          <p:cNvSpPr/>
          <p:nvPr/>
        </p:nvSpPr>
        <p:spPr>
          <a:xfrm>
            <a:off x="6911835" y="3526426"/>
            <a:ext cx="3221117" cy="2282396"/>
          </a:xfrm>
          <a:custGeom>
            <a:rect b="b" l="l" r="r" t="t"/>
            <a:pathLst>
              <a:path extrusionOk="0" h="3432175" w="4772025">
                <a:moveTo>
                  <a:pt x="4771605" y="0"/>
                </a:moveTo>
                <a:lnTo>
                  <a:pt x="0" y="0"/>
                </a:lnTo>
                <a:lnTo>
                  <a:pt x="0" y="3431666"/>
                </a:lnTo>
                <a:lnTo>
                  <a:pt x="4771605" y="3431666"/>
                </a:lnTo>
                <a:lnTo>
                  <a:pt x="4771605"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1" name="Google Shape;681;g1f0d4416217_1_0"/>
          <p:cNvSpPr/>
          <p:nvPr/>
        </p:nvSpPr>
        <p:spPr>
          <a:xfrm>
            <a:off x="3560435" y="1100026"/>
            <a:ext cx="3221117" cy="2282396"/>
          </a:xfrm>
          <a:custGeom>
            <a:rect b="b" l="l" r="r" t="t"/>
            <a:pathLst>
              <a:path extrusionOk="0" h="3432175" w="4772025">
                <a:moveTo>
                  <a:pt x="4771605" y="0"/>
                </a:moveTo>
                <a:lnTo>
                  <a:pt x="0" y="0"/>
                </a:lnTo>
                <a:lnTo>
                  <a:pt x="0" y="3431666"/>
                </a:lnTo>
                <a:lnTo>
                  <a:pt x="4771605" y="3431666"/>
                </a:lnTo>
                <a:lnTo>
                  <a:pt x="4771605"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2" name="Google Shape;682;g1f0d4416217_1_0"/>
          <p:cNvSpPr/>
          <p:nvPr/>
        </p:nvSpPr>
        <p:spPr>
          <a:xfrm>
            <a:off x="3560435" y="3526426"/>
            <a:ext cx="3221117" cy="2282396"/>
          </a:xfrm>
          <a:custGeom>
            <a:rect b="b" l="l" r="r" t="t"/>
            <a:pathLst>
              <a:path extrusionOk="0" h="3432175" w="4772025">
                <a:moveTo>
                  <a:pt x="4771605" y="0"/>
                </a:moveTo>
                <a:lnTo>
                  <a:pt x="0" y="0"/>
                </a:lnTo>
                <a:lnTo>
                  <a:pt x="0" y="3431666"/>
                </a:lnTo>
                <a:lnTo>
                  <a:pt x="4771605" y="3431666"/>
                </a:lnTo>
                <a:lnTo>
                  <a:pt x="4771605"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3" name="Google Shape;683;g1f0d4416217_1_0"/>
          <p:cNvSpPr/>
          <p:nvPr/>
        </p:nvSpPr>
        <p:spPr>
          <a:xfrm>
            <a:off x="4768828" y="1585086"/>
            <a:ext cx="524208" cy="516442"/>
          </a:xfrm>
          <a:custGeom>
            <a:rect b="b" l="l" r="r" t="t"/>
            <a:pathLst>
              <a:path extrusionOk="0" h="776605"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4" name="Google Shape;684;g1f0d4416217_1_0"/>
          <p:cNvSpPr/>
          <p:nvPr/>
        </p:nvSpPr>
        <p:spPr>
          <a:xfrm>
            <a:off x="5668654" y="2218846"/>
            <a:ext cx="524208" cy="516442"/>
          </a:xfrm>
          <a:custGeom>
            <a:rect b="b" l="l" r="r" t="t"/>
            <a:pathLst>
              <a:path extrusionOk="0" h="776605"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5" name="Google Shape;685;g1f0d4416217_1_0"/>
          <p:cNvSpPr/>
          <p:nvPr/>
        </p:nvSpPr>
        <p:spPr>
          <a:xfrm>
            <a:off x="5760474" y="3939053"/>
            <a:ext cx="524208" cy="516442"/>
          </a:xfrm>
          <a:custGeom>
            <a:rect b="b" l="l" r="r" t="t"/>
            <a:pathLst>
              <a:path extrusionOk="0" h="776604"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6" name="Google Shape;686;g1f0d4416217_1_0"/>
          <p:cNvSpPr/>
          <p:nvPr/>
        </p:nvSpPr>
        <p:spPr>
          <a:xfrm>
            <a:off x="7688673" y="3939053"/>
            <a:ext cx="524208" cy="516442"/>
          </a:xfrm>
          <a:custGeom>
            <a:rect b="b" l="l" r="r" t="t"/>
            <a:pathLst>
              <a:path extrusionOk="0" h="776604"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7" name="Google Shape;687;g1f0d4416217_1_0"/>
          <p:cNvSpPr/>
          <p:nvPr/>
        </p:nvSpPr>
        <p:spPr>
          <a:xfrm>
            <a:off x="8698683" y="4572813"/>
            <a:ext cx="524208" cy="516442"/>
          </a:xfrm>
          <a:custGeom>
            <a:rect b="b" l="l" r="r" t="t"/>
            <a:pathLst>
              <a:path extrusionOk="0" h="776604"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8" name="Google Shape;688;g1f0d4416217_1_0"/>
          <p:cNvSpPr/>
          <p:nvPr/>
        </p:nvSpPr>
        <p:spPr>
          <a:xfrm>
            <a:off x="7514217" y="2427081"/>
            <a:ext cx="524208" cy="516442"/>
          </a:xfrm>
          <a:custGeom>
            <a:rect b="b" l="l" r="r" t="t"/>
            <a:pathLst>
              <a:path extrusionOk="0" h="776605"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9" name="Google Shape;689;g1f0d4416217_1_0"/>
          <p:cNvSpPr txBox="1"/>
          <p:nvPr>
            <p:ph type="title"/>
          </p:nvPr>
        </p:nvSpPr>
        <p:spPr>
          <a:xfrm>
            <a:off x="3697376" y="2880075"/>
            <a:ext cx="2984700" cy="462900"/>
          </a:xfrm>
          <a:prstGeom prst="rect">
            <a:avLst/>
          </a:prstGeom>
          <a:noFill/>
          <a:ln>
            <a:noFill/>
          </a:ln>
        </p:spPr>
        <p:txBody>
          <a:bodyPr anchorCtr="0" anchor="t" bIns="0" lIns="0" spcFirstLastPara="1" rIns="0" wrap="square" tIns="0">
            <a:spAutoFit/>
          </a:bodyPr>
          <a:lstStyle/>
          <a:p>
            <a:pPr indent="0" lvl="0" marL="0" marR="1193800" rtl="0" algn="l">
              <a:lnSpc>
                <a:spcPct val="100499"/>
              </a:lnSpc>
              <a:spcBef>
                <a:spcPts val="0"/>
              </a:spcBef>
              <a:spcAft>
                <a:spcPts val="0"/>
              </a:spcAft>
              <a:buNone/>
            </a:pPr>
            <a:r>
              <a:rPr b="0" lang="en-GB" sz="1500">
                <a:latin typeface="Montserrat Medium"/>
                <a:ea typeface="Montserrat Medium"/>
                <a:cs typeface="Montserrat Medium"/>
                <a:sym typeface="Montserrat Medium"/>
              </a:rPr>
              <a:t>High reward, low cost - just do it!</a:t>
            </a:r>
            <a:endParaRPr sz="1500">
              <a:latin typeface="Montserrat Medium"/>
              <a:ea typeface="Montserrat Medium"/>
              <a:cs typeface="Montserrat Medium"/>
              <a:sym typeface="Montserrat Medium"/>
            </a:endParaRPr>
          </a:p>
        </p:txBody>
      </p:sp>
      <p:sp>
        <p:nvSpPr>
          <p:cNvPr id="690" name="Google Shape;690;g1f0d4416217_1_0"/>
          <p:cNvSpPr txBox="1"/>
          <p:nvPr/>
        </p:nvSpPr>
        <p:spPr>
          <a:xfrm>
            <a:off x="3697364" y="5306488"/>
            <a:ext cx="3213600" cy="461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GB" sz="1500">
                <a:solidFill>
                  <a:srgbClr val="023154"/>
                </a:solidFill>
                <a:latin typeface="Montserrat Medium"/>
                <a:ea typeface="Montserrat Medium"/>
                <a:cs typeface="Montserrat Medium"/>
                <a:sym typeface="Montserrat Medium"/>
              </a:rPr>
              <a:t>Low reward, low cost</a:t>
            </a:r>
            <a:endParaRPr sz="1500">
              <a:latin typeface="Montserrat Medium"/>
              <a:ea typeface="Montserrat Medium"/>
              <a:cs typeface="Montserrat Medium"/>
              <a:sym typeface="Montserrat Medium"/>
            </a:endParaRPr>
          </a:p>
          <a:p>
            <a:pPr indent="0" lvl="0" marL="215900" rtl="0" algn="l">
              <a:lnSpc>
                <a:spcPct val="100000"/>
              </a:lnSpc>
              <a:spcBef>
                <a:spcPts val="0"/>
              </a:spcBef>
              <a:spcAft>
                <a:spcPts val="0"/>
              </a:spcAft>
              <a:buNone/>
            </a:pPr>
            <a:r>
              <a:rPr lang="en-GB" sz="1500">
                <a:solidFill>
                  <a:srgbClr val="023154"/>
                </a:solidFill>
                <a:latin typeface="Montserrat Medium"/>
                <a:ea typeface="Montserrat Medium"/>
                <a:cs typeface="Montserrat Medium"/>
                <a:sym typeface="Montserrat Medium"/>
              </a:rPr>
              <a:t>- hmm, maybe!</a:t>
            </a:r>
            <a:endParaRPr sz="1500">
              <a:latin typeface="Montserrat Medium"/>
              <a:ea typeface="Montserrat Medium"/>
              <a:cs typeface="Montserrat Medium"/>
              <a:sym typeface="Montserrat Medium"/>
            </a:endParaRPr>
          </a:p>
        </p:txBody>
      </p:sp>
      <p:sp>
        <p:nvSpPr>
          <p:cNvPr id="691" name="Google Shape;691;g1f0d4416217_1_0"/>
          <p:cNvSpPr txBox="1"/>
          <p:nvPr/>
        </p:nvSpPr>
        <p:spPr>
          <a:xfrm>
            <a:off x="6237065" y="6089467"/>
            <a:ext cx="1219500" cy="272100"/>
          </a:xfrm>
          <a:prstGeom prst="rect">
            <a:avLst/>
          </a:prstGeom>
          <a:noFill/>
          <a:ln>
            <a:noFill/>
          </a:ln>
        </p:spPr>
        <p:txBody>
          <a:bodyPr anchorCtr="0" anchor="t" bIns="0" lIns="0" spcFirstLastPara="1" rIns="0" wrap="square" tIns="10275">
            <a:spAutoFit/>
          </a:bodyPr>
          <a:lstStyle/>
          <a:p>
            <a:pPr indent="0" lvl="0" marL="12700" rtl="0" algn="l">
              <a:lnSpc>
                <a:spcPct val="100000"/>
              </a:lnSpc>
              <a:spcBef>
                <a:spcPts val="0"/>
              </a:spcBef>
              <a:spcAft>
                <a:spcPts val="0"/>
              </a:spcAft>
              <a:buNone/>
            </a:pPr>
            <a:r>
              <a:rPr b="1" lang="en-GB" sz="1700">
                <a:solidFill>
                  <a:srgbClr val="023154"/>
                </a:solidFill>
                <a:latin typeface="Montserrat SemiBold"/>
                <a:ea typeface="Montserrat SemiBold"/>
                <a:cs typeface="Montserrat SemiBold"/>
                <a:sym typeface="Montserrat SemiBold"/>
              </a:rPr>
              <a:t>Cost/effort</a:t>
            </a:r>
            <a:endParaRPr sz="1700">
              <a:latin typeface="Montserrat SemiBold"/>
              <a:ea typeface="Montserrat SemiBold"/>
              <a:cs typeface="Montserrat SemiBold"/>
              <a:sym typeface="Montserrat SemiBold"/>
            </a:endParaRPr>
          </a:p>
        </p:txBody>
      </p:sp>
      <p:sp>
        <p:nvSpPr>
          <p:cNvPr id="692" name="Google Shape;692;g1f0d4416217_1_0"/>
          <p:cNvSpPr txBox="1"/>
          <p:nvPr/>
        </p:nvSpPr>
        <p:spPr>
          <a:xfrm>
            <a:off x="7053298" y="5238025"/>
            <a:ext cx="3134700" cy="462900"/>
          </a:xfrm>
          <a:prstGeom prst="rect">
            <a:avLst/>
          </a:prstGeom>
          <a:noFill/>
          <a:ln>
            <a:noFill/>
          </a:ln>
        </p:spPr>
        <p:txBody>
          <a:bodyPr anchorCtr="0" anchor="t" bIns="0" lIns="0" spcFirstLastPara="1" rIns="0" wrap="square" tIns="0">
            <a:spAutoFit/>
          </a:bodyPr>
          <a:lstStyle/>
          <a:p>
            <a:pPr indent="0" lvl="0" marL="0" marR="1041400" rtl="0" algn="l">
              <a:lnSpc>
                <a:spcPct val="100499"/>
              </a:lnSpc>
              <a:spcBef>
                <a:spcPts val="0"/>
              </a:spcBef>
              <a:spcAft>
                <a:spcPts val="0"/>
              </a:spcAft>
              <a:buNone/>
            </a:pPr>
            <a:r>
              <a:rPr lang="en-GB" sz="1500">
                <a:solidFill>
                  <a:srgbClr val="023154"/>
                </a:solidFill>
                <a:latin typeface="Montserrat Medium"/>
                <a:ea typeface="Montserrat Medium"/>
                <a:cs typeface="Montserrat Medium"/>
                <a:sym typeface="Montserrat Medium"/>
              </a:rPr>
              <a:t>Low reward, high cost - certainly not!</a:t>
            </a:r>
            <a:endParaRPr sz="1500">
              <a:latin typeface="Montserrat Medium"/>
              <a:ea typeface="Montserrat Medium"/>
              <a:cs typeface="Montserrat Medium"/>
              <a:sym typeface="Montserrat Medium"/>
            </a:endParaRPr>
          </a:p>
        </p:txBody>
      </p:sp>
      <p:sp>
        <p:nvSpPr>
          <p:cNvPr id="693" name="Google Shape;693;g1f0d4416217_1_0"/>
          <p:cNvSpPr txBox="1"/>
          <p:nvPr/>
        </p:nvSpPr>
        <p:spPr>
          <a:xfrm>
            <a:off x="8038425" y="2837850"/>
            <a:ext cx="2038500" cy="462900"/>
          </a:xfrm>
          <a:prstGeom prst="rect">
            <a:avLst/>
          </a:prstGeom>
          <a:noFill/>
          <a:ln>
            <a:noFill/>
          </a:ln>
        </p:spPr>
        <p:txBody>
          <a:bodyPr anchorCtr="0" anchor="t" bIns="0" lIns="0" spcFirstLastPara="1" rIns="0" wrap="square" tIns="0">
            <a:spAutoFit/>
          </a:bodyPr>
          <a:lstStyle/>
          <a:p>
            <a:pPr indent="0" lvl="0" marL="0" marR="38100" rtl="0" algn="l">
              <a:lnSpc>
                <a:spcPct val="100499"/>
              </a:lnSpc>
              <a:spcBef>
                <a:spcPts val="0"/>
              </a:spcBef>
              <a:spcAft>
                <a:spcPts val="0"/>
              </a:spcAft>
              <a:buNone/>
            </a:pPr>
            <a:r>
              <a:rPr lang="en-GB" sz="1500">
                <a:solidFill>
                  <a:srgbClr val="023154"/>
                </a:solidFill>
                <a:latin typeface="Montserrat Medium"/>
                <a:ea typeface="Montserrat Medium"/>
                <a:cs typeface="Montserrat Medium"/>
                <a:sym typeface="Montserrat Medium"/>
              </a:rPr>
              <a:t>High reward, high cost - think about it!</a:t>
            </a:r>
            <a:endParaRPr sz="1500">
              <a:latin typeface="Montserrat Medium"/>
              <a:ea typeface="Montserrat Medium"/>
              <a:cs typeface="Montserrat Medium"/>
              <a:sym typeface="Montserrat Medium"/>
            </a:endParaRPr>
          </a:p>
        </p:txBody>
      </p:sp>
      <p:sp>
        <p:nvSpPr>
          <p:cNvPr id="694" name="Google Shape;694;g1f0d4416217_1_0"/>
          <p:cNvSpPr txBox="1"/>
          <p:nvPr/>
        </p:nvSpPr>
        <p:spPr>
          <a:xfrm rot="-5400000">
            <a:off x="2151475" y="3274977"/>
            <a:ext cx="1933500" cy="265500"/>
          </a:xfrm>
          <a:prstGeom prst="rect">
            <a:avLst/>
          </a:prstGeom>
          <a:noFill/>
          <a:ln>
            <a:noFill/>
          </a:ln>
        </p:spPr>
        <p:txBody>
          <a:bodyPr anchorCtr="0" anchor="t" bIns="0" lIns="0" spcFirstLastPara="1" rIns="0" wrap="square" tIns="3700">
            <a:spAutoFit/>
          </a:bodyPr>
          <a:lstStyle/>
          <a:p>
            <a:pPr indent="0" lvl="0" marL="12700" rtl="0" algn="l">
              <a:lnSpc>
                <a:spcPct val="100000"/>
              </a:lnSpc>
              <a:spcBef>
                <a:spcPts val="0"/>
              </a:spcBef>
              <a:spcAft>
                <a:spcPts val="0"/>
              </a:spcAft>
              <a:buNone/>
            </a:pPr>
            <a:r>
              <a:rPr b="1" lang="en-GB" sz="1700">
                <a:solidFill>
                  <a:srgbClr val="023154"/>
                </a:solidFill>
                <a:latin typeface="Montserrat SemiBold"/>
                <a:ea typeface="Montserrat SemiBold"/>
                <a:cs typeface="Montserrat SemiBold"/>
                <a:sym typeface="Montserrat SemiBold"/>
              </a:rPr>
              <a:t>Beneﬁt/reward</a:t>
            </a:r>
            <a:endParaRPr sz="1700">
              <a:latin typeface="Montserrat SemiBold"/>
              <a:ea typeface="Montserrat SemiBold"/>
              <a:cs typeface="Montserrat SemiBold"/>
              <a:sym typeface="Montserrat SemiBold"/>
            </a:endParaRPr>
          </a:p>
        </p:txBody>
      </p:sp>
      <p:grpSp>
        <p:nvGrpSpPr>
          <p:cNvPr id="695" name="Google Shape;695;g1f0d4416217_1_0"/>
          <p:cNvGrpSpPr/>
          <p:nvPr/>
        </p:nvGrpSpPr>
        <p:grpSpPr>
          <a:xfrm>
            <a:off x="3284950" y="1118838"/>
            <a:ext cx="99633" cy="4674190"/>
            <a:chOff x="1169498" y="430440"/>
            <a:chExt cx="147955" cy="7039443"/>
          </a:xfrm>
        </p:grpSpPr>
        <p:sp>
          <p:nvSpPr>
            <p:cNvPr id="696" name="Google Shape;696;g1f0d4416217_1_0"/>
            <p:cNvSpPr/>
            <p:nvPr/>
          </p:nvSpPr>
          <p:spPr>
            <a:xfrm>
              <a:off x="1243183" y="636013"/>
              <a:ext cx="0" cy="6833870"/>
            </a:xfrm>
            <a:custGeom>
              <a:rect b="b" l="l" r="r" t="t"/>
              <a:pathLst>
                <a:path extrusionOk="0" h="6833870" w="120000">
                  <a:moveTo>
                    <a:pt x="0" y="0"/>
                  </a:moveTo>
                  <a:lnTo>
                    <a:pt x="0" y="6833539"/>
                  </a:lnTo>
                </a:path>
              </a:pathLst>
            </a:custGeom>
            <a:noFill/>
            <a:ln cap="flat" cmpd="sng" w="136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7" name="Google Shape;697;g1f0d4416217_1_0"/>
            <p:cNvSpPr/>
            <p:nvPr/>
          </p:nvSpPr>
          <p:spPr>
            <a:xfrm>
              <a:off x="1169498" y="430440"/>
              <a:ext cx="147955" cy="193040"/>
            </a:xfrm>
            <a:custGeom>
              <a:rect b="b" l="l" r="r" t="t"/>
              <a:pathLst>
                <a:path extrusionOk="0" h="193040" w="147955">
                  <a:moveTo>
                    <a:pt x="73685" y="0"/>
                  </a:moveTo>
                  <a:lnTo>
                    <a:pt x="0" y="192963"/>
                  </a:lnTo>
                  <a:lnTo>
                    <a:pt x="147370" y="192963"/>
                  </a:lnTo>
                  <a:lnTo>
                    <a:pt x="73685"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698" name="Google Shape;698;g1f0d4416217_1_0"/>
          <p:cNvGrpSpPr/>
          <p:nvPr/>
        </p:nvGrpSpPr>
        <p:grpSpPr>
          <a:xfrm>
            <a:off x="3560229" y="5980452"/>
            <a:ext cx="6540004" cy="98241"/>
            <a:chOff x="1578287" y="7752148"/>
            <a:chExt cx="9711915" cy="147954"/>
          </a:xfrm>
        </p:grpSpPr>
        <p:sp>
          <p:nvSpPr>
            <p:cNvPr id="699" name="Google Shape;699;g1f0d4416217_1_0"/>
            <p:cNvSpPr/>
            <p:nvPr/>
          </p:nvSpPr>
          <p:spPr>
            <a:xfrm>
              <a:off x="1578287" y="7825833"/>
              <a:ext cx="9506585" cy="0"/>
            </a:xfrm>
            <a:custGeom>
              <a:rect b="b" l="l" r="r" t="t"/>
              <a:pathLst>
                <a:path extrusionOk="0" h="120000" w="9506585">
                  <a:moveTo>
                    <a:pt x="9506267" y="0"/>
                  </a:moveTo>
                  <a:lnTo>
                    <a:pt x="0" y="0"/>
                  </a:lnTo>
                </a:path>
              </a:pathLst>
            </a:custGeom>
            <a:noFill/>
            <a:ln cap="flat" cmpd="sng" w="136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0" name="Google Shape;700;g1f0d4416217_1_0"/>
            <p:cNvSpPr/>
            <p:nvPr/>
          </p:nvSpPr>
          <p:spPr>
            <a:xfrm>
              <a:off x="11097162" y="7752148"/>
              <a:ext cx="193040" cy="147954"/>
            </a:xfrm>
            <a:custGeom>
              <a:rect b="b" l="l" r="r" t="t"/>
              <a:pathLst>
                <a:path extrusionOk="0" h="147954" w="193040">
                  <a:moveTo>
                    <a:pt x="0" y="0"/>
                  </a:moveTo>
                  <a:lnTo>
                    <a:pt x="0" y="147370"/>
                  </a:lnTo>
                  <a:lnTo>
                    <a:pt x="192963" y="73685"/>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01" name="Google Shape;701;g1f0d4416217_1_0"/>
          <p:cNvSpPr/>
          <p:nvPr/>
        </p:nvSpPr>
        <p:spPr>
          <a:xfrm>
            <a:off x="7918434" y="1422135"/>
            <a:ext cx="524208" cy="516442"/>
          </a:xfrm>
          <a:custGeom>
            <a:rect b="b" l="l" r="r" t="t"/>
            <a:pathLst>
              <a:path extrusionOk="0" h="776605"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2" name="Google Shape;702;g1f0d4416217_1_0"/>
          <p:cNvSpPr/>
          <p:nvPr/>
        </p:nvSpPr>
        <p:spPr>
          <a:xfrm>
            <a:off x="7367304" y="1694014"/>
            <a:ext cx="524208" cy="516442"/>
          </a:xfrm>
          <a:custGeom>
            <a:rect b="b" l="l" r="r" t="t"/>
            <a:pathLst>
              <a:path extrusionOk="0" h="776605" w="776604">
                <a:moveTo>
                  <a:pt x="388111" y="0"/>
                </a:moveTo>
                <a:lnTo>
                  <a:pt x="339427" y="3024"/>
                </a:lnTo>
                <a:lnTo>
                  <a:pt x="292547" y="11853"/>
                </a:lnTo>
                <a:lnTo>
                  <a:pt x="247836" y="26125"/>
                </a:lnTo>
                <a:lnTo>
                  <a:pt x="205657" y="45475"/>
                </a:lnTo>
                <a:lnTo>
                  <a:pt x="166374" y="69540"/>
                </a:lnTo>
                <a:lnTo>
                  <a:pt x="130350" y="97955"/>
                </a:lnTo>
                <a:lnTo>
                  <a:pt x="97949" y="130357"/>
                </a:lnTo>
                <a:lnTo>
                  <a:pt x="69536" y="166382"/>
                </a:lnTo>
                <a:lnTo>
                  <a:pt x="45472" y="205667"/>
                </a:lnTo>
                <a:lnTo>
                  <a:pt x="26124" y="247847"/>
                </a:lnTo>
                <a:lnTo>
                  <a:pt x="11853" y="292559"/>
                </a:lnTo>
                <a:lnTo>
                  <a:pt x="3023" y="339440"/>
                </a:lnTo>
                <a:lnTo>
                  <a:pt x="0" y="388124"/>
                </a:lnTo>
                <a:lnTo>
                  <a:pt x="3023" y="436809"/>
                </a:lnTo>
                <a:lnTo>
                  <a:pt x="11853" y="483689"/>
                </a:lnTo>
                <a:lnTo>
                  <a:pt x="26124" y="528401"/>
                </a:lnTo>
                <a:lnTo>
                  <a:pt x="45472" y="570581"/>
                </a:lnTo>
                <a:lnTo>
                  <a:pt x="69536" y="609866"/>
                </a:lnTo>
                <a:lnTo>
                  <a:pt x="97949" y="645891"/>
                </a:lnTo>
                <a:lnTo>
                  <a:pt x="130350" y="678293"/>
                </a:lnTo>
                <a:lnTo>
                  <a:pt x="166374" y="706709"/>
                </a:lnTo>
                <a:lnTo>
                  <a:pt x="205657" y="730773"/>
                </a:lnTo>
                <a:lnTo>
                  <a:pt x="247836" y="750123"/>
                </a:lnTo>
                <a:lnTo>
                  <a:pt x="292547" y="764395"/>
                </a:lnTo>
                <a:lnTo>
                  <a:pt x="339427" y="773225"/>
                </a:lnTo>
                <a:lnTo>
                  <a:pt x="388111" y="776249"/>
                </a:lnTo>
                <a:lnTo>
                  <a:pt x="436799" y="773225"/>
                </a:lnTo>
                <a:lnTo>
                  <a:pt x="483681" y="764395"/>
                </a:lnTo>
                <a:lnTo>
                  <a:pt x="528394" y="750123"/>
                </a:lnTo>
                <a:lnTo>
                  <a:pt x="570574" y="730773"/>
                </a:lnTo>
                <a:lnTo>
                  <a:pt x="609859" y="706709"/>
                </a:lnTo>
                <a:lnTo>
                  <a:pt x="645884" y="678293"/>
                </a:lnTo>
                <a:lnTo>
                  <a:pt x="678285" y="645891"/>
                </a:lnTo>
                <a:lnTo>
                  <a:pt x="706699" y="609866"/>
                </a:lnTo>
                <a:lnTo>
                  <a:pt x="730763" y="570581"/>
                </a:lnTo>
                <a:lnTo>
                  <a:pt x="750112" y="528401"/>
                </a:lnTo>
                <a:lnTo>
                  <a:pt x="764383" y="483689"/>
                </a:lnTo>
                <a:lnTo>
                  <a:pt x="773212" y="436809"/>
                </a:lnTo>
                <a:lnTo>
                  <a:pt x="776236" y="388124"/>
                </a:lnTo>
                <a:lnTo>
                  <a:pt x="773212" y="339440"/>
                </a:lnTo>
                <a:lnTo>
                  <a:pt x="764383" y="292559"/>
                </a:lnTo>
                <a:lnTo>
                  <a:pt x="750112" y="247847"/>
                </a:lnTo>
                <a:lnTo>
                  <a:pt x="730763" y="205667"/>
                </a:lnTo>
                <a:lnTo>
                  <a:pt x="706699" y="166382"/>
                </a:lnTo>
                <a:lnTo>
                  <a:pt x="678285" y="130357"/>
                </a:lnTo>
                <a:lnTo>
                  <a:pt x="645884" y="97955"/>
                </a:lnTo>
                <a:lnTo>
                  <a:pt x="609859" y="69540"/>
                </a:lnTo>
                <a:lnTo>
                  <a:pt x="570574" y="45475"/>
                </a:lnTo>
                <a:lnTo>
                  <a:pt x="528394" y="26125"/>
                </a:lnTo>
                <a:lnTo>
                  <a:pt x="483681" y="11853"/>
                </a:lnTo>
                <a:lnTo>
                  <a:pt x="436799" y="3024"/>
                </a:lnTo>
                <a:lnTo>
                  <a:pt x="3881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1f0d4416217_1_18"/>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8" name="Google Shape;708;g1f0d4416217_1_18">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1f0d4416217_1_18">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g1f0d4416217_1_18">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g1f0d4416217_1_18">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1f0d4416217_1_18">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