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aL238glVv6StfBZI4zHW0srSc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9D04C8-5110-45F3-9A64-AA6365B19D78}">
  <a:tblStyle styleId="{BC9D04C8-5110-45F3-9A64-AA6365B19D7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027BFDA-92A4-4637-AB7A-F440190B323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f0d50d431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1f0d50d431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f0d50d431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1f0d50d431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1"/>
          <p:cNvGrpSpPr/>
          <p:nvPr/>
        </p:nvGrpSpPr>
        <p:grpSpPr>
          <a:xfrm>
            <a:off x="0" y="1318491"/>
            <a:ext cx="1397812" cy="58002"/>
            <a:chOff x="0" y="1077191"/>
            <a:chExt cx="1397812" cy="58002"/>
          </a:xfrm>
        </p:grpSpPr>
        <p:sp>
          <p:nvSpPr>
            <p:cNvPr id="375" name="Google Shape;375;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1"/>
          <p:cNvGrpSpPr/>
          <p:nvPr/>
        </p:nvGrpSpPr>
        <p:grpSpPr>
          <a:xfrm>
            <a:off x="116140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2"/>
          <p:cNvGrpSpPr/>
          <p:nvPr/>
        </p:nvGrpSpPr>
        <p:grpSpPr>
          <a:xfrm>
            <a:off x="0" y="1318491"/>
            <a:ext cx="1397812" cy="58002"/>
            <a:chOff x="0" y="1077191"/>
            <a:chExt cx="1397812" cy="58002"/>
          </a:xfrm>
        </p:grpSpPr>
        <p:sp>
          <p:nvSpPr>
            <p:cNvPr id="416" name="Google Shape;41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2"/>
          <p:cNvGrpSpPr/>
          <p:nvPr/>
        </p:nvGrpSpPr>
        <p:grpSpPr>
          <a:xfrm>
            <a:off x="11436251" y="129884"/>
            <a:ext cx="661669" cy="1214119"/>
            <a:chOff x="11436251" y="129884"/>
            <a:chExt cx="661669" cy="1214119"/>
          </a:xfrm>
        </p:grpSpPr>
        <p:sp>
          <p:nvSpPr>
            <p:cNvPr id="421" name="Google Shape;421;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3"/>
          <p:cNvGrpSpPr/>
          <p:nvPr/>
        </p:nvGrpSpPr>
        <p:grpSpPr>
          <a:xfrm>
            <a:off x="0" y="1318491"/>
            <a:ext cx="1397812" cy="58002"/>
            <a:chOff x="0" y="1077191"/>
            <a:chExt cx="1397812" cy="58002"/>
          </a:xfrm>
        </p:grpSpPr>
        <p:sp>
          <p:nvSpPr>
            <p:cNvPr id="457" name="Google Shape;45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3"/>
          <p:cNvGrpSpPr/>
          <p:nvPr/>
        </p:nvGrpSpPr>
        <p:grpSpPr>
          <a:xfrm>
            <a:off x="11436251" y="129884"/>
            <a:ext cx="661669" cy="1214119"/>
            <a:chOff x="11436251" y="129884"/>
            <a:chExt cx="661669" cy="1214119"/>
          </a:xfrm>
        </p:grpSpPr>
        <p:sp>
          <p:nvSpPr>
            <p:cNvPr id="462" name="Google Shape;46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4"/>
          <p:cNvGrpSpPr/>
          <p:nvPr/>
        </p:nvGrpSpPr>
        <p:grpSpPr>
          <a:xfrm>
            <a:off x="0" y="1318491"/>
            <a:ext cx="1397812" cy="58002"/>
            <a:chOff x="0" y="1077191"/>
            <a:chExt cx="1397812" cy="58002"/>
          </a:xfrm>
        </p:grpSpPr>
        <p:sp>
          <p:nvSpPr>
            <p:cNvPr id="498" name="Google Shape;49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4"/>
          <p:cNvGrpSpPr/>
          <p:nvPr/>
        </p:nvGrpSpPr>
        <p:grpSpPr>
          <a:xfrm>
            <a:off x="11436251" y="129884"/>
            <a:ext cx="661669" cy="1214119"/>
            <a:chOff x="11436251" y="129884"/>
            <a:chExt cx="661669" cy="1214119"/>
          </a:xfrm>
        </p:grpSpPr>
        <p:sp>
          <p:nvSpPr>
            <p:cNvPr id="503" name="Google Shape;50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6140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ESSO</a:t>
            </a:r>
            <a:endParaRPr/>
          </a:p>
        </p:txBody>
      </p:sp>
      <p:sp>
        <p:nvSpPr>
          <p:cNvPr id="621" name="Google Shape;621;p1"/>
          <p:cNvSpPr txBox="1"/>
          <p:nvPr/>
        </p:nvSpPr>
        <p:spPr>
          <a:xfrm>
            <a:off x="2476500" y="952500"/>
            <a:ext cx="47339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2"/>
                </a:solidFill>
                <a:latin typeface="Calibri"/>
                <a:ea typeface="Calibri"/>
                <a:cs typeface="Calibri"/>
                <a:sym typeface="Calibri"/>
              </a:rPr>
              <a:t>Environment, Strategy, Structure, Operations</a:t>
            </a:r>
            <a:endParaRPr/>
          </a:p>
        </p:txBody>
      </p:sp>
      <p:pic>
        <p:nvPicPr>
          <p:cNvPr id="622" name="Google Shape;622;p1"/>
          <p:cNvPicPr preferRelativeResize="0"/>
          <p:nvPr/>
        </p:nvPicPr>
        <p:blipFill rotWithShape="1">
          <a:blip r:embed="rId3">
            <a:alphaModFix/>
          </a:blip>
          <a:srcRect b="0" l="0" r="0" t="0"/>
          <a:stretch/>
        </p:blipFill>
        <p:spPr>
          <a:xfrm>
            <a:off x="3861263" y="3678421"/>
            <a:ext cx="1118320" cy="809474"/>
          </a:xfrm>
          <a:prstGeom prst="rect">
            <a:avLst/>
          </a:prstGeom>
          <a:noFill/>
          <a:ln>
            <a:noFill/>
          </a:ln>
        </p:spPr>
      </p:pic>
      <p:pic>
        <p:nvPicPr>
          <p:cNvPr id="623" name="Google Shape;623;p1"/>
          <p:cNvPicPr preferRelativeResize="0"/>
          <p:nvPr/>
        </p:nvPicPr>
        <p:blipFill rotWithShape="1">
          <a:blip r:embed="rId3">
            <a:alphaModFix/>
          </a:blip>
          <a:srcRect b="0" l="0" r="0" t="0"/>
          <a:stretch/>
        </p:blipFill>
        <p:spPr>
          <a:xfrm>
            <a:off x="6619025" y="2548225"/>
            <a:ext cx="1561424" cy="113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9" name="Google Shape;629;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0" name="Google Shape;630;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direct a strategy</a:t>
            </a:r>
            <a:r>
              <a:rPr lang="en-GB">
                <a:solidFill>
                  <a:schemeClr val="accent1"/>
                </a:solidFill>
              </a:rPr>
              <a:t>.</a:t>
            </a:r>
            <a:endParaRPr/>
          </a:p>
        </p:txBody>
      </p:sp>
      <p:sp>
        <p:nvSpPr>
          <p:cNvPr id="631" name="Google Shape;631;p2"/>
          <p:cNvSpPr txBox="1"/>
          <p:nvPr/>
        </p:nvSpPr>
        <p:spPr>
          <a:xfrm>
            <a:off x="449300" y="1922225"/>
            <a:ext cx="47115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The ESSO framework, also known as the Environment, Strategy, Structure, and Operations framework, is a model used to analyse and integrate key elements in the strategic management of an organization. It provides a comprehensive view of how external and internal factors influence each other.</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The ESSO framework provides a structured approach to strategic management by emphasising the interconnectedness of environmental factors, strategic choices, organisational structure, and operational processes. </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By using this framework, businesses can enhance their ability to align internal elements with external conditions and execute strategies effectively.</a:t>
            </a:r>
            <a:endParaRPr>
              <a:solidFill>
                <a:srgbClr val="2B3940"/>
              </a:solidFill>
              <a:latin typeface="Montserrat Light"/>
              <a:ea typeface="Montserrat Light"/>
              <a:cs typeface="Montserrat Light"/>
              <a:sym typeface="Montserrat Light"/>
            </a:endParaRPr>
          </a:p>
        </p:txBody>
      </p:sp>
      <p:sp>
        <p:nvSpPr>
          <p:cNvPr id="632" name="Google Shape;632;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of building blocks to develop a business strategy</a:t>
            </a:r>
            <a:endParaRPr b="1" sz="1600">
              <a:solidFill>
                <a:schemeClr val="lt1"/>
              </a:solidFill>
              <a:latin typeface="Montserrat SemiBold"/>
              <a:ea typeface="Montserrat SemiBold"/>
              <a:cs typeface="Montserrat SemiBold"/>
              <a:sym typeface="Montserrat SemiBold"/>
            </a:endParaRPr>
          </a:p>
        </p:txBody>
      </p:sp>
      <p:pic>
        <p:nvPicPr>
          <p:cNvPr id="633" name="Google Shape;633;p2"/>
          <p:cNvPicPr preferRelativeResize="0"/>
          <p:nvPr/>
        </p:nvPicPr>
        <p:blipFill rotWithShape="1">
          <a:blip r:embed="rId3">
            <a:alphaModFix/>
          </a:blip>
          <a:srcRect b="0" l="0" r="0" t="0"/>
          <a:stretch/>
        </p:blipFill>
        <p:spPr>
          <a:xfrm>
            <a:off x="5699500" y="2009700"/>
            <a:ext cx="5591000" cy="4046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9" name="Google Shape;63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0" name="Google Shape;640;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Research the environment</a:t>
            </a:r>
            <a:r>
              <a:rPr lang="en-GB" sz="3000">
                <a:solidFill>
                  <a:schemeClr val="accent3"/>
                </a:solidFill>
              </a:rPr>
              <a:t>.</a:t>
            </a:r>
            <a:endParaRPr sz="3000">
              <a:solidFill>
                <a:schemeClr val="accent3"/>
              </a:solidFill>
            </a:endParaRPr>
          </a:p>
        </p:txBody>
      </p:sp>
      <p:graphicFrame>
        <p:nvGraphicFramePr>
          <p:cNvPr id="641" name="Google Shape;641;p3"/>
          <p:cNvGraphicFramePr/>
          <p:nvPr/>
        </p:nvGraphicFramePr>
        <p:xfrm>
          <a:off x="1595130" y="3595165"/>
          <a:ext cx="3000000" cy="3000000"/>
        </p:xfrm>
        <a:graphic>
          <a:graphicData uri="http://schemas.openxmlformats.org/drawingml/2006/table">
            <a:tbl>
              <a:tblPr>
                <a:noFill/>
                <a:tableStyleId>{BC9D04C8-5110-45F3-9A64-AA6365B19D78}</a:tableStyleId>
              </a:tblPr>
              <a:tblGrid>
                <a:gridCol w="4159050"/>
                <a:gridCol w="4973900"/>
              </a:tblGrid>
              <a:tr h="564800">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9429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Carry out a PEST (political, environmental, social and technological) analysis to provide a picture of the macro forces.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59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Carry out a SWOT (strengths, weaknesses, opportunities and threats) to establish the strategic position of your company.</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2" name="Google Shape;642;p3"/>
          <p:cNvSpPr txBox="1"/>
          <p:nvPr/>
        </p:nvSpPr>
        <p:spPr>
          <a:xfrm>
            <a:off x="439199" y="1570650"/>
            <a:ext cx="106614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Analysis</a:t>
            </a:r>
            <a:r>
              <a:rPr lang="en-GB" sz="1400">
                <a:solidFill>
                  <a:schemeClr val="dk1"/>
                </a:solidFill>
                <a:latin typeface="Montserrat Light"/>
                <a:ea typeface="Montserrat Light"/>
                <a:cs typeface="Montserrat Light"/>
                <a:sym typeface="Montserrat Light"/>
              </a:rPr>
              <a:t>: Assess the external environment by conducting a comprehensive analysis of factors such as economic conditions, market trends, technological advancements, regulatory changes, and competitive forces. Understand how these external factors may impact your business.</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Strategic Implications</a:t>
            </a:r>
            <a:r>
              <a:rPr lang="en-GB" sz="1400">
                <a:solidFill>
                  <a:schemeClr val="dk1"/>
                </a:solidFill>
                <a:latin typeface="Montserrat Light"/>
                <a:ea typeface="Montserrat Light"/>
                <a:cs typeface="Montserrat Light"/>
                <a:sym typeface="Montserrat Light"/>
              </a:rPr>
              <a:t>: Identify opportunities and threats that arise from the external environment. Align your business strategy to leverage opportunities and mitigate threats. For example, if there is a technological shift, consider how your business can adapt and capitalise on emerging technologies.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8" name="Google Shape;64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9" name="Google Shape;649;p4"/>
          <p:cNvSpPr txBox="1"/>
          <p:nvPr>
            <p:ph type="title"/>
          </p:nvPr>
        </p:nvSpPr>
        <p:spPr>
          <a:xfrm>
            <a:off x="298675" y="750470"/>
            <a:ext cx="1045504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Determine a strategy</a:t>
            </a:r>
            <a:r>
              <a:rPr lang="en-GB" sz="3000">
                <a:solidFill>
                  <a:schemeClr val="accent2"/>
                </a:solidFill>
              </a:rPr>
              <a:t>.</a:t>
            </a:r>
            <a:r>
              <a:rPr lang="en-GB" sz="3000"/>
              <a:t> </a:t>
            </a:r>
            <a:endParaRPr sz="3000"/>
          </a:p>
        </p:txBody>
      </p:sp>
      <p:graphicFrame>
        <p:nvGraphicFramePr>
          <p:cNvPr id="650" name="Google Shape;650;p4"/>
          <p:cNvGraphicFramePr/>
          <p:nvPr/>
        </p:nvGraphicFramePr>
        <p:xfrm>
          <a:off x="1136354" y="3543905"/>
          <a:ext cx="3000000" cy="3000000"/>
        </p:xfrm>
        <a:graphic>
          <a:graphicData uri="http://schemas.openxmlformats.org/drawingml/2006/table">
            <a:tbl>
              <a:tblPr bandRow="1" firstCol="1" firstRow="1">
                <a:noFill/>
                <a:tableStyleId>{9027BFDA-92A4-4637-AB7A-F440190B323A}</a:tableStyleId>
              </a:tblPr>
              <a:tblGrid>
                <a:gridCol w="4998950"/>
                <a:gridCol w="49623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Where does your company sit in the market today? Where do you want the company to be in 5 years time? </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 intend to get there bearing in mind the PEST and SWOT analyses you have carried out?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1" name="Google Shape;651;p4"/>
          <p:cNvSpPr txBox="1"/>
          <p:nvPr/>
        </p:nvSpPr>
        <p:spPr>
          <a:xfrm>
            <a:off x="373050" y="1601800"/>
            <a:ext cx="106461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dk1"/>
                </a:solidFill>
                <a:latin typeface="Montserrat Light"/>
                <a:ea typeface="Montserrat Light"/>
                <a:cs typeface="Montserrat Light"/>
                <a:sym typeface="Montserrat Light"/>
              </a:rPr>
              <a:t>Formulation</a:t>
            </a:r>
            <a:r>
              <a:rPr lang="en-GB">
                <a:solidFill>
                  <a:schemeClr val="dk1"/>
                </a:solidFill>
                <a:latin typeface="Montserrat Light"/>
                <a:ea typeface="Montserrat Light"/>
                <a:cs typeface="Montserrat Light"/>
                <a:sym typeface="Montserrat Light"/>
              </a:rPr>
              <a:t>: Develop a clear and robust business strategy that aligns with your company’s goals and objectives. Consider how your strategy can capitalise on strengths, address weaknesses, take advantage of opportunities, and mitigate threats identified in the environmental analysis.</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a:solidFill>
                  <a:schemeClr val="dk1"/>
                </a:solidFill>
                <a:latin typeface="Montserrat Light"/>
                <a:ea typeface="Montserrat Light"/>
                <a:cs typeface="Montserrat Light"/>
                <a:sym typeface="Montserrat Light"/>
              </a:rPr>
              <a:t>Alignment</a:t>
            </a:r>
            <a:r>
              <a:rPr lang="en-GB">
                <a:solidFill>
                  <a:schemeClr val="dk1"/>
                </a:solidFill>
                <a:latin typeface="Montserrat Light"/>
                <a:ea typeface="Montserrat Light"/>
                <a:cs typeface="Montserrat Light"/>
                <a:sym typeface="Montserrat Light"/>
              </a:rPr>
              <a:t>: Ensure that your strategy aligns with the external environment. For example, if there is a trend towards sustainability in the market, your strategy might include initiatives for environmentally friendly products or processes.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7" name="Google Shape;65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8" name="Google Shape;658;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Look at the structure of your company</a:t>
            </a:r>
            <a:r>
              <a:rPr lang="en-GB" sz="3000">
                <a:solidFill>
                  <a:schemeClr val="accent1"/>
                </a:solidFill>
              </a:rPr>
              <a:t>.</a:t>
            </a:r>
            <a:endParaRPr sz="3000">
              <a:solidFill>
                <a:schemeClr val="accent1"/>
              </a:solidFill>
            </a:endParaRPr>
          </a:p>
        </p:txBody>
      </p:sp>
      <p:graphicFrame>
        <p:nvGraphicFramePr>
          <p:cNvPr id="659" name="Google Shape;659;p5"/>
          <p:cNvGraphicFramePr/>
          <p:nvPr/>
        </p:nvGraphicFramePr>
        <p:xfrm>
          <a:off x="1167497" y="3135311"/>
          <a:ext cx="3000000" cy="3000000"/>
        </p:xfrm>
        <a:graphic>
          <a:graphicData uri="http://schemas.openxmlformats.org/drawingml/2006/table">
            <a:tbl>
              <a:tblPr bandRow="1" firstCol="1" firstRow="1">
                <a:noFill/>
                <a:tableStyleId>{9027BFDA-92A4-4637-AB7A-F440190B323A}</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appropriate is the structure of your company to achieving its goals? Does it have the right plant, investment, people, management and skills to be successful?</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flexible is your company? How good is it to reacting to changes in the environment and in the market place?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66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is going to ensure that the company follows the dedicated goals and plans set out in the strategy?</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0" name="Google Shape;660;p5"/>
          <p:cNvSpPr txBox="1"/>
          <p:nvPr/>
        </p:nvSpPr>
        <p:spPr>
          <a:xfrm>
            <a:off x="388750" y="1609250"/>
            <a:ext cx="110607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Organisational Design</a:t>
            </a:r>
            <a:r>
              <a:rPr lang="en-GB" sz="1400">
                <a:solidFill>
                  <a:schemeClr val="dk1"/>
                </a:solidFill>
                <a:latin typeface="Montserrat Light"/>
                <a:ea typeface="Montserrat Light"/>
                <a:cs typeface="Montserrat Light"/>
                <a:sym typeface="Montserrat Light"/>
              </a:rPr>
              <a:t>: Align your company structure with your chosen strategy. Consider factors such as the level of centralisation, delegation of authority, and the coordination mechanisms needed to implement your strategy effectively.</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Flexibility</a:t>
            </a:r>
            <a:r>
              <a:rPr lang="en-GB" sz="1400">
                <a:solidFill>
                  <a:schemeClr val="dk1"/>
                </a:solidFill>
                <a:latin typeface="Montserrat Light"/>
                <a:ea typeface="Montserrat Light"/>
                <a:cs typeface="Montserrat Light"/>
                <a:sym typeface="Montserrat Light"/>
              </a:rPr>
              <a:t>: Design a structure that allows for adaptability and flexibility, especially if your business operates in a dynamic environment. A flexible structure can better accommodate changes in strategy or shifts in the external environment.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6" name="Google Shape;666;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7" name="Google Shape;667;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Check out your operations</a:t>
            </a:r>
            <a:r>
              <a:rPr lang="en-GB" sz="3000">
                <a:solidFill>
                  <a:schemeClr val="accent1"/>
                </a:solidFill>
              </a:rPr>
              <a:t>.</a:t>
            </a:r>
            <a:endParaRPr sz="3000"/>
          </a:p>
        </p:txBody>
      </p:sp>
      <p:graphicFrame>
        <p:nvGraphicFramePr>
          <p:cNvPr id="668" name="Google Shape;668;p6"/>
          <p:cNvGraphicFramePr/>
          <p:nvPr/>
        </p:nvGraphicFramePr>
        <p:xfrm>
          <a:off x="1274505" y="2074222"/>
          <a:ext cx="3000000" cy="3000000"/>
        </p:xfrm>
        <a:graphic>
          <a:graphicData uri="http://schemas.openxmlformats.org/drawingml/2006/table">
            <a:tbl>
              <a:tblPr bandRow="1" firstCol="1" firstRow="1">
                <a:noFill/>
                <a:tableStyleId>{9027BFDA-92A4-4637-AB7A-F440190B323A}</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58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Are your day-to-day operations aligned with the strategy and are you moving in the intended direction?</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715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Do you regularly assess and refine your operational processes to enhance efficiency and effectiveness?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191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Is there coherence and alignment among the environment, strategy, structure, and operations?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667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Does each element support and reinforce the others to create a holistic and integrated approach to strategic management?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0477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Are there feedback loops that allow the company to continuously monitor changes in the external environment, assess the effectiveness of the strategy, and adjust both structure and operations accordingly</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9" name="Google Shape;669;p6"/>
          <p:cNvSpPr txBox="1"/>
          <p:nvPr/>
        </p:nvSpPr>
        <p:spPr>
          <a:xfrm>
            <a:off x="370280" y="1507741"/>
            <a:ext cx="9709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Implement your strategy through effective operational planning and execution.</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1f0d50d4316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75" name="Google Shape;675;g1f0d50d4316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6" name="Google Shape;676;g1f0d50d4316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77" name="Google Shape;677;g1f0d50d4316_0_0"/>
          <p:cNvSpPr/>
          <p:nvPr/>
        </p:nvSpPr>
        <p:spPr>
          <a:xfrm>
            <a:off x="484600" y="1310350"/>
            <a:ext cx="31536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78" name="Google Shape;678;g1f0d50d4316_0_0"/>
          <p:cNvGrpSpPr/>
          <p:nvPr/>
        </p:nvGrpSpPr>
        <p:grpSpPr>
          <a:xfrm>
            <a:off x="0" y="1100016"/>
            <a:ext cx="1397787" cy="57996"/>
            <a:chOff x="0" y="1077191"/>
            <a:chExt cx="1397787" cy="57996"/>
          </a:xfrm>
        </p:grpSpPr>
        <p:sp>
          <p:nvSpPr>
            <p:cNvPr id="679" name="Google Shape;679;g1f0d50d4316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0" name="Google Shape;680;g1f0d50d4316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681" name="Google Shape;681;g1f0d50d4316_0_0"/>
          <p:cNvPicPr preferRelativeResize="0"/>
          <p:nvPr/>
        </p:nvPicPr>
        <p:blipFill>
          <a:blip r:embed="rId3">
            <a:alphaModFix/>
          </a:blip>
          <a:stretch>
            <a:fillRect/>
          </a:stretch>
        </p:blipFill>
        <p:spPr>
          <a:xfrm>
            <a:off x="3976600" y="1011275"/>
            <a:ext cx="7217048" cy="5252299"/>
          </a:xfrm>
          <a:prstGeom prst="rect">
            <a:avLst/>
          </a:prstGeom>
          <a:noFill/>
          <a:ln>
            <a:noFill/>
          </a:ln>
        </p:spPr>
      </p:pic>
      <p:sp>
        <p:nvSpPr>
          <p:cNvPr id="682" name="Google Shape;682;g1f0d50d4316_0_0"/>
          <p:cNvSpPr txBox="1"/>
          <p:nvPr/>
        </p:nvSpPr>
        <p:spPr>
          <a:xfrm>
            <a:off x="5011948" y="2657358"/>
            <a:ext cx="1441200" cy="2424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b="1" lang="en-GB" sz="1500">
                <a:solidFill>
                  <a:srgbClr val="023154"/>
                </a:solidFill>
                <a:latin typeface="Montserrat SemiBold"/>
                <a:ea typeface="Montserrat SemiBold"/>
                <a:cs typeface="Montserrat SemiBold"/>
                <a:sym typeface="Montserrat SemiBold"/>
              </a:rPr>
              <a:t>Operations</a:t>
            </a:r>
            <a:endParaRPr sz="1500">
              <a:latin typeface="Montserrat SemiBold"/>
              <a:ea typeface="Montserrat SemiBold"/>
              <a:cs typeface="Montserrat SemiBold"/>
              <a:sym typeface="Montserrat SemiBold"/>
            </a:endParaRPr>
          </a:p>
        </p:txBody>
      </p:sp>
      <p:sp>
        <p:nvSpPr>
          <p:cNvPr id="683" name="Google Shape;683;g1f0d50d4316_0_0"/>
          <p:cNvSpPr txBox="1"/>
          <p:nvPr/>
        </p:nvSpPr>
        <p:spPr>
          <a:xfrm>
            <a:off x="4237944" y="1193572"/>
            <a:ext cx="1869300" cy="3195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b="1" lang="en-GB" sz="2000">
                <a:solidFill>
                  <a:srgbClr val="023154"/>
                </a:solidFill>
                <a:latin typeface="Montserrat SemiBold"/>
                <a:ea typeface="Montserrat SemiBold"/>
                <a:cs typeface="Montserrat SemiBold"/>
                <a:sym typeface="Montserrat SemiBold"/>
              </a:rPr>
              <a:t>Environment</a:t>
            </a:r>
            <a:endParaRPr sz="2000">
              <a:latin typeface="Montserrat SemiBold"/>
              <a:ea typeface="Montserrat SemiBold"/>
              <a:cs typeface="Montserrat SemiBold"/>
              <a:sym typeface="Montserrat SemiBold"/>
            </a:endParaRPr>
          </a:p>
        </p:txBody>
      </p:sp>
      <p:sp>
        <p:nvSpPr>
          <p:cNvPr id="684" name="Google Shape;684;g1f0d50d4316_0_0"/>
          <p:cNvSpPr txBox="1"/>
          <p:nvPr/>
        </p:nvSpPr>
        <p:spPr>
          <a:xfrm>
            <a:off x="9275369" y="2570303"/>
            <a:ext cx="1104000" cy="2424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b="1" lang="en-GB" sz="1500">
                <a:solidFill>
                  <a:srgbClr val="FFFFFF"/>
                </a:solidFill>
                <a:latin typeface="Montserrat SemiBold"/>
                <a:ea typeface="Montserrat SemiBold"/>
                <a:cs typeface="Montserrat SemiBold"/>
                <a:sym typeface="Montserrat SemiBold"/>
              </a:rPr>
              <a:t>Strategy</a:t>
            </a:r>
            <a:endParaRPr sz="1500">
              <a:latin typeface="Montserrat SemiBold"/>
              <a:ea typeface="Montserrat SemiBold"/>
              <a:cs typeface="Montserrat SemiBold"/>
              <a:sym typeface="Montserrat SemiBold"/>
            </a:endParaRPr>
          </a:p>
        </p:txBody>
      </p:sp>
      <p:sp>
        <p:nvSpPr>
          <p:cNvPr id="685" name="Google Shape;685;g1f0d50d4316_0_0"/>
          <p:cNvSpPr txBox="1"/>
          <p:nvPr/>
        </p:nvSpPr>
        <p:spPr>
          <a:xfrm>
            <a:off x="6939134" y="3235749"/>
            <a:ext cx="1755900" cy="473400"/>
          </a:xfrm>
          <a:prstGeom prst="rect">
            <a:avLst/>
          </a:prstGeom>
          <a:noFill/>
          <a:ln>
            <a:noFill/>
          </a:ln>
        </p:spPr>
        <p:txBody>
          <a:bodyPr anchorCtr="0" anchor="t" bIns="0" lIns="0" spcFirstLastPara="1" rIns="0" wrap="square" tIns="11525">
            <a:spAutoFit/>
          </a:bodyPr>
          <a:lstStyle/>
          <a:p>
            <a:pPr indent="127000" lvl="0" marL="12700" marR="0" rtl="0" algn="l">
              <a:lnSpc>
                <a:spcPct val="100000"/>
              </a:lnSpc>
              <a:spcBef>
                <a:spcPts val="0"/>
              </a:spcBef>
              <a:spcAft>
                <a:spcPts val="0"/>
              </a:spcAft>
              <a:buNone/>
            </a:pPr>
            <a:r>
              <a:rPr b="1" lang="en-GB" sz="1500">
                <a:solidFill>
                  <a:srgbClr val="FFFFFF"/>
                </a:solidFill>
                <a:latin typeface="Montserrat SemiBold"/>
                <a:ea typeface="Montserrat SemiBold"/>
                <a:cs typeface="Montserrat SemiBold"/>
                <a:sym typeface="Montserrat SemiBold"/>
              </a:rPr>
              <a:t>Knowledge Management</a:t>
            </a:r>
            <a:endParaRPr sz="1500">
              <a:latin typeface="Montserrat SemiBold"/>
              <a:ea typeface="Montserrat SemiBold"/>
              <a:cs typeface="Montserrat SemiBold"/>
              <a:sym typeface="Montserrat SemiBold"/>
            </a:endParaRPr>
          </a:p>
        </p:txBody>
      </p:sp>
      <p:sp>
        <p:nvSpPr>
          <p:cNvPr id="686" name="Google Shape;686;g1f0d50d4316_0_0"/>
          <p:cNvSpPr txBox="1"/>
          <p:nvPr/>
        </p:nvSpPr>
        <p:spPr>
          <a:xfrm>
            <a:off x="6634332" y="1165546"/>
            <a:ext cx="5319000" cy="4119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b="1" lang="en-GB" sz="1500">
                <a:solidFill>
                  <a:srgbClr val="023154"/>
                </a:solidFill>
                <a:latin typeface="Montserrat SemiBold"/>
                <a:ea typeface="Montserrat SemiBold"/>
                <a:cs typeface="Montserrat SemiBold"/>
                <a:sym typeface="Montserrat SemiBold"/>
              </a:rPr>
              <a:t>PESTLE and Opportunities and Threats</a:t>
            </a:r>
            <a:endParaRPr sz="1500">
              <a:latin typeface="Montserrat SemiBold"/>
              <a:ea typeface="Montserrat SemiBold"/>
              <a:cs typeface="Montserrat SemiBold"/>
              <a:sym typeface="Montserrat SemiBold"/>
            </a:endParaRPr>
          </a:p>
          <a:p>
            <a:pPr indent="0" lvl="0" marL="25400" rtl="0" algn="l">
              <a:lnSpc>
                <a:spcPct val="100000"/>
              </a:lnSpc>
              <a:spcBef>
                <a:spcPts val="0"/>
              </a:spcBef>
              <a:spcAft>
                <a:spcPts val="0"/>
              </a:spcAft>
              <a:buNone/>
            </a:pPr>
            <a:r>
              <a:rPr lang="en-GB" sz="1100">
                <a:solidFill>
                  <a:srgbClr val="023154"/>
                </a:solidFill>
                <a:latin typeface="Montserrat Medium"/>
                <a:ea typeface="Montserrat Medium"/>
                <a:cs typeface="Montserrat Medium"/>
                <a:sym typeface="Montserrat Medium"/>
              </a:rPr>
              <a:t>-</a:t>
            </a:r>
            <a:r>
              <a:rPr lang="en-GB" sz="1000">
                <a:solidFill>
                  <a:srgbClr val="023154"/>
                </a:solidFill>
                <a:latin typeface="Montserrat Medium"/>
                <a:ea typeface="Montserrat Medium"/>
                <a:cs typeface="Montserrat Medium"/>
                <a:sym typeface="Montserrat Medium"/>
              </a:rPr>
              <a:t>How do they affect us and our Customers, Competitors &amp; Suppliers</a:t>
            </a:r>
            <a:endParaRPr sz="1000">
              <a:latin typeface="Montserrat Medium"/>
              <a:ea typeface="Montserrat Medium"/>
              <a:cs typeface="Montserrat Medium"/>
              <a:sym typeface="Montserrat Medium"/>
            </a:endParaRPr>
          </a:p>
        </p:txBody>
      </p:sp>
      <p:sp>
        <p:nvSpPr>
          <p:cNvPr id="687" name="Google Shape;687;g1f0d50d4316_0_0"/>
          <p:cNvSpPr txBox="1"/>
          <p:nvPr/>
        </p:nvSpPr>
        <p:spPr>
          <a:xfrm>
            <a:off x="6827371" y="2283001"/>
            <a:ext cx="1598700" cy="704400"/>
          </a:xfrm>
          <a:prstGeom prst="rect">
            <a:avLst/>
          </a:prstGeom>
          <a:noFill/>
          <a:ln>
            <a:noFill/>
          </a:ln>
        </p:spPr>
        <p:txBody>
          <a:bodyPr anchorCtr="0" anchor="t" bIns="0" lIns="0" spcFirstLastPara="1" rIns="0" wrap="square" tIns="11525">
            <a:spAutoFit/>
          </a:bodyPr>
          <a:lstStyle/>
          <a:p>
            <a:pPr indent="0" lvl="0" marL="12700" marR="0" rtl="0" algn="ctr">
              <a:lnSpc>
                <a:spcPct val="100000"/>
              </a:lnSpc>
              <a:spcBef>
                <a:spcPts val="0"/>
              </a:spcBef>
              <a:spcAft>
                <a:spcPts val="0"/>
              </a:spcAft>
              <a:buNone/>
            </a:pPr>
            <a:r>
              <a:rPr b="1" lang="en-GB" sz="1500">
                <a:solidFill>
                  <a:srgbClr val="023154"/>
                </a:solidFill>
                <a:latin typeface="Montserrat SemiBold"/>
                <a:ea typeface="Montserrat SemiBold"/>
                <a:cs typeface="Montserrat SemiBold"/>
                <a:sym typeface="Montserrat SemiBold"/>
              </a:rPr>
              <a:t>Operational Competitive priorities</a:t>
            </a:r>
            <a:endParaRPr sz="1500">
              <a:latin typeface="Montserrat SemiBold"/>
              <a:ea typeface="Montserrat SemiBold"/>
              <a:cs typeface="Montserrat SemiBold"/>
              <a:sym typeface="Montserrat SemiBold"/>
            </a:endParaRPr>
          </a:p>
        </p:txBody>
      </p:sp>
      <p:sp>
        <p:nvSpPr>
          <p:cNvPr id="688" name="Google Shape;688;g1f0d50d4316_0_0"/>
          <p:cNvSpPr txBox="1"/>
          <p:nvPr/>
        </p:nvSpPr>
        <p:spPr>
          <a:xfrm>
            <a:off x="7000993" y="4911776"/>
            <a:ext cx="1360500" cy="2424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b="1" lang="en-GB" sz="1500">
                <a:solidFill>
                  <a:srgbClr val="FFFFFF"/>
                </a:solidFill>
                <a:latin typeface="Montserrat SemiBold"/>
                <a:ea typeface="Montserrat SemiBold"/>
                <a:cs typeface="Montserrat SemiBold"/>
                <a:sym typeface="Montserrat SemiBold"/>
              </a:rPr>
              <a:t>Structure</a:t>
            </a:r>
            <a:endParaRPr sz="1500">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g1f0d50d4316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4" name="Google Shape;694;g1f0d50d4316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5" name="Google Shape;695;g1f0d50d4316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g1f0d50d4316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7" name="Google Shape;697;g1f0d50d4316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g1f0d50d4316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