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6858000" cx="12192000"/>
  <p:notesSz cx="6858000" cy="9144000"/>
  <p:embeddedFontLst>
    <p:embeddedFont>
      <p:font typeface="Montserrat SemiBold"/>
      <p:regular r:id="rId12"/>
      <p:bold r:id="rId13"/>
      <p:italic r:id="rId14"/>
      <p:boldItalic r:id="rId15"/>
    </p:embeddedFont>
    <p:embeddedFont>
      <p:font typeface="Montserrat"/>
      <p:regular r:id="rId16"/>
      <p:bold r:id="rId17"/>
      <p:italic r:id="rId18"/>
      <p:boldItalic r:id="rId19"/>
    </p:embeddedFont>
    <p:embeddedFont>
      <p:font typeface="Montserrat Medium"/>
      <p:regular r:id="rId20"/>
      <p:bold r:id="rId21"/>
      <p:italic r:id="rId22"/>
      <p:boldItalic r:id="rId23"/>
    </p:embeddedFont>
    <p:embeddedFont>
      <p:font typeface="Montserrat Light"/>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hTeTVlPf2j7oqxJFfkE/Uz/409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DFB5140-8E54-454A-85D5-F562937F1C76}">
  <a:tblStyle styleId="{1DFB5140-8E54-454A-85D5-F562937F1C76}" styleName="Table_0">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Medium-regular.fntdata"/><Relationship Id="rId22" Type="http://schemas.openxmlformats.org/officeDocument/2006/relationships/font" Target="fonts/MontserratMedium-italic.fntdata"/><Relationship Id="rId21" Type="http://schemas.openxmlformats.org/officeDocument/2006/relationships/font" Target="fonts/MontserratMedium-bold.fntdata"/><Relationship Id="rId24" Type="http://schemas.openxmlformats.org/officeDocument/2006/relationships/font" Target="fonts/MontserratLight-regular.fntdata"/><Relationship Id="rId23" Type="http://schemas.openxmlformats.org/officeDocument/2006/relationships/font" Target="fonts/MontserratMedium-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italic.fntdata"/><Relationship Id="rId25" Type="http://schemas.openxmlformats.org/officeDocument/2006/relationships/font" Target="fonts/MontserratLight-bold.fntdata"/><Relationship Id="rId28" Type="http://customschemas.google.com/relationships/presentationmetadata" Target="metadata"/><Relationship Id="rId27" Type="http://schemas.openxmlformats.org/officeDocument/2006/relationships/font" Target="fonts/MontserratLight-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MontserratSemiBold-bold.fntdata"/><Relationship Id="rId12" Type="http://schemas.openxmlformats.org/officeDocument/2006/relationships/font" Target="fonts/MontserratSemiBold-regular.fntdata"/><Relationship Id="rId15" Type="http://schemas.openxmlformats.org/officeDocument/2006/relationships/font" Target="fonts/MontserratSemiBold-boldItalic.fntdata"/><Relationship Id="rId14" Type="http://schemas.openxmlformats.org/officeDocument/2006/relationships/font" Target="fonts/MontserratSemiBold-italic.fntdata"/><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6" name="Google Shape;62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 name="Shape 631"/>
        <p:cNvGrpSpPr/>
        <p:nvPr/>
      </p:nvGrpSpPr>
      <p:grpSpPr>
        <a:xfrm>
          <a:off x="0" y="0"/>
          <a:ext cx="0" cy="0"/>
          <a:chOff x="0" y="0"/>
          <a:chExt cx="0" cy="0"/>
        </a:xfrm>
      </p:grpSpPr>
      <p:sp>
        <p:nvSpPr>
          <p:cNvPr id="632" name="Google Shape;632;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3" name="Google Shape;63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1" name="Shape 641"/>
        <p:cNvGrpSpPr/>
        <p:nvPr/>
      </p:nvGrpSpPr>
      <p:grpSpPr>
        <a:xfrm>
          <a:off x="0" y="0"/>
          <a:ext cx="0" cy="0"/>
          <a:chOff x="0" y="0"/>
          <a:chExt cx="0" cy="0"/>
        </a:xfrm>
      </p:grpSpPr>
      <p:sp>
        <p:nvSpPr>
          <p:cNvPr id="642" name="Google Shape;6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3" name="Google Shape;6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3" name="Google Shape;65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6" name="Google Shape;66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2" name="Shape 672"/>
        <p:cNvGrpSpPr/>
        <p:nvPr/>
      </p:nvGrpSpPr>
      <p:grpSpPr>
        <a:xfrm>
          <a:off x="0" y="0"/>
          <a:ext cx="0" cy="0"/>
          <a:chOff x="0" y="0"/>
          <a:chExt cx="0" cy="0"/>
        </a:xfrm>
      </p:grpSpPr>
      <p:sp>
        <p:nvSpPr>
          <p:cNvPr id="673" name="Google Shape;673;g2ab76190a57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4" name="Google Shape;674;g2ab76190a57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 Id="rId4" Type="http://schemas.openxmlformats.org/officeDocument/2006/relationships/image" Target="../media/image1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2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12" name="Shape 12"/>
        <p:cNvGrpSpPr/>
        <p:nvPr/>
      </p:nvGrpSpPr>
      <p:grpSpPr>
        <a:xfrm>
          <a:off x="0" y="0"/>
          <a:ext cx="0" cy="0"/>
          <a:chOff x="0" y="0"/>
          <a:chExt cx="0" cy="0"/>
        </a:xfrm>
      </p:grpSpPr>
      <p:sp>
        <p:nvSpPr>
          <p:cNvPr id="13" name="Google Shape;13;p8"/>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4" name="Google Shape;14;p8"/>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A logo with blue and yellow colors&#10;&#10;Description automatically generated" id="15" name="Google Shape;15;p8"/>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6" name="Google Shape;16;p8"/>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241" name="Shape 241"/>
        <p:cNvGrpSpPr/>
        <p:nvPr/>
      </p:nvGrpSpPr>
      <p:grpSpPr>
        <a:xfrm>
          <a:off x="0" y="0"/>
          <a:ext cx="0" cy="0"/>
          <a:chOff x="0" y="0"/>
          <a:chExt cx="0" cy="0"/>
        </a:xfrm>
      </p:grpSpPr>
      <p:pic>
        <p:nvPicPr>
          <p:cNvPr descr="A yellow circle on a black background&#10;&#10;Description automatically generated" id="242" name="Google Shape;242;p1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43" name="Google Shape;243;p17"/>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5" name="Google Shape;245;p1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46" name="Google Shape;246;p17"/>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47" name="Google Shape;247;p17"/>
          <p:cNvGrpSpPr/>
          <p:nvPr/>
        </p:nvGrpSpPr>
        <p:grpSpPr>
          <a:xfrm>
            <a:off x="11436251" y="129884"/>
            <a:ext cx="661669" cy="1214119"/>
            <a:chOff x="11436251" y="129884"/>
            <a:chExt cx="661669" cy="1214119"/>
          </a:xfrm>
        </p:grpSpPr>
        <p:sp>
          <p:nvSpPr>
            <p:cNvPr id="248" name="Google Shape;248;p17"/>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7"/>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7"/>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7"/>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7"/>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7"/>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7"/>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7"/>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7"/>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7"/>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7"/>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7"/>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7"/>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7"/>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7"/>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17"/>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17"/>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17"/>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17"/>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17"/>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17"/>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7"/>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17"/>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17"/>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17"/>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17"/>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17"/>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17"/>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76" name="Google Shape;276;p17"/>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grpSp>
        <p:nvGrpSpPr>
          <p:cNvPr id="277" name="Google Shape;277;p17"/>
          <p:cNvGrpSpPr/>
          <p:nvPr/>
        </p:nvGrpSpPr>
        <p:grpSpPr>
          <a:xfrm>
            <a:off x="0" y="1318491"/>
            <a:ext cx="1397787" cy="57996"/>
            <a:chOff x="0" y="1077191"/>
            <a:chExt cx="1397787" cy="57996"/>
          </a:xfrm>
        </p:grpSpPr>
        <p:sp>
          <p:nvSpPr>
            <p:cNvPr id="278" name="Google Shape;278;p17"/>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17"/>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80" name="Google Shape;280;p17"/>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3</a:t>
            </a:r>
            <a:endParaRPr>
              <a:solidFill>
                <a:schemeClr val="lt1"/>
              </a:solidFill>
            </a:endParaRPr>
          </a:p>
        </p:txBody>
      </p:sp>
      <p:sp>
        <p:nvSpPr>
          <p:cNvPr id="281" name="Google Shape;281;p17"/>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282" name="Shape 282"/>
        <p:cNvGrpSpPr/>
        <p:nvPr/>
      </p:nvGrpSpPr>
      <p:grpSpPr>
        <a:xfrm>
          <a:off x="0" y="0"/>
          <a:ext cx="0" cy="0"/>
          <a:chOff x="0" y="0"/>
          <a:chExt cx="0" cy="0"/>
        </a:xfrm>
      </p:grpSpPr>
      <p:pic>
        <p:nvPicPr>
          <p:cNvPr descr="A yellow circle on a black background&#10;&#10;Description automatically generated" id="283" name="Google Shape;283;p1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4" name="Google Shape;284;p18"/>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1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6" name="Google Shape;286;p1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87" name="Google Shape;287;p18"/>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288" name="Google Shape;288;p18"/>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289" name="Google Shape;289;p18"/>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90" name="Google Shape;290;p18"/>
          <p:cNvGrpSpPr/>
          <p:nvPr/>
        </p:nvGrpSpPr>
        <p:grpSpPr>
          <a:xfrm>
            <a:off x="11626751" y="129884"/>
            <a:ext cx="661669" cy="1214119"/>
            <a:chOff x="11436251" y="129884"/>
            <a:chExt cx="661669" cy="1214119"/>
          </a:xfrm>
        </p:grpSpPr>
        <p:sp>
          <p:nvSpPr>
            <p:cNvPr id="291" name="Google Shape;291;p18"/>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18"/>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18"/>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18"/>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18"/>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18"/>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18"/>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8"/>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18"/>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18"/>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18"/>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18"/>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18"/>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18"/>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18"/>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18"/>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18"/>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18"/>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18"/>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18"/>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18"/>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8"/>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8"/>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18"/>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8"/>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8"/>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18"/>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18"/>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grpSp>
        <p:nvGrpSpPr>
          <p:cNvPr id="319" name="Google Shape;319;p18"/>
          <p:cNvGrpSpPr/>
          <p:nvPr/>
        </p:nvGrpSpPr>
        <p:grpSpPr>
          <a:xfrm>
            <a:off x="0" y="1318491"/>
            <a:ext cx="1397787" cy="57996"/>
            <a:chOff x="0" y="1077191"/>
            <a:chExt cx="1397787" cy="57996"/>
          </a:xfrm>
        </p:grpSpPr>
        <p:sp>
          <p:nvSpPr>
            <p:cNvPr id="320" name="Google Shape;320;p18"/>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18"/>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2" name="Google Shape;322;p18"/>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4</a:t>
            </a:r>
            <a:endParaRPr>
              <a:solidFill>
                <a:schemeClr val="lt1"/>
              </a:solidFill>
            </a:endParaRPr>
          </a:p>
        </p:txBody>
      </p:sp>
      <p:sp>
        <p:nvSpPr>
          <p:cNvPr id="323" name="Google Shape;323;p18"/>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4" name="Shape 324"/>
        <p:cNvGrpSpPr/>
        <p:nvPr/>
      </p:nvGrpSpPr>
      <p:grpSpPr>
        <a:xfrm>
          <a:off x="0" y="0"/>
          <a:ext cx="0" cy="0"/>
          <a:chOff x="0" y="0"/>
          <a:chExt cx="0" cy="0"/>
        </a:xfrm>
      </p:grpSpPr>
      <p:pic>
        <p:nvPicPr>
          <p:cNvPr descr="A yellow circle on a black background&#10;&#10;Description automatically generated" id="325" name="Google Shape;325;p1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6" name="Google Shape;326;p1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7" name="Google Shape;327;p1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1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29" name="Google Shape;329;p1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0" name="Google Shape;330;p19"/>
          <p:cNvGrpSpPr/>
          <p:nvPr/>
        </p:nvGrpSpPr>
        <p:grpSpPr>
          <a:xfrm>
            <a:off x="11436251" y="129884"/>
            <a:ext cx="661669" cy="1214119"/>
            <a:chOff x="11436251" y="129884"/>
            <a:chExt cx="661669" cy="1214119"/>
          </a:xfrm>
        </p:grpSpPr>
        <p:sp>
          <p:nvSpPr>
            <p:cNvPr id="331" name="Google Shape;331;p1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1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1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4" name="Google Shape;334;p1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5" name="Google Shape;335;p1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1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1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1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1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1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1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1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1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1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1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1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1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1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1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1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1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1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1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1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1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1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1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1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59" name="Google Shape;359;p19"/>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0" name="Google Shape;360;p19"/>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361" name="Google Shape;361;p19"/>
          <p:cNvGrpSpPr/>
          <p:nvPr/>
        </p:nvGrpSpPr>
        <p:grpSpPr>
          <a:xfrm>
            <a:off x="0" y="1318491"/>
            <a:ext cx="1397787" cy="57996"/>
            <a:chOff x="0" y="1077191"/>
            <a:chExt cx="1397787" cy="57996"/>
          </a:xfrm>
        </p:grpSpPr>
        <p:sp>
          <p:nvSpPr>
            <p:cNvPr id="362" name="Google Shape;362;p19"/>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19"/>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64" name="Google Shape;364;p19"/>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5</a:t>
            </a:r>
            <a:endParaRPr>
              <a:solidFill>
                <a:schemeClr val="lt1"/>
              </a:solidFill>
            </a:endParaRPr>
          </a:p>
        </p:txBody>
      </p:sp>
      <p:sp>
        <p:nvSpPr>
          <p:cNvPr id="365" name="Google Shape;365;p19"/>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366" name="Shape 366"/>
        <p:cNvGrpSpPr/>
        <p:nvPr/>
      </p:nvGrpSpPr>
      <p:grpSpPr>
        <a:xfrm>
          <a:off x="0" y="0"/>
          <a:ext cx="0" cy="0"/>
          <a:chOff x="0" y="0"/>
          <a:chExt cx="0" cy="0"/>
        </a:xfrm>
      </p:grpSpPr>
      <p:pic>
        <p:nvPicPr>
          <p:cNvPr descr="A yellow circle on a black background&#10;&#10;Description automatically generated" id="367" name="Google Shape;367;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68" name="Google Shape;368;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0" name="Google Shape;370;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371" name="Google Shape;371;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372" name="Google Shape;372;p20"/>
          <p:cNvGrpSpPr/>
          <p:nvPr/>
        </p:nvGrpSpPr>
        <p:grpSpPr>
          <a:xfrm>
            <a:off x="0" y="1318491"/>
            <a:ext cx="1397812" cy="58002"/>
            <a:chOff x="0" y="1077191"/>
            <a:chExt cx="1397812" cy="58002"/>
          </a:xfrm>
        </p:grpSpPr>
        <p:sp>
          <p:nvSpPr>
            <p:cNvPr id="373" name="Google Shape;373;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5" name="Google Shape;375;p20"/>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376" name="Google Shape;376;p20"/>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377" name="Google Shape;377;p20"/>
          <p:cNvGrpSpPr/>
          <p:nvPr/>
        </p:nvGrpSpPr>
        <p:grpSpPr>
          <a:xfrm>
            <a:off x="11614051" y="129884"/>
            <a:ext cx="661669" cy="1214119"/>
            <a:chOff x="11436251" y="129884"/>
            <a:chExt cx="661669" cy="1214119"/>
          </a:xfrm>
        </p:grpSpPr>
        <p:sp>
          <p:nvSpPr>
            <p:cNvPr id="378" name="Google Shape;378;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06" name="Google Shape;406;p20"/>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07" name="Shape 407"/>
        <p:cNvGrpSpPr/>
        <p:nvPr/>
      </p:nvGrpSpPr>
      <p:grpSpPr>
        <a:xfrm>
          <a:off x="0" y="0"/>
          <a:ext cx="0" cy="0"/>
          <a:chOff x="0" y="0"/>
          <a:chExt cx="0" cy="0"/>
        </a:xfrm>
      </p:grpSpPr>
      <p:pic>
        <p:nvPicPr>
          <p:cNvPr descr="A yellow circle on a black background&#10;&#10;Description automatically generated" id="408" name="Google Shape;408;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09" name="Google Shape;409;p21"/>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0" name="Google Shape;410;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1" name="Google Shape;411;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2" name="Google Shape;412;p21"/>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3" name="Google Shape;413;p21"/>
          <p:cNvGrpSpPr/>
          <p:nvPr/>
        </p:nvGrpSpPr>
        <p:grpSpPr>
          <a:xfrm>
            <a:off x="0" y="1318491"/>
            <a:ext cx="1397812" cy="58002"/>
            <a:chOff x="0" y="1077191"/>
            <a:chExt cx="1397812" cy="58002"/>
          </a:xfrm>
        </p:grpSpPr>
        <p:sp>
          <p:nvSpPr>
            <p:cNvPr id="414" name="Google Shape;414;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5" name="Google Shape;415;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6" name="Google Shape;416;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17" name="Google Shape;417;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18" name="Google Shape;418;p21"/>
          <p:cNvGrpSpPr/>
          <p:nvPr/>
        </p:nvGrpSpPr>
        <p:grpSpPr>
          <a:xfrm>
            <a:off x="11436251" y="129884"/>
            <a:ext cx="661669" cy="1214119"/>
            <a:chOff x="11436251" y="129884"/>
            <a:chExt cx="661669" cy="1214119"/>
          </a:xfrm>
        </p:grpSpPr>
        <p:sp>
          <p:nvSpPr>
            <p:cNvPr id="419" name="Google Shape;419;p21"/>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0" name="Google Shape;420;p21"/>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1" name="Google Shape;421;p21"/>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2" name="Google Shape;422;p21"/>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1"/>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1"/>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1"/>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1"/>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1"/>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1"/>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1"/>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1"/>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1"/>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1"/>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1"/>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1"/>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1"/>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1"/>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1"/>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1"/>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1"/>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1"/>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1"/>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1"/>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1"/>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1"/>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1"/>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1"/>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47" name="Google Shape;447;p21"/>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48" name="Shape 448"/>
        <p:cNvGrpSpPr/>
        <p:nvPr/>
      </p:nvGrpSpPr>
      <p:grpSpPr>
        <a:xfrm>
          <a:off x="0" y="0"/>
          <a:ext cx="0" cy="0"/>
          <a:chOff x="0" y="0"/>
          <a:chExt cx="0" cy="0"/>
        </a:xfrm>
      </p:grpSpPr>
      <p:pic>
        <p:nvPicPr>
          <p:cNvPr descr="A yellow circle on a black background&#10;&#10;Description automatically generated" id="449" name="Google Shape;44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0" name="Google Shape;450;p22"/>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2" name="Google Shape;45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3" name="Google Shape;453;p22"/>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4" name="Google Shape;454;p22"/>
          <p:cNvGrpSpPr/>
          <p:nvPr/>
        </p:nvGrpSpPr>
        <p:grpSpPr>
          <a:xfrm>
            <a:off x="0" y="1318491"/>
            <a:ext cx="1397812" cy="58002"/>
            <a:chOff x="0" y="1077191"/>
            <a:chExt cx="1397812" cy="58002"/>
          </a:xfrm>
        </p:grpSpPr>
        <p:sp>
          <p:nvSpPr>
            <p:cNvPr id="455" name="Google Shape;455;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57" name="Google Shape;457;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458" name="Google Shape;458;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59" name="Google Shape;459;p22"/>
          <p:cNvGrpSpPr/>
          <p:nvPr/>
        </p:nvGrpSpPr>
        <p:grpSpPr>
          <a:xfrm>
            <a:off x="11436251" y="129884"/>
            <a:ext cx="661669" cy="1214119"/>
            <a:chOff x="11436251" y="129884"/>
            <a:chExt cx="661669" cy="1214119"/>
          </a:xfrm>
        </p:grpSpPr>
        <p:sp>
          <p:nvSpPr>
            <p:cNvPr id="460" name="Google Shape;460;p22"/>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22"/>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22"/>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22"/>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2"/>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2"/>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2"/>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2"/>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2"/>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2"/>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2"/>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2"/>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2"/>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2"/>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2"/>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2"/>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2"/>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2"/>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2"/>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2"/>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2"/>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2"/>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2"/>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2"/>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2"/>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2"/>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2"/>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2"/>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88" name="Google Shape;488;p22"/>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489" name="Shape 489"/>
        <p:cNvGrpSpPr/>
        <p:nvPr/>
      </p:nvGrpSpPr>
      <p:grpSpPr>
        <a:xfrm>
          <a:off x="0" y="0"/>
          <a:ext cx="0" cy="0"/>
          <a:chOff x="0" y="0"/>
          <a:chExt cx="0" cy="0"/>
        </a:xfrm>
      </p:grpSpPr>
      <p:pic>
        <p:nvPicPr>
          <p:cNvPr descr="A yellow circle on a black background&#10;&#10;Description automatically generated" id="490" name="Google Shape;490;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1" name="Google Shape;491;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3" name="Google Shape;493;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4" name="Google Shape;494;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5" name="Google Shape;495;p23"/>
          <p:cNvGrpSpPr/>
          <p:nvPr/>
        </p:nvGrpSpPr>
        <p:grpSpPr>
          <a:xfrm>
            <a:off x="0" y="1318491"/>
            <a:ext cx="1397812" cy="58002"/>
            <a:chOff x="0" y="1077191"/>
            <a:chExt cx="1397812" cy="58002"/>
          </a:xfrm>
        </p:grpSpPr>
        <p:sp>
          <p:nvSpPr>
            <p:cNvPr id="496" name="Google Shape;496;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98" name="Google Shape;498;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499" name="Google Shape;499;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0" name="Google Shape;500;p23"/>
          <p:cNvGrpSpPr/>
          <p:nvPr/>
        </p:nvGrpSpPr>
        <p:grpSpPr>
          <a:xfrm>
            <a:off x="11436251" y="129884"/>
            <a:ext cx="661669" cy="1214119"/>
            <a:chOff x="11436251" y="129884"/>
            <a:chExt cx="661669" cy="1214119"/>
          </a:xfrm>
        </p:grpSpPr>
        <p:sp>
          <p:nvSpPr>
            <p:cNvPr id="501" name="Google Shape;501;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2" name="Google Shape;502;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3" name="Google Shape;503;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4" name="Google Shape;504;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29" name="Google Shape;529;p23"/>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30" name="Google Shape;530;p23"/>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31" name="Shape 531"/>
        <p:cNvGrpSpPr/>
        <p:nvPr/>
      </p:nvGrpSpPr>
      <p:grpSpPr>
        <a:xfrm>
          <a:off x="0" y="0"/>
          <a:ext cx="0" cy="0"/>
          <a:chOff x="0" y="0"/>
          <a:chExt cx="0" cy="0"/>
        </a:xfrm>
      </p:grpSpPr>
      <p:pic>
        <p:nvPicPr>
          <p:cNvPr descr="A yellow circle on a black background&#10;&#10;Description automatically generated" id="532" name="Google Shape;53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3" name="Google Shape;53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5" name="Google Shape;53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6" name="Google Shape;53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7" name="Google Shape;537;p24"/>
          <p:cNvGrpSpPr/>
          <p:nvPr/>
        </p:nvGrpSpPr>
        <p:grpSpPr>
          <a:xfrm>
            <a:off x="0" y="1318491"/>
            <a:ext cx="1397812" cy="58002"/>
            <a:chOff x="0" y="1077191"/>
            <a:chExt cx="1397812" cy="58002"/>
          </a:xfrm>
        </p:grpSpPr>
        <p:sp>
          <p:nvSpPr>
            <p:cNvPr id="538" name="Google Shape;53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0" name="Google Shape;54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41" name="Google Shape;54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2" name="Google Shape;542;p24"/>
          <p:cNvGrpSpPr/>
          <p:nvPr/>
        </p:nvGrpSpPr>
        <p:grpSpPr>
          <a:xfrm>
            <a:off x="11614051" y="129884"/>
            <a:ext cx="661669" cy="1214119"/>
            <a:chOff x="11436251" y="129884"/>
            <a:chExt cx="661669" cy="1214119"/>
          </a:xfrm>
        </p:grpSpPr>
        <p:sp>
          <p:nvSpPr>
            <p:cNvPr id="543" name="Google Shape;54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571" name="Google Shape;571;p24"/>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572" name="Shape 572"/>
        <p:cNvGrpSpPr/>
        <p:nvPr/>
      </p:nvGrpSpPr>
      <p:grpSpPr>
        <a:xfrm>
          <a:off x="0" y="0"/>
          <a:ext cx="0" cy="0"/>
          <a:chOff x="0" y="0"/>
          <a:chExt cx="0" cy="0"/>
        </a:xfrm>
      </p:grpSpPr>
      <p:pic>
        <p:nvPicPr>
          <p:cNvPr descr="A yellow circle on a black background&#10;&#10;Description automatically generated" id="573" name="Google Shape;57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4" name="Google Shape;57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6" name="Google Shape;57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77" name="Google Shape;57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578" name="Shape 578"/>
        <p:cNvGrpSpPr/>
        <p:nvPr/>
      </p:nvGrpSpPr>
      <p:grpSpPr>
        <a:xfrm>
          <a:off x="0" y="0"/>
          <a:ext cx="0" cy="0"/>
          <a:chOff x="0" y="0"/>
          <a:chExt cx="0" cy="0"/>
        </a:xfrm>
      </p:grpSpPr>
      <p:pic>
        <p:nvPicPr>
          <p:cNvPr id="579" name="Google Shape;579;p26"/>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580" name="Google Shape;580;p26"/>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581" name="Google Shape;581;p2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3" name="Google Shape;583;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7" name="Shape 17"/>
        <p:cNvGrpSpPr/>
        <p:nvPr/>
      </p:nvGrpSpPr>
      <p:grpSpPr>
        <a:xfrm>
          <a:off x="0" y="0"/>
          <a:ext cx="0" cy="0"/>
          <a:chOff x="0" y="0"/>
          <a:chExt cx="0" cy="0"/>
        </a:xfrm>
      </p:grpSpPr>
      <p:pic>
        <p:nvPicPr>
          <p:cNvPr descr="A yellow circle on a black background&#10;&#10;Description automatically generated" id="18" name="Google Shape;18;p9"/>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9" name="Google Shape;19;p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2" name="Google Shape;22;p9"/>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9"/>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4" name="Google Shape;24;p9"/>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5" name="Google Shape;25;p9"/>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6" name="Google Shape;26;p9"/>
          <p:cNvGrpSpPr/>
          <p:nvPr/>
        </p:nvGrpSpPr>
        <p:grpSpPr>
          <a:xfrm>
            <a:off x="11436251" y="129884"/>
            <a:ext cx="661669" cy="1214119"/>
            <a:chOff x="11436251" y="129884"/>
            <a:chExt cx="661669" cy="1214119"/>
          </a:xfrm>
        </p:grpSpPr>
        <p:sp>
          <p:nvSpPr>
            <p:cNvPr id="27" name="Google Shape;27;p9"/>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9"/>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9"/>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9"/>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9"/>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9"/>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9"/>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9"/>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9"/>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9"/>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9"/>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9"/>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9"/>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9"/>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9"/>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9"/>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9"/>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9"/>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9"/>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9"/>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9"/>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9"/>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9"/>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9"/>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9"/>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9"/>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9"/>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9"/>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5" name="Google Shape;55;p9"/>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9"/>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4" name="Shape 584"/>
        <p:cNvGrpSpPr/>
        <p:nvPr/>
      </p:nvGrpSpPr>
      <p:grpSpPr>
        <a:xfrm>
          <a:off x="0" y="0"/>
          <a:ext cx="0" cy="0"/>
          <a:chOff x="0" y="0"/>
          <a:chExt cx="0" cy="0"/>
        </a:xfrm>
      </p:grpSpPr>
      <p:sp>
        <p:nvSpPr>
          <p:cNvPr id="585" name="Google Shape;585;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sz="60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6" name="Google Shape;586;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587" name="Google Shape;587;p27"/>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88" name="Shape 588"/>
        <p:cNvGrpSpPr/>
        <p:nvPr/>
      </p:nvGrpSpPr>
      <p:grpSpPr>
        <a:xfrm>
          <a:off x="0" y="0"/>
          <a:ext cx="0" cy="0"/>
          <a:chOff x="0" y="0"/>
          <a:chExt cx="0" cy="0"/>
        </a:xfrm>
      </p:grpSpPr>
      <p:sp>
        <p:nvSpPr>
          <p:cNvPr id="589" name="Google Shape;589;p28"/>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0" name="Google Shape;590;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1" name="Google Shape;591;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2" name="Google Shape;592;p28"/>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93" name="Shape 593"/>
        <p:cNvGrpSpPr/>
        <p:nvPr/>
      </p:nvGrpSpPr>
      <p:grpSpPr>
        <a:xfrm>
          <a:off x="0" y="0"/>
          <a:ext cx="0" cy="0"/>
          <a:chOff x="0" y="0"/>
          <a:chExt cx="0" cy="0"/>
        </a:xfrm>
      </p:grpSpPr>
      <p:sp>
        <p:nvSpPr>
          <p:cNvPr id="594" name="Google Shape;594;p29"/>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5" name="Google Shape;595;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6" name="Google Shape;596;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7" name="Google Shape;597;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598" name="Google Shape;598;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599" name="Google Shape;599;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00" name="Shape 600"/>
        <p:cNvGrpSpPr/>
        <p:nvPr/>
      </p:nvGrpSpPr>
      <p:grpSpPr>
        <a:xfrm>
          <a:off x="0" y="0"/>
          <a:ext cx="0" cy="0"/>
          <a:chOff x="0" y="0"/>
          <a:chExt cx="0" cy="0"/>
        </a:xfrm>
      </p:grpSpPr>
      <p:sp>
        <p:nvSpPr>
          <p:cNvPr id="601" name="Google Shape;601;p30"/>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02" name="Google Shape;602;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3" name="Shape 603"/>
        <p:cNvGrpSpPr/>
        <p:nvPr/>
      </p:nvGrpSpPr>
      <p:grpSpPr>
        <a:xfrm>
          <a:off x="0" y="0"/>
          <a:ext cx="0" cy="0"/>
          <a:chOff x="0" y="0"/>
          <a:chExt cx="0" cy="0"/>
        </a:xfrm>
      </p:grpSpPr>
      <p:sp>
        <p:nvSpPr>
          <p:cNvPr id="604" name="Google Shape;604;p31"/>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5" name="Google Shape;60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6" name="Google Shape;60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7" name="Shape 607"/>
        <p:cNvGrpSpPr/>
        <p:nvPr/>
      </p:nvGrpSpPr>
      <p:grpSpPr>
        <a:xfrm>
          <a:off x="0" y="0"/>
          <a:ext cx="0" cy="0"/>
          <a:chOff x="0" y="0"/>
          <a:chExt cx="0" cy="0"/>
        </a:xfrm>
      </p:grpSpPr>
      <p:sp>
        <p:nvSpPr>
          <p:cNvPr id="608" name="Google Shape;60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sz="32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9" name="Google Shape;609;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0" name="Google Shape;610;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11" name="Google Shape;611;p32"/>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2" name="Google Shape;61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3" name="Google Shape;61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14" name="Shape 614"/>
        <p:cNvGrpSpPr/>
        <p:nvPr/>
      </p:nvGrpSpPr>
      <p:grpSpPr>
        <a:xfrm>
          <a:off x="0" y="0"/>
          <a:ext cx="0" cy="0"/>
          <a:chOff x="0" y="0"/>
          <a:chExt cx="0" cy="0"/>
        </a:xfrm>
      </p:grpSpPr>
      <p:sp>
        <p:nvSpPr>
          <p:cNvPr id="615" name="Google Shape;615;p33"/>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16" name="Google Shape;616;p33"/>
          <p:cNvSpPr txBox="1"/>
          <p:nvPr>
            <p:ph idx="1" type="body"/>
          </p:nvPr>
        </p:nvSpPr>
        <p:spPr>
          <a:xfrm>
            <a:off x="596900" y="1484784"/>
            <a:ext cx="10968000" cy="4077816"/>
          </a:xfrm>
          <a:prstGeom prst="rect">
            <a:avLst/>
          </a:prstGeom>
          <a:noFill/>
          <a:ln>
            <a:noFill/>
          </a:ln>
        </p:spPr>
        <p:txBody>
          <a:bodyPr anchorCtr="0" anchor="t" bIns="45700" lIns="91425" spcFirstLastPara="1" rIns="91425" wrap="square" tIns="45700">
            <a:normAutofit/>
          </a:bodyPr>
          <a:lstStyle>
            <a:lvl1pPr indent="-364045" lvl="0" marL="457200" marR="0" rtl="0" algn="l">
              <a:lnSpc>
                <a:spcPct val="90000"/>
              </a:lnSpc>
              <a:spcBef>
                <a:spcPts val="10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1pPr>
            <a:lvl2pPr indent="-364045" lvl="1" marL="914400" marR="0" rtl="0" algn="l">
              <a:lnSpc>
                <a:spcPct val="90000"/>
              </a:lnSpc>
              <a:spcBef>
                <a:spcPts val="500"/>
              </a:spcBef>
              <a:spcAft>
                <a:spcPts val="0"/>
              </a:spcAft>
              <a:buClr>
                <a:schemeClr val="accent1"/>
              </a:buClr>
              <a:buSzPts val="2133"/>
              <a:buFont typeface="Arial"/>
              <a:buChar char="•"/>
              <a:defRPr b="0" i="0" sz="2133" u="none" cap="none" strike="noStrike">
                <a:solidFill>
                  <a:schemeClr val="dk1"/>
                </a:solidFill>
                <a:latin typeface="Calibri"/>
                <a:ea typeface="Calibri"/>
                <a:cs typeface="Calibri"/>
                <a:sym typeface="Calibri"/>
              </a:defRPr>
            </a:lvl2pPr>
            <a:lvl3pPr indent="-347154" lvl="2" marL="13716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3pPr>
            <a:lvl4pPr indent="-347154" lvl="3" marL="18288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4pPr>
            <a:lvl5pPr indent="-347154" lvl="4" marL="2286000" marR="0" rtl="0" algn="l">
              <a:lnSpc>
                <a:spcPct val="90000"/>
              </a:lnSpc>
              <a:spcBef>
                <a:spcPts val="500"/>
              </a:spcBef>
              <a:spcAft>
                <a:spcPts val="0"/>
              </a:spcAft>
              <a:buClr>
                <a:schemeClr val="accent1"/>
              </a:buClr>
              <a:buSzPts val="1867"/>
              <a:buFont typeface="Arial"/>
              <a:buChar char="•"/>
              <a:defRPr b="0" i="0" sz="1867"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33"/>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8" name="Google Shape;618;p33"/>
          <p:cNvSpPr txBox="1"/>
          <p:nvPr/>
        </p:nvSpPr>
        <p:spPr>
          <a:xfrm>
            <a:off x="4559830" y="6558231"/>
            <a:ext cx="1920213"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lang="en-GB" sz="800">
                <a:solidFill>
                  <a:schemeClr val="dk1"/>
                </a:solidFill>
                <a:latin typeface="Calibri"/>
                <a:ea typeface="Calibri"/>
                <a:cs typeface="Calibri"/>
                <a:sym typeface="Calibri"/>
              </a:rPr>
              <a:t>Copyright © B2B Frameworks Ltd 2018</a:t>
            </a: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2B Two Content">
  <p:cSld name="B2B Two Content">
    <p:spTree>
      <p:nvGrpSpPr>
        <p:cNvPr id="619" name="Shape 619"/>
        <p:cNvGrpSpPr/>
        <p:nvPr/>
      </p:nvGrpSpPr>
      <p:grpSpPr>
        <a:xfrm>
          <a:off x="0" y="0"/>
          <a:ext cx="0" cy="0"/>
          <a:chOff x="0" y="0"/>
          <a:chExt cx="0" cy="0"/>
        </a:xfrm>
      </p:grpSpPr>
      <p:sp>
        <p:nvSpPr>
          <p:cNvPr id="620" name="Google Shape;620;p34"/>
          <p:cNvSpPr txBox="1"/>
          <p:nvPr/>
        </p:nvSpPr>
        <p:spPr>
          <a:xfrm>
            <a:off x="116419" y="6501341"/>
            <a:ext cx="360000" cy="180000"/>
          </a:xfrm>
          <a:prstGeom prst="rect">
            <a:avLst/>
          </a:prstGeom>
          <a:noFill/>
          <a:ln>
            <a:noFill/>
          </a:ln>
        </p:spPr>
        <p:txBody>
          <a:bodyPr anchorCtr="0" anchor="t" bIns="0" lIns="0" spcFirstLastPara="1" rIns="0" wrap="square" tIns="0">
            <a:noAutofit/>
          </a:bodyPr>
          <a:lstStyle/>
          <a:p>
            <a:pPr indent="0" lvl="0" marL="0" marR="0" rtl="0" algn="ctr">
              <a:spcBef>
                <a:spcPts val="0"/>
              </a:spcBef>
              <a:spcAft>
                <a:spcPts val="0"/>
              </a:spcAft>
              <a:buNone/>
            </a:pPr>
            <a:fld id="{00000000-1234-1234-1234-123412341234}" type="slidenum">
              <a:rPr b="0" i="0" lang="en-GB" sz="1400">
                <a:solidFill>
                  <a:srgbClr val="005596"/>
                </a:solidFill>
                <a:latin typeface="Calibri"/>
                <a:ea typeface="Calibri"/>
                <a:cs typeface="Calibri"/>
                <a:sym typeface="Calibri"/>
              </a:rPr>
              <a:t>‹#›</a:t>
            </a:fld>
            <a:endParaRPr b="0" i="0" sz="1400">
              <a:solidFill>
                <a:srgbClr val="005596"/>
              </a:solidFill>
              <a:latin typeface="Calibri"/>
              <a:ea typeface="Calibri"/>
              <a:cs typeface="Calibri"/>
              <a:sym typeface="Calibri"/>
            </a:endParaRPr>
          </a:p>
        </p:txBody>
      </p:sp>
      <p:sp>
        <p:nvSpPr>
          <p:cNvPr id="621" name="Google Shape;621;p34"/>
          <p:cNvSpPr txBox="1"/>
          <p:nvPr>
            <p:ph idx="1" type="body"/>
          </p:nvPr>
        </p:nvSpPr>
        <p:spPr>
          <a:xfrm>
            <a:off x="624419" y="1484785"/>
            <a:ext cx="5376000" cy="4140041"/>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2" name="Google Shape;622;p34"/>
          <p:cNvSpPr txBox="1"/>
          <p:nvPr>
            <p:ph idx="2" type="body"/>
          </p:nvPr>
        </p:nvSpPr>
        <p:spPr>
          <a:xfrm>
            <a:off x="6201129" y="1484785"/>
            <a:ext cx="5376000" cy="4140040"/>
          </a:xfrm>
          <a:prstGeom prst="rect">
            <a:avLst/>
          </a:prstGeom>
          <a:noFill/>
          <a:ln>
            <a:noFill/>
          </a:ln>
        </p:spPr>
        <p:txBody>
          <a:bodyPr anchorCtr="0" anchor="t" bIns="46800" lIns="90000" spcFirstLastPara="1" rIns="90000" wrap="square" tIns="46800">
            <a:normAutofit/>
          </a:bodyPr>
          <a:lstStyle>
            <a:lvl1pPr indent="-347154" lvl="0" marL="457200" marR="0" rtl="0" algn="l">
              <a:lnSpc>
                <a:spcPct val="90000"/>
              </a:lnSpc>
              <a:spcBef>
                <a:spcPts val="1000"/>
              </a:spcBef>
              <a:spcAft>
                <a:spcPts val="0"/>
              </a:spcAft>
              <a:buClr>
                <a:schemeClr val="accent1"/>
              </a:buClr>
              <a:buSzPts val="1867"/>
              <a:buFont typeface="Arial"/>
              <a:buChar char="•"/>
              <a:defRPr b="0" i="0" sz="1867" u="none" cap="none" strike="noStrike">
                <a:solidFill>
                  <a:schemeClr val="dk2"/>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3" name="Google Shape;623;p34"/>
          <p:cNvSpPr txBox="1"/>
          <p:nvPr>
            <p:ph type="title"/>
          </p:nvPr>
        </p:nvSpPr>
        <p:spPr>
          <a:xfrm>
            <a:off x="609600" y="275167"/>
            <a:ext cx="10972800" cy="1143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57" name="Shape 57"/>
        <p:cNvGrpSpPr/>
        <p:nvPr/>
      </p:nvGrpSpPr>
      <p:grpSpPr>
        <a:xfrm>
          <a:off x="0" y="0"/>
          <a:ext cx="0" cy="0"/>
          <a:chOff x="0" y="0"/>
          <a:chExt cx="0" cy="0"/>
        </a:xfrm>
      </p:grpSpPr>
      <p:pic>
        <p:nvPicPr>
          <p:cNvPr descr="A logo with blue and yellow colors&#10;&#10;Description automatically generated" id="58" name="Google Shape;58;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59" name="Google Shape;59;p10"/>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60" name="Google Shape;60;p10"/>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61" name="Google Shape;61;p10"/>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62" name="Google Shape;62;p10"/>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63" name="Google Shape;63;p10"/>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64" name="Google Shape;64;p10"/>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65" name="Shape 65"/>
        <p:cNvGrpSpPr/>
        <p:nvPr/>
      </p:nvGrpSpPr>
      <p:grpSpPr>
        <a:xfrm>
          <a:off x="0" y="0"/>
          <a:ext cx="0" cy="0"/>
          <a:chOff x="0" y="0"/>
          <a:chExt cx="0" cy="0"/>
        </a:xfrm>
      </p:grpSpPr>
      <p:pic>
        <p:nvPicPr>
          <p:cNvPr descr="A logo with blue and yellow colors&#10;&#10;Description automatically generated" id="66" name="Google Shape;66;p11"/>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67" name="Google Shape;67;p11"/>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68" name="Google Shape;68;p11"/>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69" name="Google Shape;69;p11"/>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11"/>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 name="Google Shape;71;p11"/>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72" name="Shape 72"/>
        <p:cNvGrpSpPr/>
        <p:nvPr/>
      </p:nvGrpSpPr>
      <p:grpSpPr>
        <a:xfrm>
          <a:off x="0" y="0"/>
          <a:ext cx="0" cy="0"/>
          <a:chOff x="0" y="0"/>
          <a:chExt cx="0" cy="0"/>
        </a:xfrm>
      </p:grpSpPr>
      <p:sp>
        <p:nvSpPr>
          <p:cNvPr id="73" name="Google Shape;73;p12"/>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74" name="Google Shape;74;p12"/>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75" name="Google Shape;75;p12"/>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76" name="Google Shape;76;p12"/>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78" name="Google Shape;78;p12"/>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79" name="Google Shape;79;p12"/>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80" name="Shape 80"/>
        <p:cNvGrpSpPr/>
        <p:nvPr/>
      </p:nvGrpSpPr>
      <p:grpSpPr>
        <a:xfrm>
          <a:off x="0" y="0"/>
          <a:ext cx="0" cy="0"/>
          <a:chOff x="0" y="0"/>
          <a:chExt cx="0" cy="0"/>
        </a:xfrm>
      </p:grpSpPr>
      <p:pic>
        <p:nvPicPr>
          <p:cNvPr descr="A yellow circle on a black background&#10;&#10;Description automatically generated" id="81" name="Google Shape;81;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82" name="Google Shape;82;p1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85" name="Google Shape;85;p1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86" name="Google Shape;86;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3"/>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89" name="Google Shape;89;p13"/>
          <p:cNvGrpSpPr/>
          <p:nvPr/>
        </p:nvGrpSpPr>
        <p:grpSpPr>
          <a:xfrm>
            <a:off x="11436251" y="129884"/>
            <a:ext cx="661669" cy="1214119"/>
            <a:chOff x="11436251" y="129884"/>
            <a:chExt cx="661669" cy="1214119"/>
          </a:xfrm>
        </p:grpSpPr>
        <p:sp>
          <p:nvSpPr>
            <p:cNvPr id="90" name="Google Shape;90;p1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1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1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1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1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1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1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1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1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1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1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1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1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1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18" name="Google Shape;118;p13"/>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119" name="Shape 119"/>
        <p:cNvGrpSpPr/>
        <p:nvPr/>
      </p:nvGrpSpPr>
      <p:grpSpPr>
        <a:xfrm>
          <a:off x="0" y="0"/>
          <a:ext cx="0" cy="0"/>
          <a:chOff x="0" y="0"/>
          <a:chExt cx="0" cy="0"/>
        </a:xfrm>
      </p:grpSpPr>
      <p:pic>
        <p:nvPicPr>
          <p:cNvPr descr="A yellow circle on a black background&#10;&#10;Description automatically generated" id="120" name="Google Shape;120;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21" name="Google Shape;121;p14"/>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3" name="Google Shape;123;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124" name="Google Shape;124;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26" name="Google Shape;126;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127" name="Google Shape;127;p14"/>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128" name="Google Shape;128;p14"/>
          <p:cNvGrpSpPr/>
          <p:nvPr/>
        </p:nvGrpSpPr>
        <p:grpSpPr>
          <a:xfrm>
            <a:off x="11436251" y="129884"/>
            <a:ext cx="661669" cy="1214119"/>
            <a:chOff x="11436251" y="129884"/>
            <a:chExt cx="661669" cy="1214119"/>
          </a:xfrm>
        </p:grpSpPr>
        <p:sp>
          <p:nvSpPr>
            <p:cNvPr id="129" name="Google Shape;129;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Google Shape;146;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Google Shape;148;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Google Shape;150;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57" name="Google Shape;157;p14"/>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158" name="Shape 158"/>
        <p:cNvGrpSpPr/>
        <p:nvPr/>
      </p:nvGrpSpPr>
      <p:grpSpPr>
        <a:xfrm>
          <a:off x="0" y="0"/>
          <a:ext cx="0" cy="0"/>
          <a:chOff x="0" y="0"/>
          <a:chExt cx="0" cy="0"/>
        </a:xfrm>
      </p:grpSpPr>
      <p:pic>
        <p:nvPicPr>
          <p:cNvPr descr="A yellow circle on a black background&#10;&#10;Description automatically generated" id="159" name="Google Shape;159;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60" name="Google Shape;160;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163" name="Google Shape;16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64" name="Google Shape;164;p15"/>
          <p:cNvGrpSpPr/>
          <p:nvPr/>
        </p:nvGrpSpPr>
        <p:grpSpPr>
          <a:xfrm>
            <a:off x="11436251" y="129884"/>
            <a:ext cx="661669" cy="1214119"/>
            <a:chOff x="11436251" y="129884"/>
            <a:chExt cx="661669" cy="1214119"/>
          </a:xfrm>
        </p:grpSpPr>
        <p:sp>
          <p:nvSpPr>
            <p:cNvPr id="165" name="Google Shape;165;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193" name="Google Shape;193;p15"/>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grpSp>
        <p:nvGrpSpPr>
          <p:cNvPr id="195" name="Google Shape;195;p15"/>
          <p:cNvGrpSpPr/>
          <p:nvPr/>
        </p:nvGrpSpPr>
        <p:grpSpPr>
          <a:xfrm>
            <a:off x="0" y="1318491"/>
            <a:ext cx="1397787" cy="57996"/>
            <a:chOff x="0" y="1077191"/>
            <a:chExt cx="1397787" cy="57996"/>
          </a:xfrm>
        </p:grpSpPr>
        <p:sp>
          <p:nvSpPr>
            <p:cNvPr id="196" name="Google Shape;196;p15"/>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15"/>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8" name="Google Shape;198;p15"/>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a:t>
            </a:r>
            <a:r>
              <a:rPr b="1" lang="en-GB" sz="1800">
                <a:solidFill>
                  <a:schemeClr val="lt1"/>
                </a:solidFill>
                <a:latin typeface="Montserrat SemiBold"/>
                <a:ea typeface="Montserrat SemiBold"/>
                <a:cs typeface="Montserrat SemiBold"/>
                <a:sym typeface="Montserrat SemiBold"/>
              </a:rPr>
              <a:t> 1</a:t>
            </a:r>
            <a:endParaRPr>
              <a:solidFill>
                <a:schemeClr val="lt1"/>
              </a:solidFill>
            </a:endParaRPr>
          </a:p>
        </p:txBody>
      </p:sp>
      <p:sp>
        <p:nvSpPr>
          <p:cNvPr id="199" name="Google Shape;199;p15"/>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200" name="Shape 200"/>
        <p:cNvGrpSpPr/>
        <p:nvPr/>
      </p:nvGrpSpPr>
      <p:grpSpPr>
        <a:xfrm>
          <a:off x="0" y="0"/>
          <a:ext cx="0" cy="0"/>
          <a:chOff x="0" y="0"/>
          <a:chExt cx="0" cy="0"/>
        </a:xfrm>
      </p:grpSpPr>
      <p:pic>
        <p:nvPicPr>
          <p:cNvPr descr="A yellow circle on a black background&#10;&#10;Description automatically generated" id="201" name="Google Shape;201;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02" name="Google Shape;202;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05" name="Google Shape;205;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206" name="Google Shape;206;p16"/>
          <p:cNvGrpSpPr/>
          <p:nvPr/>
        </p:nvGrpSpPr>
        <p:grpSpPr>
          <a:xfrm>
            <a:off x="11436251" y="129884"/>
            <a:ext cx="661669" cy="1214119"/>
            <a:chOff x="11436251" y="129884"/>
            <a:chExt cx="661669" cy="1214119"/>
          </a:xfrm>
        </p:grpSpPr>
        <p:sp>
          <p:nvSpPr>
            <p:cNvPr id="207" name="Google Shape;207;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6" name="Google Shape;226;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7" name="Google Shape;227;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9" name="Google Shape;229;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3" name="Google Shape;233;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4" name="Google Shape;234;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5" name="Google Shape;235;p16"/>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236" name="Google Shape;236;p16"/>
          <p:cNvGrpSpPr/>
          <p:nvPr/>
        </p:nvGrpSpPr>
        <p:grpSpPr>
          <a:xfrm>
            <a:off x="0" y="1318491"/>
            <a:ext cx="1397787" cy="57996"/>
            <a:chOff x="0" y="1077191"/>
            <a:chExt cx="1397787" cy="57996"/>
          </a:xfrm>
        </p:grpSpPr>
        <p:sp>
          <p:nvSpPr>
            <p:cNvPr id="237" name="Google Shape;237;p16"/>
            <p:cNvSpPr/>
            <p:nvPr/>
          </p:nvSpPr>
          <p:spPr>
            <a:xfrm>
              <a:off x="1226931" y="1077191"/>
              <a:ext cx="170856" cy="57996"/>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0" y="1077191"/>
              <a:ext cx="1288800" cy="579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9" name="Google Shape;239;p16"/>
          <p:cNvSpPr txBox="1"/>
          <p:nvPr/>
        </p:nvSpPr>
        <p:spPr>
          <a:xfrm>
            <a:off x="298676" y="381138"/>
            <a:ext cx="61167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a:t>
            </a:r>
            <a:r>
              <a:rPr b="1" lang="en-GB" sz="1800">
                <a:solidFill>
                  <a:schemeClr val="lt1"/>
                </a:solidFill>
                <a:latin typeface="Montserrat SemiBold"/>
                <a:ea typeface="Montserrat SemiBold"/>
                <a:cs typeface="Montserrat SemiBold"/>
                <a:sym typeface="Montserrat SemiBold"/>
              </a:rPr>
              <a:t>2</a:t>
            </a:r>
            <a:endParaRPr>
              <a:solidFill>
                <a:schemeClr val="lt1"/>
              </a:solidFill>
            </a:endParaRPr>
          </a:p>
        </p:txBody>
      </p:sp>
      <p:sp>
        <p:nvSpPr>
          <p:cNvPr id="240" name="Google Shape;240;p16"/>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a:solidFill>
                  <a:schemeClr val="dk1"/>
                </a:solidFill>
                <a:latin typeface="Montserrat SemiBold"/>
                <a:ea typeface="Montserrat SemiBold"/>
                <a:cs typeface="Montserrat SemiBold"/>
                <a:sym typeface="Montserrat SemiBold"/>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theme" Target="../theme/theme2.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7"/>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facebook.com/b2bframeworks" TargetMode="External"/><Relationship Id="rId4" Type="http://schemas.openxmlformats.org/officeDocument/2006/relationships/hyperlink" Target="https://www.linkedin.com/in/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1"/>
          <p:cNvSpPr txBox="1"/>
          <p:nvPr>
            <p:ph type="title"/>
          </p:nvPr>
        </p:nvSpPr>
        <p:spPr>
          <a:xfrm>
            <a:off x="492629" y="818832"/>
            <a:ext cx="9876856"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2"/>
              </a:buClr>
              <a:buSzPts val="4400"/>
              <a:buFont typeface="Montserrat SemiBold"/>
              <a:buNone/>
            </a:pPr>
            <a:r>
              <a:rPr b="0" i="0" lang="en-GB" sz="4400" u="none" cap="none" strike="noStrike">
                <a:solidFill>
                  <a:schemeClr val="dk2"/>
                </a:solidFill>
                <a:latin typeface="Montserrat SemiBold"/>
                <a:ea typeface="Montserrat SemiBold"/>
                <a:cs typeface="Montserrat SemiBold"/>
                <a:sym typeface="Montserrat SemiBold"/>
              </a:rPr>
              <a:t>Price elasticity</a:t>
            </a:r>
            <a:endParaRPr/>
          </a:p>
        </p:txBody>
      </p:sp>
      <p:pic>
        <p:nvPicPr>
          <p:cNvPr id="629" name="Google Shape;629;p1"/>
          <p:cNvPicPr preferRelativeResize="0"/>
          <p:nvPr/>
        </p:nvPicPr>
        <p:blipFill rotWithShape="1">
          <a:blip r:embed="rId3">
            <a:alphaModFix/>
          </a:blip>
          <a:srcRect b="0" l="0" r="0" t="0"/>
          <a:stretch/>
        </p:blipFill>
        <p:spPr>
          <a:xfrm>
            <a:off x="6747702" y="2607433"/>
            <a:ext cx="1286293" cy="1178214"/>
          </a:xfrm>
          <a:prstGeom prst="rect">
            <a:avLst/>
          </a:prstGeom>
          <a:noFill/>
          <a:ln>
            <a:noFill/>
          </a:ln>
        </p:spPr>
      </p:pic>
      <p:pic>
        <p:nvPicPr>
          <p:cNvPr id="630" name="Google Shape;630;p1"/>
          <p:cNvPicPr preferRelativeResize="0"/>
          <p:nvPr/>
        </p:nvPicPr>
        <p:blipFill rotWithShape="1">
          <a:blip r:embed="rId3">
            <a:alphaModFix/>
          </a:blip>
          <a:srcRect b="0" l="0" r="0" t="0"/>
          <a:stretch/>
        </p:blipFill>
        <p:spPr>
          <a:xfrm>
            <a:off x="3901599" y="3619024"/>
            <a:ext cx="1065099" cy="975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2"/>
          <p:cNvSpPr txBox="1"/>
          <p:nvPr>
            <p:ph type="title"/>
          </p:nvPr>
        </p:nvSpPr>
        <p:spPr>
          <a:xfrm>
            <a:off x="333515" y="472411"/>
            <a:ext cx="10299920" cy="546778"/>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A model for working out price/volume relationships</a:t>
            </a:r>
            <a:r>
              <a:rPr lang="en-GB">
                <a:solidFill>
                  <a:schemeClr val="lt1"/>
                </a:solidFill>
              </a:rPr>
              <a:t>.</a:t>
            </a:r>
            <a:endParaRPr>
              <a:solidFill>
                <a:schemeClr val="lt1"/>
              </a:solidFill>
            </a:endParaRPr>
          </a:p>
        </p:txBody>
      </p:sp>
      <p:sp>
        <p:nvSpPr>
          <p:cNvPr id="636" name="Google Shape;636;p2"/>
          <p:cNvSpPr/>
          <p:nvPr/>
        </p:nvSpPr>
        <p:spPr>
          <a:xfrm>
            <a:off x="355178" y="1378157"/>
            <a:ext cx="8918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u="none" cap="none" strike="noStrike">
                <a:solidFill>
                  <a:schemeClr val="lt1"/>
                </a:solidFill>
                <a:latin typeface="Montserrat SemiBold"/>
                <a:ea typeface="Montserrat SemiBold"/>
                <a:cs typeface="Montserrat SemiBold"/>
                <a:sym typeface="Montserrat SemiBold"/>
              </a:rPr>
              <a:t>Use this model to find out if you could benefit from raising or lowering your prices</a:t>
            </a:r>
            <a:endParaRPr sz="1600"/>
          </a:p>
        </p:txBody>
      </p:sp>
      <p:sp>
        <p:nvSpPr>
          <p:cNvPr id="637" name="Google Shape;637;p2"/>
          <p:cNvSpPr txBox="1"/>
          <p:nvPr/>
        </p:nvSpPr>
        <p:spPr>
          <a:xfrm>
            <a:off x="431375" y="2075650"/>
            <a:ext cx="5088600" cy="4186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400" u="none" cap="none" strike="noStrike">
                <a:solidFill>
                  <a:schemeClr val="dk1"/>
                </a:solidFill>
                <a:latin typeface="Montserrat Light"/>
                <a:ea typeface="Montserrat Light"/>
                <a:cs typeface="Montserrat Light"/>
                <a:sym typeface="Montserrat Light"/>
              </a:rPr>
              <a:t>In general if you raise your prices you will sell less and if you lower them you will sell more. That is the theory. Few businesses know the relationship between price and volume.</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you raise your prices by 10% and sales fall by 10% this is regarded as a neutral position and referred to by economists as elasticity of demand of   -1.0 (note that the minus indicates the negative relationship and the demand curve slopes to the right – see the diag).</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you raise your prices by 10% and sales fall by only 5% this is referred to as inelastic demand. In this case the price elasticity of demand would be    -0.5.</a:t>
            </a:r>
            <a:endParaRPr/>
          </a:p>
          <a:p>
            <a:pPr indent="0" lvl="0" marL="0" marR="0" rtl="0" algn="l">
              <a:spcBef>
                <a:spcPts val="0"/>
              </a:spcBef>
              <a:spcAft>
                <a:spcPts val="0"/>
              </a:spcAft>
              <a:buNone/>
            </a:pPr>
            <a:r>
              <a:t/>
            </a:r>
            <a:endParaRPr sz="1400">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If you were to reduce your prices by 10% and as a result sales increased by 15% the demand would be considered elastic and the elasticity of demand would be -1.5.</a:t>
            </a:r>
            <a:endParaRPr/>
          </a:p>
        </p:txBody>
      </p:sp>
      <p:sp>
        <p:nvSpPr>
          <p:cNvPr id="638" name="Google Shape;638;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u="none" cap="none" strike="noStrike">
                <a:solidFill>
                  <a:srgbClr val="7F7F7F"/>
                </a:solidFill>
                <a:latin typeface="Montserrat Light"/>
                <a:ea typeface="Montserrat Light"/>
                <a:cs typeface="Montserrat Light"/>
                <a:sym typeface="Montserrat Light"/>
              </a:rPr>
              <a:t>Copyright © B2B Frameworks Ltd 2018</a:t>
            </a:r>
            <a:endParaRPr/>
          </a:p>
        </p:txBody>
      </p:sp>
      <p:sp>
        <p:nvSpPr>
          <p:cNvPr id="639" name="Google Shape;639;p2"/>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u="none" cap="none" strike="noStrike">
                <a:solidFill>
                  <a:schemeClr val="dk2"/>
                </a:solidFill>
                <a:latin typeface="Montserrat"/>
                <a:ea typeface="Montserrat"/>
                <a:cs typeface="Montserrat"/>
                <a:sym typeface="Montserrat"/>
              </a:rPr>
              <a:t>‹#›</a:t>
            </a:fld>
            <a:endParaRPr b="0" i="0" sz="1000" u="none" cap="none" strike="noStrike">
              <a:solidFill>
                <a:schemeClr val="dk2"/>
              </a:solidFill>
              <a:latin typeface="Montserrat"/>
              <a:ea typeface="Montserrat"/>
              <a:cs typeface="Montserrat"/>
              <a:sym typeface="Montserrat"/>
            </a:endParaRPr>
          </a:p>
        </p:txBody>
      </p:sp>
      <p:pic>
        <p:nvPicPr>
          <p:cNvPr id="640" name="Google Shape;640;p2"/>
          <p:cNvPicPr preferRelativeResize="0"/>
          <p:nvPr/>
        </p:nvPicPr>
        <p:blipFill>
          <a:blip r:embed="rId3">
            <a:alphaModFix/>
          </a:blip>
          <a:stretch>
            <a:fillRect/>
          </a:stretch>
        </p:blipFill>
        <p:spPr>
          <a:xfrm>
            <a:off x="5977175" y="1869257"/>
            <a:ext cx="5312193" cy="439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4" name="Shape 644"/>
        <p:cNvGrpSpPr/>
        <p:nvPr/>
      </p:nvGrpSpPr>
      <p:grpSpPr>
        <a:xfrm>
          <a:off x="0" y="0"/>
          <a:ext cx="0" cy="0"/>
          <a:chOff x="0" y="0"/>
          <a:chExt cx="0" cy="0"/>
        </a:xfrm>
      </p:grpSpPr>
      <p:sp>
        <p:nvSpPr>
          <p:cNvPr id="645" name="Google Shape;645;p3"/>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Quick check on price elasticity</a:t>
            </a:r>
            <a:endParaRPr/>
          </a:p>
        </p:txBody>
      </p:sp>
      <p:sp>
        <p:nvSpPr>
          <p:cNvPr id="646" name="Google Shape;646;p3"/>
          <p:cNvSpPr txBox="1"/>
          <p:nvPr/>
        </p:nvSpPr>
        <p:spPr>
          <a:xfrm>
            <a:off x="349927" y="1397800"/>
            <a:ext cx="109011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A quick check on the price elasticity of your products can be achieved by considering the following statements.  You have 50 points to spend across the different factors. Allocate the points according to the degree to which you think the statement  truly applicable to your product:</a:t>
            </a:r>
            <a:endParaRPr/>
          </a:p>
        </p:txBody>
      </p:sp>
      <p:graphicFrame>
        <p:nvGraphicFramePr>
          <p:cNvPr id="647" name="Google Shape;647;p3"/>
          <p:cNvGraphicFramePr/>
          <p:nvPr/>
        </p:nvGraphicFramePr>
        <p:xfrm>
          <a:off x="1103445" y="2161051"/>
          <a:ext cx="3000000" cy="3000000"/>
        </p:xfrm>
        <a:graphic>
          <a:graphicData uri="http://schemas.openxmlformats.org/drawingml/2006/table">
            <a:tbl>
              <a:tblPr bandRow="1" firstCol="1" firstRow="1">
                <a:noFill/>
                <a:tableStyleId>{1DFB5140-8E54-454A-85D5-F562937F1C76}</a:tableStyleId>
              </a:tblPr>
              <a:tblGrid>
                <a:gridCol w="495375"/>
                <a:gridCol w="6897450"/>
                <a:gridCol w="2078250"/>
              </a:tblGrid>
              <a:tr h="560825">
                <a:tc>
                  <a:txBody>
                    <a:bodyPr/>
                    <a:lstStyle/>
                    <a:p>
                      <a:pPr indent="0" lvl="0" marL="0" marR="0" rtl="0" algn="l">
                        <a:spcBef>
                          <a:spcPts val="0"/>
                        </a:spcBef>
                        <a:spcAft>
                          <a:spcPts val="0"/>
                        </a:spcAft>
                        <a:buNone/>
                      </a:pPr>
                      <a:r>
                        <a:t/>
                      </a:r>
                      <a:endParaRPr sz="1400">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None/>
                      </a:pPr>
                      <a:r>
                        <a:rPr lang="en-GB" sz="1400">
                          <a:solidFill>
                            <a:schemeClr val="dk2"/>
                          </a:solidFill>
                          <a:latin typeface="Montserrat SemiBold"/>
                          <a:ea typeface="Montserrat SemiBold"/>
                          <a:cs typeface="Montserrat SemiBold"/>
                          <a:sym typeface="Montserrat SemiBold"/>
                        </a:rPr>
                        <a:t>Attributes of your products</a:t>
                      </a:r>
                      <a:endParaRPr>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c>
                  <a:txBody>
                    <a:bodyPr/>
                    <a:lstStyle/>
                    <a:p>
                      <a:pPr indent="22860" lvl="0" marL="0" marR="0" rtl="0" algn="ctr">
                        <a:lnSpc>
                          <a:spcPct val="115000"/>
                        </a:lnSpc>
                        <a:spcBef>
                          <a:spcPts val="0"/>
                        </a:spcBef>
                        <a:spcAft>
                          <a:spcPts val="0"/>
                        </a:spcAft>
                        <a:buNone/>
                      </a:pPr>
                      <a:r>
                        <a:rPr lang="en-GB" sz="1400">
                          <a:solidFill>
                            <a:schemeClr val="dk2"/>
                          </a:solidFill>
                          <a:latin typeface="Montserrat SemiBold"/>
                          <a:ea typeface="Montserrat SemiBold"/>
                          <a:cs typeface="Montserrat SemiBold"/>
                          <a:sym typeface="Montserrat SemiBold"/>
                        </a:rPr>
                        <a:t>Spend 50 points across these factors</a:t>
                      </a:r>
                      <a:endParaRPr sz="1400">
                        <a:solidFill>
                          <a:schemeClr val="dk2"/>
                        </a:solidFill>
                        <a:latin typeface="Montserrat SemiBold"/>
                        <a:ea typeface="Montserrat SemiBold"/>
                        <a:cs typeface="Montserrat SemiBold"/>
                        <a:sym typeface="Montserrat SemiBold"/>
                      </a:endParaRPr>
                    </a:p>
                  </a:txBody>
                  <a:tcPr marT="0" marB="0" marR="91450" marL="91450" anchor="ctr">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solidFill>
                      <a:schemeClr val="dk1"/>
                    </a:solidFill>
                  </a:tcPr>
                </a:tc>
              </a:tr>
              <a:tr h="281950">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1</a:t>
                      </a:r>
                      <a:endParaRPr b="0" sz="1200">
                        <a:solidFill>
                          <a:srgbClr val="01243E"/>
                        </a:solidFill>
                        <a:latin typeface="Montserrat Light"/>
                        <a:ea typeface="Montserrat Light"/>
                        <a:cs typeface="Montserrat Light"/>
                        <a:sym typeface="Montserrat Light"/>
                      </a:endParaRPr>
                    </a:p>
                  </a:txBody>
                  <a:tcPr marT="0" marB="0" marR="91450" marL="91450" anchor="ctr">
                    <a:lnT cap="flat" cmpd="sng" w="12700">
                      <a:solidFill>
                        <a:schemeClr val="dk2"/>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chemeClr val="dk1"/>
                        </a:buClr>
                        <a:buSzPts val="1200"/>
                        <a:buFont typeface="Montserrat Light"/>
                        <a:buNone/>
                      </a:pPr>
                      <a:r>
                        <a:rPr b="0" lang="en-GB" sz="1200">
                          <a:latin typeface="Montserrat Light"/>
                          <a:ea typeface="Montserrat Light"/>
                          <a:cs typeface="Montserrat Light"/>
                          <a:sym typeface="Montserrat Light"/>
                        </a:rPr>
                        <a:t>Luxury</a:t>
                      </a:r>
                      <a:r>
                        <a:rPr b="0" lang="en-GB" sz="1200">
                          <a:latin typeface="Montserrat Light"/>
                          <a:ea typeface="Montserrat Light"/>
                          <a:cs typeface="Montserrat Light"/>
                          <a:sym typeface="Montserrat Light"/>
                        </a:rPr>
                        <a:t>/indulgence product that isn’t absolutely necessary</a:t>
                      </a:r>
                      <a:endParaRPr b="0" sz="1200">
                        <a:solidFill>
                          <a:srgbClr val="01243E"/>
                        </a:solidFill>
                        <a:latin typeface="Montserrat Light"/>
                        <a:ea typeface="Montserrat Light"/>
                        <a:cs typeface="Montserrat Light"/>
                        <a:sym typeface="Montserrat Light"/>
                      </a:endParaRPr>
                    </a:p>
                  </a:txBody>
                  <a:tcPr marT="0" marB="0" marR="91450" marL="91450" anchor="ctr">
                    <a:lnT cap="flat" cmpd="sng" w="12700">
                      <a:solidFill>
                        <a:schemeClr val="dk2"/>
                      </a:solidFill>
                      <a:prstDash val="solid"/>
                      <a:round/>
                      <a:headEnd len="sm" w="sm" type="none"/>
                      <a:tailEnd len="sm" w="sm" type="none"/>
                    </a:lnT>
                  </a:tcPr>
                </a:tc>
                <a:tc>
                  <a:txBody>
                    <a:bodyPr/>
                    <a:lstStyle/>
                    <a:p>
                      <a:pPr indent="0" lvl="0" marL="0" marR="0" rtl="0" algn="ctr">
                        <a:lnSpc>
                          <a:spcPct val="115000"/>
                        </a:lnSpc>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lnT cap="flat" cmpd="sng" w="12700">
                      <a:solidFill>
                        <a:schemeClr val="dk2"/>
                      </a:solidFill>
                      <a:prstDash val="solid"/>
                      <a:round/>
                      <a:headEnd len="sm" w="sm" type="none"/>
                      <a:tailEnd len="sm" w="sm" type="none"/>
                    </a:lnT>
                  </a:tcPr>
                </a:tc>
              </a:tr>
              <a:tr h="334425">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2</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 can be easily substituted for another</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ctr">
                        <a:lnSpc>
                          <a:spcPct val="115000"/>
                        </a:lnSpc>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334425">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3</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 has low switching costs</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ctr">
                        <a:lnSpc>
                          <a:spcPct val="115000"/>
                        </a:lnSpc>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66700">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4</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a:t>
                      </a:r>
                      <a:r>
                        <a:rPr b="0" lang="en-GB" sz="1200">
                          <a:latin typeface="Montserrat Light"/>
                          <a:ea typeface="Montserrat Light"/>
                          <a:cs typeface="Montserrat Light"/>
                          <a:sym typeface="Montserrat Light"/>
                        </a:rPr>
                        <a:t> is c</a:t>
                      </a:r>
                      <a:r>
                        <a:rPr b="0" lang="en-GB" sz="1200">
                          <a:latin typeface="Montserrat Light"/>
                          <a:ea typeface="Montserrat Light"/>
                          <a:cs typeface="Montserrat Light"/>
                          <a:sym typeface="Montserrat Light"/>
                        </a:rPr>
                        <a:t>onsidered to be a commodity rather than differentiated</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66700">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5</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 is strongly supported by patents</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66700">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6</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 is strongly branded</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66700">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7</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 is written into specifications</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66700">
                <a:tc>
                  <a:txBody>
                    <a:bodyPr/>
                    <a:lstStyle/>
                    <a:p>
                      <a:pPr indent="139700" lvl="0" marL="0" marR="0" rtl="0" algn="ctr">
                        <a:lnSpc>
                          <a:spcPct val="115000"/>
                        </a:lnSpc>
                        <a:spcBef>
                          <a:spcPts val="0"/>
                        </a:spcBef>
                        <a:spcAft>
                          <a:spcPts val="0"/>
                        </a:spcAft>
                        <a:buNone/>
                      </a:pPr>
                      <a:r>
                        <a:rPr b="0" lang="en-GB" sz="1200">
                          <a:solidFill>
                            <a:srgbClr val="01243E"/>
                          </a:solidFill>
                          <a:latin typeface="Montserrat Light"/>
                          <a:ea typeface="Montserrat Light"/>
                          <a:cs typeface="Montserrat Light"/>
                          <a:sym typeface="Montserrat Light"/>
                        </a:rPr>
                        <a:t>8</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Limited availability of product</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66700">
                <a:tc>
                  <a:txBody>
                    <a:bodyPr/>
                    <a:lstStyle/>
                    <a:p>
                      <a:pPr indent="139700" lvl="0" marL="0" marR="0" rtl="0" algn="ctr">
                        <a:lnSpc>
                          <a:spcPct val="115000"/>
                        </a:lnSpc>
                        <a:spcBef>
                          <a:spcPts val="0"/>
                        </a:spcBef>
                        <a:spcAft>
                          <a:spcPts val="0"/>
                        </a:spcAft>
                        <a:buClr>
                          <a:srgbClr val="01243E"/>
                        </a:buClr>
                        <a:buSzPts val="1200"/>
                        <a:buFont typeface="Montserrat Light"/>
                        <a:buNone/>
                      </a:pPr>
                      <a:r>
                        <a:rPr b="0" lang="en-GB" sz="1200">
                          <a:solidFill>
                            <a:srgbClr val="01243E"/>
                          </a:solidFill>
                          <a:latin typeface="Montserrat Light"/>
                          <a:ea typeface="Montserrat Light"/>
                          <a:cs typeface="Montserrat Light"/>
                          <a:sym typeface="Montserrat Light"/>
                        </a:rPr>
                        <a:t>9</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0" lang="en-GB" sz="1200">
                          <a:latin typeface="Montserrat Light"/>
                          <a:ea typeface="Montserrat Light"/>
                          <a:cs typeface="Montserrat Light"/>
                          <a:sym typeface="Montserrat Light"/>
                        </a:rPr>
                        <a:t>Product is consumed not</a:t>
                      </a:r>
                      <a:r>
                        <a:rPr b="0" lang="en-GB" sz="1200">
                          <a:latin typeface="Montserrat Light"/>
                          <a:ea typeface="Montserrat Light"/>
                          <a:cs typeface="Montserrat Light"/>
                          <a:sym typeface="Montserrat Light"/>
                        </a:rPr>
                        <a:t> for its own sake but in the production of  something else</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41975">
                <a:tc>
                  <a:txBody>
                    <a:bodyPr/>
                    <a:lstStyle/>
                    <a:p>
                      <a:pPr indent="0" lvl="0" marL="0" marR="0" rtl="0" algn="r">
                        <a:spcBef>
                          <a:spcPts val="0"/>
                        </a:spcBef>
                        <a:spcAft>
                          <a:spcPts val="0"/>
                        </a:spcAft>
                        <a:buNone/>
                      </a:pPr>
                      <a:r>
                        <a:rPr b="0" lang="en-GB" sz="1200">
                          <a:latin typeface="Montserrat Light"/>
                          <a:ea typeface="Montserrat Light"/>
                          <a:cs typeface="Montserrat Light"/>
                          <a:sym typeface="Montserrat Light"/>
                        </a:rPr>
                        <a:t>10</a:t>
                      </a:r>
                      <a:endParaRPr/>
                    </a:p>
                  </a:txBody>
                  <a:tcPr marT="0" marB="0" marR="91450" marL="91450" anchor="ctr"/>
                </a:tc>
                <a:tc>
                  <a:txBody>
                    <a:bodyPr/>
                    <a:lstStyle/>
                    <a:p>
                      <a:pPr indent="139700" lvl="0" marL="0" marR="0" rtl="0" algn="ctr">
                        <a:lnSpc>
                          <a:spcPct val="115000"/>
                        </a:lnSpc>
                        <a:spcBef>
                          <a:spcPts val="0"/>
                        </a:spcBef>
                        <a:spcAft>
                          <a:spcPts val="0"/>
                        </a:spcAft>
                        <a:buClr>
                          <a:schemeClr val="dk1"/>
                        </a:buClr>
                        <a:buSzPts val="1200"/>
                        <a:buFont typeface="Montserrat Light"/>
                        <a:buNone/>
                      </a:pPr>
                      <a:r>
                        <a:rPr b="0" lang="en-GB" sz="1200">
                          <a:latin typeface="Montserrat Light"/>
                          <a:ea typeface="Montserrat Light"/>
                          <a:cs typeface="Montserrat Light"/>
                          <a:sym typeface="Montserrat Light"/>
                        </a:rPr>
                        <a:t>Strongly supported by personal service</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l">
                        <a:spcBef>
                          <a:spcPts val="0"/>
                        </a:spcBef>
                        <a:spcAft>
                          <a:spcPts val="0"/>
                        </a:spcAft>
                        <a:buNone/>
                      </a:pPr>
                      <a:r>
                        <a:t/>
                      </a:r>
                      <a:endParaRPr sz="1200">
                        <a:latin typeface="Montserrat Light"/>
                        <a:ea typeface="Montserrat Light"/>
                        <a:cs typeface="Montserrat Light"/>
                        <a:sym typeface="Montserrat Light"/>
                      </a:endParaRPr>
                    </a:p>
                  </a:txBody>
                  <a:tcPr marT="0" marB="0" marR="91450" marL="91450" anchor="ctr"/>
                </a:tc>
              </a:tr>
              <a:tr h="241975">
                <a:tc>
                  <a:txBody>
                    <a:bodyPr/>
                    <a:lstStyle/>
                    <a:p>
                      <a:pPr indent="139700" lvl="0" marL="0" marR="0" rtl="0" algn="ctr">
                        <a:lnSpc>
                          <a:spcPct val="115000"/>
                        </a:lnSpc>
                        <a:spcBef>
                          <a:spcPts val="0"/>
                        </a:spcBef>
                        <a:spcAft>
                          <a:spcPts val="0"/>
                        </a:spcAft>
                        <a:buNone/>
                      </a:pPr>
                      <a:r>
                        <a:t/>
                      </a:r>
                      <a:endParaRPr b="0"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139700" lvl="0" marL="0" marR="0" rtl="0" algn="ctr">
                        <a:lnSpc>
                          <a:spcPct val="115000"/>
                        </a:lnSpc>
                        <a:spcBef>
                          <a:spcPts val="0"/>
                        </a:spcBef>
                        <a:spcAft>
                          <a:spcPts val="0"/>
                        </a:spcAft>
                        <a:buNone/>
                      </a:pPr>
                      <a:r>
                        <a:rPr b="1" lang="en-GB" sz="1200">
                          <a:solidFill>
                            <a:srgbClr val="01243E"/>
                          </a:solidFill>
                          <a:latin typeface="Montserrat Light"/>
                          <a:ea typeface="Montserrat Light"/>
                          <a:cs typeface="Montserrat Light"/>
                          <a:sym typeface="Montserrat Light"/>
                        </a:rPr>
                        <a:t>TOTAL</a:t>
                      </a:r>
                      <a:endParaRPr b="1" sz="1200">
                        <a:solidFill>
                          <a:srgbClr val="01243E"/>
                        </a:solidFill>
                        <a:latin typeface="Montserrat Light"/>
                        <a:ea typeface="Montserrat Light"/>
                        <a:cs typeface="Montserrat Light"/>
                        <a:sym typeface="Montserrat Light"/>
                      </a:endParaRPr>
                    </a:p>
                  </a:txBody>
                  <a:tcPr marT="0" marB="0" marR="91450" marL="91450" anchor="ctr"/>
                </a:tc>
                <a:tc>
                  <a:txBody>
                    <a:bodyPr/>
                    <a:lstStyle/>
                    <a:p>
                      <a:pPr indent="0" lvl="0" marL="0" marR="0" rtl="0" algn="ctr">
                        <a:spcBef>
                          <a:spcPts val="0"/>
                        </a:spcBef>
                        <a:spcAft>
                          <a:spcPts val="0"/>
                        </a:spcAft>
                        <a:buNone/>
                      </a:pPr>
                      <a:r>
                        <a:rPr b="1" lang="en-GB" sz="1200">
                          <a:latin typeface="Montserrat Light"/>
                          <a:ea typeface="Montserrat Light"/>
                          <a:cs typeface="Montserrat Light"/>
                          <a:sym typeface="Montserrat Light"/>
                        </a:rPr>
                        <a:t>MUST SUM TO 50</a:t>
                      </a:r>
                      <a:endParaRPr/>
                    </a:p>
                  </a:txBody>
                  <a:tcPr marT="0" marB="0" marR="91450" marL="91450" anchor="ctr"/>
                </a:tc>
              </a:tr>
            </a:tbl>
          </a:graphicData>
        </a:graphic>
      </p:graphicFrame>
      <p:sp>
        <p:nvSpPr>
          <p:cNvPr id="648" name="Google Shape;648;p3"/>
          <p:cNvSpPr txBox="1"/>
          <p:nvPr/>
        </p:nvSpPr>
        <p:spPr>
          <a:xfrm>
            <a:off x="2012526" y="5905775"/>
            <a:ext cx="7544700" cy="523200"/>
          </a:xfrm>
          <a:prstGeom prst="rect">
            <a:avLst/>
          </a:prstGeom>
          <a:noFill/>
          <a:ln cap="flat" cmpd="sng" w="12700">
            <a:solidFill>
              <a:srgbClr val="01487C"/>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Medium"/>
                <a:ea typeface="Montserrat Medium"/>
                <a:cs typeface="Montserrat Medium"/>
                <a:sym typeface="Montserrat Medium"/>
              </a:rPr>
              <a:t>If points spent on attributes 1 to 4 is 25 or more the product is price elastic</a:t>
            </a:r>
            <a:endParaRPr>
              <a:latin typeface="Montserrat Medium"/>
              <a:ea typeface="Montserrat Medium"/>
              <a:cs typeface="Montserrat Medium"/>
              <a:sym typeface="Montserrat Medium"/>
            </a:endParaRPr>
          </a:p>
          <a:p>
            <a:pPr indent="0" lvl="0" marL="0" marR="0" rtl="0" algn="l">
              <a:spcBef>
                <a:spcPts val="0"/>
              </a:spcBef>
              <a:spcAft>
                <a:spcPts val="0"/>
              </a:spcAft>
              <a:buNone/>
            </a:pPr>
            <a:r>
              <a:rPr lang="en-GB">
                <a:solidFill>
                  <a:schemeClr val="dk1"/>
                </a:solidFill>
                <a:latin typeface="Montserrat Medium"/>
                <a:ea typeface="Montserrat Medium"/>
                <a:cs typeface="Montserrat Medium"/>
                <a:sym typeface="Montserrat Medium"/>
              </a:rPr>
              <a:t>If points spent on attributes 5 to 19 is 25 or more, the product is price inelastic</a:t>
            </a:r>
            <a:r>
              <a:rPr lang="en-GB">
                <a:solidFill>
                  <a:schemeClr val="dk1"/>
                </a:solidFill>
                <a:latin typeface="Calibri"/>
                <a:ea typeface="Calibri"/>
                <a:cs typeface="Calibri"/>
                <a:sym typeface="Calibri"/>
              </a:rPr>
              <a:t> </a:t>
            </a:r>
            <a:endParaRPr/>
          </a:p>
        </p:txBody>
      </p:sp>
      <p:sp>
        <p:nvSpPr>
          <p:cNvPr id="649" name="Google Shape;64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0" name="Google Shape;650;p3"/>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4" name="Shape 654"/>
        <p:cNvGrpSpPr/>
        <p:nvPr/>
      </p:nvGrpSpPr>
      <p:grpSpPr>
        <a:xfrm>
          <a:off x="0" y="0"/>
          <a:ext cx="0" cy="0"/>
          <a:chOff x="0" y="0"/>
          <a:chExt cx="0" cy="0"/>
        </a:xfrm>
      </p:grpSpPr>
      <p:sp>
        <p:nvSpPr>
          <p:cNvPr id="655" name="Google Shape;655;p4"/>
          <p:cNvSpPr txBox="1"/>
          <p:nvPr>
            <p:ph type="title"/>
          </p:nvPr>
        </p:nvSpPr>
        <p:spPr>
          <a:xfrm>
            <a:off x="298674" y="750475"/>
            <a:ext cx="8400600" cy="510000"/>
          </a:xfrm>
          <a:prstGeom prst="rect">
            <a:avLst/>
          </a:prstGeom>
          <a:noFill/>
          <a:ln>
            <a:noFill/>
          </a:ln>
        </p:spPr>
        <p:txBody>
          <a:bodyPr anchorCtr="0" anchor="t"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Montserrat SemiBold"/>
              <a:buNone/>
            </a:pPr>
            <a:r>
              <a:rPr lang="en-GB"/>
              <a:t>Calculating the price elasticity</a:t>
            </a:r>
            <a:r>
              <a:rPr lang="en-GB">
                <a:solidFill>
                  <a:schemeClr val="accent2"/>
                </a:solidFill>
              </a:rPr>
              <a:t>.</a:t>
            </a:r>
            <a:endParaRPr>
              <a:solidFill>
                <a:schemeClr val="accent2"/>
              </a:solidFill>
            </a:endParaRPr>
          </a:p>
        </p:txBody>
      </p:sp>
      <p:sp>
        <p:nvSpPr>
          <p:cNvPr id="656" name="Google Shape;656;p4"/>
          <p:cNvSpPr txBox="1"/>
          <p:nvPr/>
        </p:nvSpPr>
        <p:spPr>
          <a:xfrm>
            <a:off x="364974" y="1537084"/>
            <a:ext cx="9312900" cy="307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You can calculate the price elasticity for your products using the following formula:</a:t>
            </a:r>
            <a:endParaRPr/>
          </a:p>
        </p:txBody>
      </p:sp>
      <p:sp>
        <p:nvSpPr>
          <p:cNvPr id="657" name="Google Shape;657;p4"/>
          <p:cNvSpPr txBox="1"/>
          <p:nvPr/>
        </p:nvSpPr>
        <p:spPr>
          <a:xfrm>
            <a:off x="364975" y="3096175"/>
            <a:ext cx="11075400" cy="26781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If you do not have real sales data to plug into this formula, consider asking a sample of customers and potential customers:</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a:solidFill>
                  <a:schemeClr val="dk1"/>
                </a:solidFill>
                <a:latin typeface="Montserrat Light"/>
                <a:ea typeface="Montserrat Light"/>
                <a:cs typeface="Montserrat Light"/>
                <a:sym typeface="Montserrat Light"/>
              </a:rPr>
              <a:t>“Assuming the price of  the product you currently purchase increases by 5%, how much more or less will you buy?” -10%, -5%, The same, +5%, +10%</a:t>
            </a:r>
            <a:endParaRPr/>
          </a:p>
          <a:p>
            <a:pPr indent="0" lvl="0" marL="0" marR="0" rtl="0" algn="l">
              <a:spcBef>
                <a:spcPts val="0"/>
              </a:spcBef>
              <a:spcAft>
                <a:spcPts val="0"/>
              </a:spcAft>
              <a:buNone/>
            </a:pPr>
            <a:r>
              <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And repeat the question for:</a:t>
            </a:r>
            <a:endParaRPr>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i="1" lang="en-GB">
                <a:solidFill>
                  <a:schemeClr val="dk1"/>
                </a:solidFill>
                <a:latin typeface="Montserrat Light"/>
                <a:ea typeface="Montserrat Light"/>
                <a:cs typeface="Montserrat Light"/>
                <a:sym typeface="Montserrat Light"/>
              </a:rPr>
              <a:t>a price increase of 10%, </a:t>
            </a:r>
            <a:endParaRPr/>
          </a:p>
          <a:p>
            <a:pPr indent="0" lvl="0" marL="0" marR="0" rtl="0" algn="l">
              <a:spcBef>
                <a:spcPts val="0"/>
              </a:spcBef>
              <a:spcAft>
                <a:spcPts val="0"/>
              </a:spcAft>
              <a:buNone/>
            </a:pPr>
            <a:r>
              <a:rPr i="1" lang="en-GB">
                <a:solidFill>
                  <a:schemeClr val="dk1"/>
                </a:solidFill>
                <a:latin typeface="Montserrat Light"/>
                <a:ea typeface="Montserrat Light"/>
                <a:cs typeface="Montserrat Light"/>
                <a:sym typeface="Montserrat Light"/>
              </a:rPr>
              <a:t>a price reduction of 5% </a:t>
            </a:r>
            <a:endParaRPr/>
          </a:p>
          <a:p>
            <a:pPr indent="0" lvl="0" marL="0" marR="0" rtl="0" algn="l">
              <a:spcBef>
                <a:spcPts val="0"/>
              </a:spcBef>
              <a:spcAft>
                <a:spcPts val="0"/>
              </a:spcAft>
              <a:buNone/>
            </a:pPr>
            <a:r>
              <a:rPr i="1" lang="en-GB">
                <a:solidFill>
                  <a:schemeClr val="dk1"/>
                </a:solidFill>
                <a:latin typeface="Montserrat Light"/>
                <a:ea typeface="Montserrat Light"/>
                <a:cs typeface="Montserrat Light"/>
                <a:sym typeface="Montserrat Light"/>
              </a:rPr>
              <a:t>a price reduction of 10%.</a:t>
            </a:r>
            <a:endParaRPr/>
          </a:p>
          <a:p>
            <a:pPr indent="0" lvl="0" marL="0" marR="0" rtl="0" algn="l">
              <a:spcBef>
                <a:spcPts val="0"/>
              </a:spcBef>
              <a:spcAft>
                <a:spcPts val="0"/>
              </a:spcAft>
              <a:buNone/>
            </a:pPr>
            <a:r>
              <a:t/>
            </a:r>
            <a:endParaRPr i="1">
              <a:solidFill>
                <a:schemeClr val="dk1"/>
              </a:solidFill>
              <a:latin typeface="Montserrat Light"/>
              <a:ea typeface="Montserrat Light"/>
              <a:cs typeface="Montserrat Light"/>
              <a:sym typeface="Montserrat Light"/>
            </a:endParaRPr>
          </a:p>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This will generate data for calculating the price elasticity. Hypothetical questions of this kind are always subject to bias but they should give some indication as to the degree of price elasticity.</a:t>
            </a:r>
            <a:endParaRPr/>
          </a:p>
        </p:txBody>
      </p:sp>
      <p:sp>
        <p:nvSpPr>
          <p:cNvPr id="658" name="Google Shape;65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59" name="Google Shape;659;p4"/>
          <p:cNvSpPr txBox="1"/>
          <p:nvPr>
            <p:ph idx="12" type="sldNum"/>
          </p:nvPr>
        </p:nvSpPr>
        <p:spPr>
          <a:xfrm>
            <a:off x="231915" y="6415984"/>
            <a:ext cx="27432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Font typeface="Arial"/>
              <a:buNone/>
            </a:pPr>
            <a:fld id="{00000000-1234-1234-1234-123412341234}" type="slidenum">
              <a:rPr lang="en-GB">
                <a:latin typeface="Montserrat Light"/>
                <a:ea typeface="Montserrat Light"/>
                <a:cs typeface="Montserrat Light"/>
                <a:sym typeface="Montserrat Light"/>
              </a:rPr>
              <a:t>‹#›</a:t>
            </a:fld>
            <a:endParaRPr>
              <a:latin typeface="Montserrat Light"/>
              <a:ea typeface="Montserrat Light"/>
              <a:cs typeface="Montserrat Light"/>
              <a:sym typeface="Montserrat Light"/>
            </a:endParaRPr>
          </a:p>
        </p:txBody>
      </p:sp>
      <p:sp>
        <p:nvSpPr>
          <p:cNvPr id="660" name="Google Shape;660;p4"/>
          <p:cNvSpPr txBox="1"/>
          <p:nvPr/>
        </p:nvSpPr>
        <p:spPr>
          <a:xfrm>
            <a:off x="1653250" y="2324250"/>
            <a:ext cx="2054100" cy="36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chemeClr val="lt1"/>
                </a:solidFill>
                <a:latin typeface="Montserrat SemiBold"/>
                <a:ea typeface="Montserrat SemiBold"/>
                <a:cs typeface="Montserrat SemiBold"/>
                <a:sym typeface="Montserrat SemiBold"/>
              </a:rPr>
              <a:t>Price elasticity   =</a:t>
            </a:r>
            <a:endParaRPr>
              <a:solidFill>
                <a:schemeClr val="lt1"/>
              </a:solidFill>
              <a:latin typeface="Montserrat SemiBold"/>
              <a:ea typeface="Montserrat SemiBold"/>
              <a:cs typeface="Montserrat SemiBold"/>
              <a:sym typeface="Montserrat SemiBold"/>
            </a:endParaRPr>
          </a:p>
        </p:txBody>
      </p:sp>
      <p:sp>
        <p:nvSpPr>
          <p:cNvPr id="661" name="Google Shape;661;p4"/>
          <p:cNvSpPr txBox="1"/>
          <p:nvPr/>
        </p:nvSpPr>
        <p:spPr>
          <a:xfrm>
            <a:off x="3432550" y="2095650"/>
            <a:ext cx="32130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Montserrat SemiBold"/>
                <a:ea typeface="Montserrat SemiBold"/>
                <a:cs typeface="Montserrat SemiBold"/>
                <a:sym typeface="Montserrat SemiBold"/>
              </a:rPr>
              <a:t>Percentage change in volume</a:t>
            </a:r>
            <a:endParaRPr>
              <a:solidFill>
                <a:schemeClr val="lt1"/>
              </a:solidFill>
              <a:latin typeface="Montserrat SemiBold"/>
              <a:ea typeface="Montserrat SemiBold"/>
              <a:cs typeface="Montserrat SemiBold"/>
              <a:sym typeface="Montserrat SemiBold"/>
            </a:endParaRPr>
          </a:p>
        </p:txBody>
      </p:sp>
      <p:sp>
        <p:nvSpPr>
          <p:cNvPr id="662" name="Google Shape;662;p4"/>
          <p:cNvSpPr txBox="1"/>
          <p:nvPr/>
        </p:nvSpPr>
        <p:spPr>
          <a:xfrm>
            <a:off x="3432550" y="2460750"/>
            <a:ext cx="3213000" cy="36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Montserrat SemiBold"/>
                <a:ea typeface="Montserrat SemiBold"/>
                <a:cs typeface="Montserrat SemiBold"/>
                <a:sym typeface="Montserrat SemiBold"/>
              </a:rPr>
              <a:t>Percentage change in price</a:t>
            </a:r>
            <a:endParaRPr>
              <a:solidFill>
                <a:schemeClr val="lt1"/>
              </a:solidFill>
              <a:latin typeface="Montserrat SemiBold"/>
              <a:ea typeface="Montserrat SemiBold"/>
              <a:cs typeface="Montserrat SemiBold"/>
              <a:sym typeface="Montserrat SemiBold"/>
            </a:endParaRPr>
          </a:p>
        </p:txBody>
      </p:sp>
      <p:cxnSp>
        <p:nvCxnSpPr>
          <p:cNvPr id="663" name="Google Shape;663;p4"/>
          <p:cNvCxnSpPr/>
          <p:nvPr/>
        </p:nvCxnSpPr>
        <p:spPr>
          <a:xfrm>
            <a:off x="3582550" y="2454475"/>
            <a:ext cx="3139200" cy="0"/>
          </a:xfrm>
          <a:prstGeom prst="straightConnector1">
            <a:avLst/>
          </a:prstGeom>
          <a:noFill/>
          <a:ln cap="flat" cmpd="sng" w="19050">
            <a:solidFill>
              <a:schemeClr val="lt1"/>
            </a:solidFill>
            <a:prstDash val="solid"/>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5"/>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Montserrat SemiBold"/>
              <a:buNone/>
            </a:pPr>
            <a:r>
              <a:rPr lang="en-GB" sz="2900"/>
              <a:t>Things to think about</a:t>
            </a:r>
            <a:r>
              <a:rPr lang="en-GB" sz="2900">
                <a:solidFill>
                  <a:schemeClr val="lt1"/>
                </a:solidFill>
              </a:rPr>
              <a:t>.</a:t>
            </a:r>
            <a:endParaRPr sz="2900">
              <a:solidFill>
                <a:schemeClr val="lt1"/>
              </a:solidFill>
            </a:endParaRPr>
          </a:p>
        </p:txBody>
      </p:sp>
      <p:sp>
        <p:nvSpPr>
          <p:cNvPr id="669" name="Google Shape;669;p5"/>
          <p:cNvSpPr txBox="1"/>
          <p:nvPr/>
        </p:nvSpPr>
        <p:spPr>
          <a:xfrm>
            <a:off x="895149" y="1577612"/>
            <a:ext cx="8181300" cy="2418600"/>
          </a:xfrm>
          <a:prstGeom prst="rect">
            <a:avLst/>
          </a:prstGeom>
          <a:noFill/>
          <a:ln>
            <a:noFill/>
          </a:ln>
        </p:spPr>
        <p:txBody>
          <a:bodyPr anchorCtr="0" anchor="t" bIns="45700" lIns="91425" spcFirstLastPara="1" rIns="91425" wrap="square" tIns="45700">
            <a:spAutoFit/>
          </a:bodyPr>
          <a:lstStyle/>
          <a:p>
            <a:pPr indent="-3175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Understanding the price elasticity of your product is vital. Many business to business companies are fearful of losing custom by pricing too high and so they undercharge. Use the checklist in the previous page to get a high level view of whether your product is elastic or inelastic and consider using research to give a more precise figure.</a:t>
            </a:r>
            <a:br>
              <a:rPr lang="en-GB">
                <a:solidFill>
                  <a:schemeClr val="dk1"/>
                </a:solidFill>
                <a:latin typeface="Montserrat Light"/>
                <a:ea typeface="Montserrat Light"/>
                <a:cs typeface="Montserrat Light"/>
                <a:sym typeface="Montserrat Light"/>
              </a:rPr>
            </a:br>
            <a:endParaRPr/>
          </a:p>
          <a:p>
            <a:pPr indent="-317500" lvl="0" marL="342900" marR="0" rtl="0" algn="l">
              <a:lnSpc>
                <a:spcPct val="115000"/>
              </a:lnSpc>
              <a:spcBef>
                <a:spcPts val="0"/>
              </a:spcBef>
              <a:spcAft>
                <a:spcPts val="0"/>
              </a:spcAft>
              <a:buClr>
                <a:schemeClr val="dk1"/>
              </a:buClr>
              <a:buSzPts val="1400"/>
              <a:buFont typeface="Noto Sans Symbols"/>
              <a:buChar char="∙"/>
            </a:pPr>
            <a:r>
              <a:rPr lang="en-GB">
                <a:solidFill>
                  <a:schemeClr val="dk1"/>
                </a:solidFill>
                <a:latin typeface="Montserrat Light"/>
                <a:ea typeface="Montserrat Light"/>
                <a:cs typeface="Montserrat Light"/>
                <a:sym typeface="Montserrat Light"/>
              </a:rPr>
              <a:t>It should also be borne in mind that the price elasticity of your product will be determined by the degree to which you communicate its value. Differentiated products with strong brands tend to be inelastic and can command higher prices.</a:t>
            </a:r>
            <a:endParaRPr/>
          </a:p>
          <a:p>
            <a:pPr indent="0" lvl="0" marL="0" marR="0" rtl="0" algn="l">
              <a:spcBef>
                <a:spcPts val="1000"/>
              </a:spcBef>
              <a:spcAft>
                <a:spcPts val="0"/>
              </a:spcAft>
              <a:buNone/>
            </a:pPr>
            <a:r>
              <a:t/>
            </a:r>
            <a:endParaRPr>
              <a:solidFill>
                <a:schemeClr val="dk1"/>
              </a:solidFill>
              <a:latin typeface="Montserrat Light"/>
              <a:ea typeface="Montserrat Light"/>
              <a:cs typeface="Montserrat Light"/>
              <a:sym typeface="Montserrat Light"/>
            </a:endParaRPr>
          </a:p>
        </p:txBody>
      </p:sp>
      <p:sp>
        <p:nvSpPr>
          <p:cNvPr id="670" name="Google Shape;670;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0" i="0" lang="en-GB" sz="800">
                <a:solidFill>
                  <a:srgbClr val="7F7F7F"/>
                </a:solidFill>
                <a:latin typeface="Montserrat Light"/>
                <a:ea typeface="Montserrat Light"/>
                <a:cs typeface="Montserrat Light"/>
                <a:sym typeface="Montserrat Light"/>
              </a:rPr>
              <a:t>Copyright © B2B Frameworks Ltd 2018</a:t>
            </a:r>
            <a:endParaRPr/>
          </a:p>
        </p:txBody>
      </p:sp>
      <p:sp>
        <p:nvSpPr>
          <p:cNvPr id="671" name="Google Shape;671;p5"/>
          <p:cNvSpPr txBox="1"/>
          <p:nvPr>
            <p:ph idx="12" type="sldNum"/>
          </p:nvPr>
        </p:nvSpPr>
        <p:spPr>
          <a:xfrm>
            <a:off x="258100" y="6385589"/>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i="0" lang="en-GB" sz="1000">
                <a:solidFill>
                  <a:schemeClr val="dk2"/>
                </a:solidFill>
                <a:latin typeface="Montserrat"/>
                <a:ea typeface="Montserrat"/>
                <a:cs typeface="Montserrat"/>
                <a:sym typeface="Montserrat"/>
              </a:rPr>
              <a:t>‹#›</a:t>
            </a:fld>
            <a:endParaRPr b="0" i="0" sz="1000">
              <a:solidFill>
                <a:schemeClr val="dk2"/>
              </a:solidFill>
              <a:latin typeface="Montserrat"/>
              <a:ea typeface="Montserrat"/>
              <a:cs typeface="Montserrat"/>
              <a:sym typeface="Montserra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5" name="Shape 675"/>
        <p:cNvGrpSpPr/>
        <p:nvPr/>
      </p:nvGrpSpPr>
      <p:grpSpPr>
        <a:xfrm>
          <a:off x="0" y="0"/>
          <a:ext cx="0" cy="0"/>
          <a:chOff x="0" y="0"/>
          <a:chExt cx="0" cy="0"/>
        </a:xfrm>
      </p:grpSpPr>
      <p:sp>
        <p:nvSpPr>
          <p:cNvPr id="676" name="Google Shape;676;g2ab76190a57_0_1"/>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677" name="Google Shape;677;g2ab76190a57_0_1">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8" name="Google Shape;678;g2ab76190a57_0_1">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79" name="Google Shape;679;g2ab76190a57_0_1">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0" name="Google Shape;680;g2ab76190a57_0_1">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1" name="Google Shape;681;g2ab76190a57_0_1">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