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g3X1yd/qnYEfbhH+Tj2jPfoSdM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D525B8-16D5-4EF0-BFCC-08ACBFA1CA01}">
  <a:tblStyle styleId="{C7D525B8-16D5-4EF0-BFCC-08ACBFA1CA0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CCF"/>
          </a:solidFill>
        </a:fill>
      </a:tcStyle>
    </a:band1H>
    <a:band2H>
      <a:tcTxStyle/>
    </a:band2H>
    <a:band1V>
      <a:tcTxStyle/>
      <a:tcStyle>
        <a:fill>
          <a:solidFill>
            <a:srgbClr val="CACCCF"/>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2ab2c59a60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2ab2c59a6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8"/>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8"/>
          <p:cNvGrpSpPr/>
          <p:nvPr/>
        </p:nvGrpSpPr>
        <p:grpSpPr>
          <a:xfrm>
            <a:off x="0" y="962050"/>
            <a:ext cx="1397812" cy="58002"/>
            <a:chOff x="0" y="1077191"/>
            <a:chExt cx="1397812" cy="58002"/>
          </a:xfrm>
        </p:grpSpPr>
        <p:sp>
          <p:nvSpPr>
            <p:cNvPr id="245" name="Google Shape;24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8"/>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8"/>
          <p:cNvGrpSpPr/>
          <p:nvPr/>
        </p:nvGrpSpPr>
        <p:grpSpPr>
          <a:xfrm>
            <a:off x="11436251" y="129884"/>
            <a:ext cx="661669" cy="1214119"/>
            <a:chOff x="11436251" y="129884"/>
            <a:chExt cx="661669" cy="1214119"/>
          </a:xfrm>
        </p:grpSpPr>
        <p:sp>
          <p:nvSpPr>
            <p:cNvPr id="250" name="Google Shape;250;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8"/>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9"/>
          <p:cNvGrpSpPr/>
          <p:nvPr/>
        </p:nvGrpSpPr>
        <p:grpSpPr>
          <a:xfrm>
            <a:off x="109955" y="1005479"/>
            <a:ext cx="1397812" cy="58002"/>
            <a:chOff x="0" y="1077191"/>
            <a:chExt cx="1397812" cy="58002"/>
          </a:xfrm>
        </p:grpSpPr>
        <p:sp>
          <p:nvSpPr>
            <p:cNvPr id="285" name="Google Shape;28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9"/>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9"/>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9"/>
          <p:cNvGrpSpPr/>
          <p:nvPr/>
        </p:nvGrpSpPr>
        <p:grpSpPr>
          <a:xfrm>
            <a:off x="11626751" y="129884"/>
            <a:ext cx="661669" cy="1214119"/>
            <a:chOff x="11436251" y="129884"/>
            <a:chExt cx="661669" cy="1214119"/>
          </a:xfrm>
        </p:grpSpPr>
        <p:sp>
          <p:nvSpPr>
            <p:cNvPr id="292" name="Google Shape;292;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0"/>
          <p:cNvGrpSpPr/>
          <p:nvPr/>
        </p:nvGrpSpPr>
        <p:grpSpPr>
          <a:xfrm>
            <a:off x="133822" y="976478"/>
            <a:ext cx="1397812" cy="58002"/>
            <a:chOff x="0" y="1077191"/>
            <a:chExt cx="1397812" cy="58002"/>
          </a:xfrm>
        </p:grpSpPr>
        <p:sp>
          <p:nvSpPr>
            <p:cNvPr id="326" name="Google Shape;32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20"/>
          <p:cNvGrpSpPr/>
          <p:nvPr/>
        </p:nvGrpSpPr>
        <p:grpSpPr>
          <a:xfrm>
            <a:off x="11436251" y="129884"/>
            <a:ext cx="661669" cy="1214119"/>
            <a:chOff x="11436251" y="129884"/>
            <a:chExt cx="661669" cy="1214119"/>
          </a:xfrm>
        </p:grpSpPr>
        <p:sp>
          <p:nvSpPr>
            <p:cNvPr id="331" name="Google Shape;331;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1"/>
          <p:cNvGrpSpPr/>
          <p:nvPr/>
        </p:nvGrpSpPr>
        <p:grpSpPr>
          <a:xfrm>
            <a:off x="0" y="1318491"/>
            <a:ext cx="1397812" cy="58002"/>
            <a:chOff x="0" y="1077191"/>
            <a:chExt cx="1397812" cy="58002"/>
          </a:xfrm>
        </p:grpSpPr>
        <p:sp>
          <p:nvSpPr>
            <p:cNvPr id="368" name="Google Shape;368;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1"/>
          <p:cNvGrpSpPr/>
          <p:nvPr/>
        </p:nvGrpSpPr>
        <p:grpSpPr>
          <a:xfrm>
            <a:off x="11614051" y="129884"/>
            <a:ext cx="661669" cy="1214119"/>
            <a:chOff x="11436251" y="129884"/>
            <a:chExt cx="661669" cy="1214119"/>
          </a:xfrm>
        </p:grpSpPr>
        <p:sp>
          <p:nvSpPr>
            <p:cNvPr id="373" name="Google Shape;373;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2"/>
          <p:cNvGrpSpPr/>
          <p:nvPr/>
        </p:nvGrpSpPr>
        <p:grpSpPr>
          <a:xfrm>
            <a:off x="0" y="1318491"/>
            <a:ext cx="1397812" cy="58002"/>
            <a:chOff x="0" y="1077191"/>
            <a:chExt cx="1397812" cy="58002"/>
          </a:xfrm>
        </p:grpSpPr>
        <p:sp>
          <p:nvSpPr>
            <p:cNvPr id="409" name="Google Shape;409;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2"/>
          <p:cNvGrpSpPr/>
          <p:nvPr/>
        </p:nvGrpSpPr>
        <p:grpSpPr>
          <a:xfrm>
            <a:off x="11436251" y="129884"/>
            <a:ext cx="661669" cy="1214119"/>
            <a:chOff x="11436251" y="129884"/>
            <a:chExt cx="661669" cy="1214119"/>
          </a:xfrm>
        </p:grpSpPr>
        <p:sp>
          <p:nvSpPr>
            <p:cNvPr id="414" name="Google Shape;414;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3"/>
          <p:cNvGrpSpPr/>
          <p:nvPr/>
        </p:nvGrpSpPr>
        <p:grpSpPr>
          <a:xfrm>
            <a:off x="0" y="1318491"/>
            <a:ext cx="1397812" cy="58002"/>
            <a:chOff x="0" y="1077191"/>
            <a:chExt cx="1397812" cy="58002"/>
          </a:xfrm>
        </p:grpSpPr>
        <p:sp>
          <p:nvSpPr>
            <p:cNvPr id="450" name="Google Shape;450;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3"/>
          <p:cNvGrpSpPr/>
          <p:nvPr/>
        </p:nvGrpSpPr>
        <p:grpSpPr>
          <a:xfrm>
            <a:off x="11436251" y="129884"/>
            <a:ext cx="661669" cy="1214119"/>
            <a:chOff x="11436251" y="129884"/>
            <a:chExt cx="661669" cy="1214119"/>
          </a:xfrm>
        </p:grpSpPr>
        <p:sp>
          <p:nvSpPr>
            <p:cNvPr id="455" name="Google Shape;455;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4"/>
          <p:cNvGrpSpPr/>
          <p:nvPr/>
        </p:nvGrpSpPr>
        <p:grpSpPr>
          <a:xfrm>
            <a:off x="0" y="1318491"/>
            <a:ext cx="1397812" cy="58002"/>
            <a:chOff x="0" y="1077191"/>
            <a:chExt cx="1397812" cy="58002"/>
          </a:xfrm>
        </p:grpSpPr>
        <p:sp>
          <p:nvSpPr>
            <p:cNvPr id="491" name="Google Shape;491;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4"/>
          <p:cNvGrpSpPr/>
          <p:nvPr/>
        </p:nvGrpSpPr>
        <p:grpSpPr>
          <a:xfrm>
            <a:off x="11436251" y="129884"/>
            <a:ext cx="661669" cy="1214119"/>
            <a:chOff x="11436251" y="129884"/>
            <a:chExt cx="661669" cy="1214119"/>
          </a:xfrm>
        </p:grpSpPr>
        <p:sp>
          <p:nvSpPr>
            <p:cNvPr id="496" name="Google Shape;496;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5"/>
          <p:cNvGrpSpPr/>
          <p:nvPr/>
        </p:nvGrpSpPr>
        <p:grpSpPr>
          <a:xfrm>
            <a:off x="0" y="1318491"/>
            <a:ext cx="1397812" cy="58002"/>
            <a:chOff x="0" y="1077191"/>
            <a:chExt cx="1397812" cy="58002"/>
          </a:xfrm>
        </p:grpSpPr>
        <p:sp>
          <p:nvSpPr>
            <p:cNvPr id="533" name="Google Shape;533;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5"/>
          <p:cNvGrpSpPr/>
          <p:nvPr/>
        </p:nvGrpSpPr>
        <p:grpSpPr>
          <a:xfrm>
            <a:off x="11614051" y="129884"/>
            <a:ext cx="661669" cy="1214119"/>
            <a:chOff x="11436251" y="129884"/>
            <a:chExt cx="661669" cy="1214119"/>
          </a:xfrm>
        </p:grpSpPr>
        <p:sp>
          <p:nvSpPr>
            <p:cNvPr id="538" name="Google Shape;538;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4"/>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4"/>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5"/>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5"/>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5"/>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5"/>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19" name="Shape 619"/>
        <p:cNvGrpSpPr/>
        <p:nvPr/>
      </p:nvGrpSpPr>
      <p:grpSpPr>
        <a:xfrm>
          <a:off x="0" y="0"/>
          <a:ext cx="0" cy="0"/>
          <a:chOff x="0" y="0"/>
          <a:chExt cx="0" cy="0"/>
        </a:xfrm>
      </p:grpSpPr>
      <p:sp>
        <p:nvSpPr>
          <p:cNvPr id="620" name="Google Shape;620;p36"/>
          <p:cNvSpPr txBox="1"/>
          <p:nvPr/>
        </p:nvSpPr>
        <p:spPr>
          <a:xfrm>
            <a:off x="116419" y="6647795"/>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333">
                <a:solidFill>
                  <a:srgbClr val="005596"/>
                </a:solidFill>
                <a:latin typeface="Trebuchet MS"/>
                <a:ea typeface="Trebuchet MS"/>
                <a:cs typeface="Trebuchet MS"/>
                <a:sym typeface="Trebuchet MS"/>
              </a:rPr>
              <a:t>‹#›</a:t>
            </a:fld>
            <a:endParaRPr b="0" i="0" sz="1333">
              <a:solidFill>
                <a:srgbClr val="005596"/>
              </a:solidFill>
              <a:latin typeface="Trebuchet MS"/>
              <a:ea typeface="Trebuchet MS"/>
              <a:cs typeface="Trebuchet MS"/>
              <a:sym typeface="Trebuchet MS"/>
            </a:endParaRPr>
          </a:p>
        </p:txBody>
      </p:sp>
      <p:sp>
        <p:nvSpPr>
          <p:cNvPr id="621" name="Google Shape;621;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 name="Google Shape;64;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5" name="Google Shape;65;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6" name="Google Shape;66;p11"/>
          <p:cNvGrpSpPr/>
          <p:nvPr/>
        </p:nvGrpSpPr>
        <p:grpSpPr>
          <a:xfrm>
            <a:off x="11436251" y="129884"/>
            <a:ext cx="661669" cy="1214119"/>
            <a:chOff x="11436251" y="129884"/>
            <a:chExt cx="661669" cy="1214119"/>
          </a:xfrm>
        </p:grpSpPr>
        <p:sp>
          <p:nvSpPr>
            <p:cNvPr id="67" name="Google Shape;67;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5" name="Google Shape;95;p1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6" name="Shape 96"/>
        <p:cNvGrpSpPr/>
        <p:nvPr/>
      </p:nvGrpSpPr>
      <p:grpSpPr>
        <a:xfrm>
          <a:off x="0" y="0"/>
          <a:ext cx="0" cy="0"/>
          <a:chOff x="0" y="0"/>
          <a:chExt cx="0" cy="0"/>
        </a:xfrm>
      </p:grpSpPr>
      <p:pic>
        <p:nvPicPr>
          <p:cNvPr descr="A logo with blue and yellow colors&#10;&#10;Description automatically generated" id="97" name="Google Shape;97;p12"/>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98" name="Google Shape;98;p12"/>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99" name="Google Shape;99;p12"/>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0" name="Google Shape;100;p12"/>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1" name="Google Shape;101;p12"/>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2" name="Google Shape;102;p12"/>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3" name="Google Shape;103;p12"/>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04" name="Shape 104"/>
        <p:cNvGrpSpPr/>
        <p:nvPr/>
      </p:nvGrpSpPr>
      <p:grpSpPr>
        <a:xfrm>
          <a:off x="0" y="0"/>
          <a:ext cx="0" cy="0"/>
          <a:chOff x="0" y="0"/>
          <a:chExt cx="0" cy="0"/>
        </a:xfrm>
      </p:grpSpPr>
      <p:pic>
        <p:nvPicPr>
          <p:cNvPr descr="A logo with blue and yellow colors&#10;&#10;Description automatically generated" id="105" name="Google Shape;105;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06" name="Google Shape;106;p13"/>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07" name="Google Shape;107;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08" name="Google Shape;108;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1" name="Shape 111"/>
        <p:cNvGrpSpPr/>
        <p:nvPr/>
      </p:nvGrpSpPr>
      <p:grpSpPr>
        <a:xfrm>
          <a:off x="0" y="0"/>
          <a:ext cx="0" cy="0"/>
          <a:chOff x="0" y="0"/>
          <a:chExt cx="0" cy="0"/>
        </a:xfrm>
      </p:grpSpPr>
      <p:sp>
        <p:nvSpPr>
          <p:cNvPr id="112" name="Google Shape;112;p14"/>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3" name="Google Shape;113;p14"/>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4" name="Google Shape;114;p14"/>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5" name="Google Shape;115;p14"/>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7" name="Google Shape;117;p14"/>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18" name="Google Shape;118;p14"/>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4" name="Google Shape;124;p1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5" name="Google Shape;125;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5"/>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5"/>
          <p:cNvGrpSpPr/>
          <p:nvPr/>
        </p:nvGrpSpPr>
        <p:grpSpPr>
          <a:xfrm>
            <a:off x="11436251" y="129884"/>
            <a:ext cx="661669" cy="1214119"/>
            <a:chOff x="11436251" y="129884"/>
            <a:chExt cx="661669" cy="1214119"/>
          </a:xfrm>
        </p:grpSpPr>
        <p:sp>
          <p:nvSpPr>
            <p:cNvPr id="129" name="Google Shape;129;p1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7" name="Google Shape;157;p15"/>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163" name="Google Shape;163;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4" name="Google Shape;164;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5" name="Google Shape;165;p16"/>
          <p:cNvGrpSpPr/>
          <p:nvPr/>
        </p:nvGrpSpPr>
        <p:grpSpPr>
          <a:xfrm>
            <a:off x="11436251" y="129884"/>
            <a:ext cx="661669" cy="1214119"/>
            <a:chOff x="11436251" y="129884"/>
            <a:chExt cx="661669" cy="1214119"/>
          </a:xfrm>
        </p:grpSpPr>
        <p:sp>
          <p:nvSpPr>
            <p:cNvPr id="166" name="Google Shape;166;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4" name="Google Shape;194;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5" name="Google Shape;195;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6" name="Google Shape;196;p16"/>
          <p:cNvGrpSpPr/>
          <p:nvPr/>
        </p:nvGrpSpPr>
        <p:grpSpPr>
          <a:xfrm>
            <a:off x="0" y="1318491"/>
            <a:ext cx="1397787" cy="57996"/>
            <a:chOff x="0" y="1077191"/>
            <a:chExt cx="1397787" cy="57996"/>
          </a:xfrm>
        </p:grpSpPr>
        <p:sp>
          <p:nvSpPr>
            <p:cNvPr id="197" name="Google Shape;197;p16"/>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7"/>
          <p:cNvGrpSpPr/>
          <p:nvPr/>
        </p:nvGrpSpPr>
        <p:grpSpPr>
          <a:xfrm>
            <a:off x="0" y="1318491"/>
            <a:ext cx="1397812" cy="58002"/>
            <a:chOff x="0" y="1077191"/>
            <a:chExt cx="1397812" cy="58002"/>
          </a:xfrm>
        </p:grpSpPr>
        <p:sp>
          <p:nvSpPr>
            <p:cNvPr id="205" name="Google Shape;20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7"/>
          <p:cNvGrpSpPr/>
          <p:nvPr/>
        </p:nvGrpSpPr>
        <p:grpSpPr>
          <a:xfrm>
            <a:off x="11436251" y="129884"/>
            <a:ext cx="661669" cy="1214119"/>
            <a:chOff x="11436251" y="129884"/>
            <a:chExt cx="661669" cy="1214119"/>
          </a:xfrm>
        </p:grpSpPr>
        <p:sp>
          <p:nvSpPr>
            <p:cNvPr id="210" name="Google Shape;21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7"/>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Diffusion of </a:t>
            </a:r>
            <a:r>
              <a:rPr lang="en-GB" sz="4000">
                <a:solidFill>
                  <a:schemeClr val="dk2"/>
                </a:solidFill>
                <a:latin typeface="Montserrat SemiBold"/>
                <a:ea typeface="Montserrat SemiBold"/>
                <a:cs typeface="Montserrat SemiBold"/>
                <a:sym typeface="Montserrat SemiBold"/>
              </a:rPr>
              <a:t>I</a:t>
            </a:r>
            <a:r>
              <a:rPr b="0" i="0" lang="en-GB" sz="4000" u="none" cap="none" strike="noStrike">
                <a:solidFill>
                  <a:schemeClr val="dk2"/>
                </a:solidFill>
                <a:latin typeface="Montserrat SemiBold"/>
                <a:ea typeface="Montserrat SemiBold"/>
                <a:cs typeface="Montserrat SemiBold"/>
                <a:sym typeface="Montserrat SemiBold"/>
              </a:rPr>
              <a:t>nnovation</a:t>
            </a:r>
            <a:endParaRPr sz="1000"/>
          </a:p>
        </p:txBody>
      </p:sp>
      <p:pic>
        <p:nvPicPr>
          <p:cNvPr id="627" name="Google Shape;627;p1"/>
          <p:cNvPicPr preferRelativeResize="0"/>
          <p:nvPr/>
        </p:nvPicPr>
        <p:blipFill rotWithShape="1">
          <a:blip r:embed="rId3">
            <a:alphaModFix/>
          </a:blip>
          <a:srcRect b="0" l="0" r="0" t="0"/>
          <a:stretch/>
        </p:blipFill>
        <p:spPr>
          <a:xfrm>
            <a:off x="6365050" y="2702950"/>
            <a:ext cx="1848674" cy="994675"/>
          </a:xfrm>
          <a:prstGeom prst="rect">
            <a:avLst/>
          </a:prstGeom>
          <a:noFill/>
          <a:ln>
            <a:noFill/>
          </a:ln>
        </p:spPr>
      </p:pic>
      <p:pic>
        <p:nvPicPr>
          <p:cNvPr id="628" name="Google Shape;628;p1"/>
          <p:cNvPicPr preferRelativeResize="0"/>
          <p:nvPr/>
        </p:nvPicPr>
        <p:blipFill rotWithShape="1">
          <a:blip r:embed="rId3">
            <a:alphaModFix/>
          </a:blip>
          <a:srcRect b="0" l="0" r="0" t="0"/>
          <a:stretch/>
        </p:blipFill>
        <p:spPr>
          <a:xfrm>
            <a:off x="3590250" y="3752200"/>
            <a:ext cx="1574151" cy="846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
          <p:cNvSpPr txBox="1"/>
          <p:nvPr>
            <p:ph type="title"/>
          </p:nvPr>
        </p:nvSpPr>
        <p:spPr>
          <a:xfrm>
            <a:off x="262818" y="478964"/>
            <a:ext cx="10476323"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launching new products and services</a:t>
            </a:r>
            <a:r>
              <a:rPr lang="en-GB">
                <a:solidFill>
                  <a:schemeClr val="lt1"/>
                </a:solidFill>
              </a:rPr>
              <a:t>.</a:t>
            </a:r>
            <a:br>
              <a:rPr lang="en-GB"/>
            </a:br>
            <a:endParaRPr/>
          </a:p>
        </p:txBody>
      </p:sp>
      <p:sp>
        <p:nvSpPr>
          <p:cNvPr id="634" name="Google Shape;634;p2"/>
          <p:cNvSpPr/>
          <p:nvPr/>
        </p:nvSpPr>
        <p:spPr>
          <a:xfrm>
            <a:off x="265422" y="1226250"/>
            <a:ext cx="107748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67" u="none" cap="none" strike="noStrike">
                <a:solidFill>
                  <a:schemeClr val="lt1"/>
                </a:solidFill>
                <a:latin typeface="Montserrat SemiBold"/>
                <a:ea typeface="Montserrat SemiBold"/>
                <a:cs typeface="Montserrat SemiBold"/>
                <a:sym typeface="Montserrat SemiBold"/>
              </a:rPr>
              <a:t>Use this model to find out the potential success of your new products and at which segment they should be targeted.</a:t>
            </a:r>
            <a:endParaRPr sz="1200"/>
          </a:p>
        </p:txBody>
      </p:sp>
      <p:sp>
        <p:nvSpPr>
          <p:cNvPr id="635" name="Google Shape;635;p2"/>
          <p:cNvSpPr txBox="1"/>
          <p:nvPr/>
        </p:nvSpPr>
        <p:spPr>
          <a:xfrm>
            <a:off x="339025" y="2714900"/>
            <a:ext cx="5823600" cy="32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According to Everett Rogers people can be classified into five groups according to their reception of new products: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234944" lvl="0" marL="228594" marR="0" rtl="0" algn="l">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Innovators</a:t>
            </a:r>
            <a:r>
              <a:rPr lang="en-GB" sz="1300">
                <a:solidFill>
                  <a:schemeClr val="dk1"/>
                </a:solidFill>
                <a:latin typeface="Montserrat Light"/>
                <a:ea typeface="Montserrat Light"/>
                <a:cs typeface="Montserrat Light"/>
                <a:sym typeface="Montserrat Light"/>
              </a:rPr>
              <a:t> – always the first to want to own and sample new products.</a:t>
            </a:r>
            <a:endParaRPr sz="1300"/>
          </a:p>
          <a:p>
            <a:pPr indent="-234944" lvl="0" marL="228594" marR="0" rtl="0" algn="l">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Early adopters </a:t>
            </a:r>
            <a:r>
              <a:rPr lang="en-GB" sz="1300">
                <a:solidFill>
                  <a:schemeClr val="dk1"/>
                </a:solidFill>
                <a:latin typeface="Montserrat Light"/>
                <a:ea typeface="Montserrat Light"/>
                <a:cs typeface="Montserrat Light"/>
                <a:sym typeface="Montserrat Light"/>
              </a:rPr>
              <a:t>– following quickly behind the innovators these people are also very interested in new products.</a:t>
            </a:r>
            <a:endParaRPr sz="1300"/>
          </a:p>
          <a:p>
            <a:pPr indent="-234944" lvl="0" marL="228594" marR="0" rtl="0" algn="l">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Early majority </a:t>
            </a:r>
            <a:r>
              <a:rPr lang="en-GB" sz="1300">
                <a:solidFill>
                  <a:schemeClr val="dk1"/>
                </a:solidFill>
                <a:latin typeface="Montserrat Light"/>
                <a:ea typeface="Montserrat Light"/>
                <a:cs typeface="Montserrat Light"/>
                <a:sym typeface="Montserrat Light"/>
              </a:rPr>
              <a:t>– a large proportion of the market that turns to new products when they feel confident they will meet their needs.</a:t>
            </a:r>
            <a:endParaRPr sz="1300"/>
          </a:p>
          <a:p>
            <a:pPr indent="-234944" lvl="0" marL="228594" marR="0" rtl="0" algn="l">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Late majority </a:t>
            </a:r>
            <a:r>
              <a:rPr lang="en-GB" sz="1300">
                <a:solidFill>
                  <a:schemeClr val="dk1"/>
                </a:solidFill>
                <a:latin typeface="Montserrat Light"/>
                <a:ea typeface="Montserrat Light"/>
                <a:cs typeface="Montserrat Light"/>
                <a:sym typeface="Montserrat Light"/>
              </a:rPr>
              <a:t>– a large and sceptical group who will only use new products when they feel certain that they have been well tested.</a:t>
            </a:r>
            <a:endParaRPr sz="1300"/>
          </a:p>
          <a:p>
            <a:pPr indent="-234944" lvl="0" marL="228594" marR="0" rtl="0" algn="l">
              <a:spcBef>
                <a:spcPts val="0"/>
              </a:spcBef>
              <a:spcAft>
                <a:spcPts val="0"/>
              </a:spcAft>
              <a:buClr>
                <a:schemeClr val="dk1"/>
              </a:buClr>
              <a:buSzPts val="1300"/>
              <a:buFont typeface="Arial"/>
              <a:buChar char="•"/>
            </a:pPr>
            <a:r>
              <a:rPr b="1" lang="en-GB" sz="1300">
                <a:solidFill>
                  <a:schemeClr val="dk1"/>
                </a:solidFill>
                <a:latin typeface="Montserrat Light"/>
                <a:ea typeface="Montserrat Light"/>
                <a:cs typeface="Montserrat Light"/>
                <a:sym typeface="Montserrat Light"/>
              </a:rPr>
              <a:t>Laggards</a:t>
            </a:r>
            <a:r>
              <a:rPr lang="en-GB" sz="1300">
                <a:solidFill>
                  <a:schemeClr val="dk1"/>
                </a:solidFill>
                <a:latin typeface="Montserrat Light"/>
                <a:ea typeface="Montserrat Light"/>
                <a:cs typeface="Montserrat Light"/>
                <a:sym typeface="Montserrat Light"/>
              </a:rPr>
              <a:t> – finally, people who will buy the new product when there are almost no other options.</a:t>
            </a:r>
            <a:endParaRPr sz="1300"/>
          </a:p>
          <a:p>
            <a:pPr indent="0" lvl="0" marL="0" marR="0" rtl="0" algn="l">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300">
                <a:solidFill>
                  <a:schemeClr val="dk1"/>
                </a:solidFill>
                <a:latin typeface="Montserrat Light"/>
                <a:ea typeface="Montserrat Light"/>
                <a:cs typeface="Montserrat Light"/>
                <a:sym typeface="Montserrat Light"/>
              </a:rPr>
              <a:t>Our aim is to devise questions that will classify people into these five categories in order to target the most receptive groups.</a:t>
            </a:r>
            <a:endParaRPr sz="1300"/>
          </a:p>
        </p:txBody>
      </p:sp>
      <p:pic>
        <p:nvPicPr>
          <p:cNvPr id="636" name="Google Shape;636;p2"/>
          <p:cNvPicPr preferRelativeResize="0"/>
          <p:nvPr/>
        </p:nvPicPr>
        <p:blipFill rotWithShape="1">
          <a:blip r:embed="rId3">
            <a:alphaModFix/>
          </a:blip>
          <a:srcRect b="0" l="0" r="0" t="0"/>
          <a:stretch/>
        </p:blipFill>
        <p:spPr>
          <a:xfrm>
            <a:off x="6162625" y="2897375"/>
            <a:ext cx="5631775" cy="3030145"/>
          </a:xfrm>
          <a:prstGeom prst="rect">
            <a:avLst/>
          </a:prstGeom>
          <a:noFill/>
          <a:ln>
            <a:noFill/>
          </a:ln>
        </p:spPr>
      </p:pic>
      <p:sp>
        <p:nvSpPr>
          <p:cNvPr id="637" name="Google Shape;63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8" name="Google Shape;63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sp>
        <p:nvSpPr>
          <p:cNvPr id="639" name="Google Shape;639;p2"/>
          <p:cNvSpPr txBox="1"/>
          <p:nvPr/>
        </p:nvSpPr>
        <p:spPr>
          <a:xfrm>
            <a:off x="262824" y="1840775"/>
            <a:ext cx="11217300" cy="523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a:solidFill>
                  <a:schemeClr val="dk1"/>
                </a:solidFill>
                <a:latin typeface="Montserrat Light"/>
                <a:ea typeface="Montserrat Light"/>
                <a:cs typeface="Montserrat Light"/>
                <a:sym typeface="Montserrat Light"/>
              </a:rPr>
              <a:t>New products are not uniformly embraced by everyone at the same time. Some people are more attracted or more disposed to new products than others. Finding out who these people are can help a marketer when launching new products.</a:t>
            </a:r>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3"/>
          <p:cNvSpPr txBox="1"/>
          <p:nvPr>
            <p:ph type="title"/>
          </p:nvPr>
        </p:nvSpPr>
        <p:spPr>
          <a:xfrm>
            <a:off x="298676" y="7504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Devise the questions</a:t>
            </a:r>
            <a:r>
              <a:rPr lang="en-GB">
                <a:solidFill>
                  <a:schemeClr val="accent1"/>
                </a:solidFill>
              </a:rPr>
              <a:t>.</a:t>
            </a:r>
            <a:endParaRPr>
              <a:solidFill>
                <a:schemeClr val="accent1"/>
              </a:solidFill>
            </a:endParaRPr>
          </a:p>
        </p:txBody>
      </p:sp>
      <p:sp>
        <p:nvSpPr>
          <p:cNvPr id="645" name="Google Shape;645;p3"/>
          <p:cNvSpPr txBox="1"/>
          <p:nvPr/>
        </p:nvSpPr>
        <p:spPr>
          <a:xfrm>
            <a:off x="1324950" y="1713325"/>
            <a:ext cx="93669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2"/>
                </a:solidFill>
                <a:latin typeface="Montserrat"/>
                <a:ea typeface="Montserrat"/>
                <a:cs typeface="Montserrat"/>
                <a:sym typeface="Montserrat"/>
              </a:rPr>
              <a:t>Sample a representative selection of your target audience. Ask the following questions which will position people according to Rogers’ five groupings: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sz="1600">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GB" sz="1600">
                <a:solidFill>
                  <a:schemeClr val="dk2"/>
                </a:solidFill>
                <a:latin typeface="Montserrat"/>
                <a:ea typeface="Montserrat"/>
                <a:cs typeface="Montserrat"/>
                <a:sym typeface="Montserrat"/>
              </a:rPr>
              <a:t>Which of the following statements best aligns with your view on new technologies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sz="1600">
              <a:solidFill>
                <a:schemeClr val="dk2"/>
              </a:solidFill>
              <a:latin typeface="Montserrat"/>
              <a:ea typeface="Montserrat"/>
              <a:cs typeface="Montserrat"/>
              <a:sym typeface="Montserrat"/>
            </a:endParaRPr>
          </a:p>
          <a:p>
            <a:pPr indent="-457189" lvl="0" marL="457189" marR="0" rtl="0" algn="l">
              <a:spcBef>
                <a:spcPts val="0"/>
              </a:spcBef>
              <a:spcAft>
                <a:spcPts val="0"/>
              </a:spcAft>
              <a:buClr>
                <a:schemeClr val="dk2"/>
              </a:buClr>
              <a:buSzPts val="1600"/>
              <a:buFont typeface="Montserrat"/>
              <a:buAutoNum type="arabicPeriod"/>
            </a:pPr>
            <a:r>
              <a:rPr lang="en-GB" sz="1600">
                <a:solidFill>
                  <a:schemeClr val="dk2"/>
                </a:solidFill>
                <a:latin typeface="Montserrat"/>
                <a:ea typeface="Montserrat"/>
                <a:cs typeface="Montserrat"/>
                <a:sym typeface="Montserrat"/>
              </a:rPr>
              <a:t>New technology is important and I would be one of the first to use a new product or service (identifies innovators)</a:t>
            </a:r>
            <a:br>
              <a:rPr lang="en-GB" sz="1600">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457189" lvl="0" marL="457189" marR="0" rtl="0" algn="l">
              <a:spcBef>
                <a:spcPts val="0"/>
              </a:spcBef>
              <a:spcAft>
                <a:spcPts val="0"/>
              </a:spcAft>
              <a:buClr>
                <a:schemeClr val="dk2"/>
              </a:buClr>
              <a:buSzPts val="1600"/>
              <a:buFont typeface="Montserrat"/>
              <a:buAutoNum type="arabicPeriod"/>
            </a:pPr>
            <a:r>
              <a:rPr lang="en-GB" sz="1600">
                <a:solidFill>
                  <a:schemeClr val="dk2"/>
                </a:solidFill>
                <a:latin typeface="Montserrat"/>
                <a:ea typeface="Montserrat"/>
                <a:cs typeface="Montserrat"/>
                <a:sym typeface="Montserrat"/>
              </a:rPr>
              <a:t>I may not be one of the first users, but I use new technology before most others (identifies early adopters)</a:t>
            </a:r>
            <a:br>
              <a:rPr lang="en-GB" sz="1600">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457189" lvl="0" marL="457189" marR="0" rtl="0" algn="l">
              <a:spcBef>
                <a:spcPts val="0"/>
              </a:spcBef>
              <a:spcAft>
                <a:spcPts val="0"/>
              </a:spcAft>
              <a:buClr>
                <a:schemeClr val="dk2"/>
              </a:buClr>
              <a:buSzPts val="1600"/>
              <a:buFont typeface="Montserrat"/>
              <a:buAutoNum type="arabicPeriod"/>
            </a:pPr>
            <a:r>
              <a:rPr lang="en-GB" sz="1600">
                <a:solidFill>
                  <a:schemeClr val="dk2"/>
                </a:solidFill>
                <a:latin typeface="Montserrat"/>
                <a:ea typeface="Montserrat"/>
                <a:cs typeface="Montserrat"/>
                <a:sym typeface="Montserrat"/>
              </a:rPr>
              <a:t>I prefer to wait until the early problems are worked out (identifies early majority)	</a:t>
            </a:r>
            <a:br>
              <a:rPr lang="en-GB" sz="1600">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457189" lvl="0" marL="457189" marR="0" rtl="0" algn="l">
              <a:spcBef>
                <a:spcPts val="0"/>
              </a:spcBef>
              <a:spcAft>
                <a:spcPts val="0"/>
              </a:spcAft>
              <a:buClr>
                <a:schemeClr val="dk2"/>
              </a:buClr>
              <a:buSzPts val="1600"/>
              <a:buFont typeface="Montserrat"/>
              <a:buAutoNum type="arabicPeriod"/>
            </a:pPr>
            <a:r>
              <a:rPr lang="en-GB" sz="1600">
                <a:solidFill>
                  <a:schemeClr val="dk2"/>
                </a:solidFill>
                <a:latin typeface="Montserrat"/>
                <a:ea typeface="Montserrat"/>
                <a:cs typeface="Montserrat"/>
                <a:sym typeface="Montserrat"/>
              </a:rPr>
              <a:t>I am not in any hurry to buy or deploy the latest technologies (identifies late majority)</a:t>
            </a:r>
            <a:br>
              <a:rPr lang="en-GB" sz="1600">
                <a:solidFill>
                  <a:schemeClr val="dk2"/>
                </a:solidFill>
                <a:latin typeface="Montserrat"/>
                <a:ea typeface="Montserrat"/>
                <a:cs typeface="Montserrat"/>
                <a:sym typeface="Montserrat"/>
              </a:rPr>
            </a:br>
            <a:endParaRPr>
              <a:solidFill>
                <a:schemeClr val="dk2"/>
              </a:solidFill>
              <a:latin typeface="Montserrat"/>
              <a:ea typeface="Montserrat"/>
              <a:cs typeface="Montserrat"/>
              <a:sym typeface="Montserrat"/>
            </a:endParaRPr>
          </a:p>
          <a:p>
            <a:pPr indent="-457189" lvl="0" marL="457189" marR="0" rtl="0" algn="l">
              <a:spcBef>
                <a:spcPts val="0"/>
              </a:spcBef>
              <a:spcAft>
                <a:spcPts val="0"/>
              </a:spcAft>
              <a:buClr>
                <a:schemeClr val="dk2"/>
              </a:buClr>
              <a:buSzPts val="1600"/>
              <a:buFont typeface="Montserrat"/>
              <a:buAutoNum type="arabicPeriod"/>
            </a:pPr>
            <a:r>
              <a:rPr lang="en-GB" sz="1600">
                <a:solidFill>
                  <a:schemeClr val="dk2"/>
                </a:solidFill>
                <a:latin typeface="Montserrat"/>
                <a:ea typeface="Montserrat"/>
                <a:cs typeface="Montserrat"/>
                <a:sym typeface="Montserrat"/>
              </a:rPr>
              <a:t>I would always wait as long as possible and only deploy new technologies when there is no alternative (identifies laggards)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i="1" sz="1600">
              <a:solidFill>
                <a:schemeClr val="dk1"/>
              </a:solidFill>
              <a:latin typeface="Montserrat Light"/>
              <a:ea typeface="Montserrat Light"/>
              <a:cs typeface="Montserrat Light"/>
              <a:sym typeface="Montserrat Light"/>
            </a:endParaRPr>
          </a:p>
        </p:txBody>
      </p:sp>
      <p:sp>
        <p:nvSpPr>
          <p:cNvPr id="646" name="Google Shape;64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7" name="Google Shape;64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4"/>
          <p:cNvSpPr txBox="1"/>
          <p:nvPr/>
        </p:nvSpPr>
        <p:spPr>
          <a:xfrm rot="-5399253">
            <a:off x="121463" y="5122403"/>
            <a:ext cx="1380900" cy="585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2"/>
                </a:solidFill>
                <a:latin typeface="Montserrat Light"/>
                <a:ea typeface="Montserrat Light"/>
                <a:cs typeface="Montserrat Light"/>
                <a:sym typeface="Montserrat Light"/>
              </a:rPr>
              <a:t>Your survey results:</a:t>
            </a:r>
            <a:endParaRPr i="1" sz="1333">
              <a:solidFill>
                <a:schemeClr val="dk2"/>
              </a:solidFill>
              <a:latin typeface="Montserrat Light"/>
              <a:ea typeface="Montserrat Light"/>
              <a:cs typeface="Montserrat Light"/>
              <a:sym typeface="Montserrat Light"/>
            </a:endParaRPr>
          </a:p>
        </p:txBody>
      </p:sp>
      <p:sp>
        <p:nvSpPr>
          <p:cNvPr id="653" name="Google Shape;653;p4"/>
          <p:cNvSpPr txBox="1"/>
          <p:nvPr>
            <p:ph type="title"/>
          </p:nvPr>
        </p:nvSpPr>
        <p:spPr>
          <a:xfrm>
            <a:off x="298675" y="750475"/>
            <a:ext cx="80763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Compare the results with benchmarks</a:t>
            </a:r>
            <a:r>
              <a:rPr lang="en-GB">
                <a:solidFill>
                  <a:schemeClr val="accent1"/>
                </a:solidFill>
              </a:rPr>
              <a:t>.</a:t>
            </a:r>
            <a:endParaRPr>
              <a:solidFill>
                <a:schemeClr val="accent1"/>
              </a:solidFill>
            </a:endParaRPr>
          </a:p>
        </p:txBody>
      </p:sp>
      <p:sp>
        <p:nvSpPr>
          <p:cNvPr id="654" name="Google Shape;654;p4"/>
          <p:cNvSpPr/>
          <p:nvPr/>
        </p:nvSpPr>
        <p:spPr>
          <a:xfrm>
            <a:off x="3322378" y="3036819"/>
            <a:ext cx="2040300" cy="308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55" name="Google Shape;655;p4"/>
          <p:cNvSpPr/>
          <p:nvPr/>
        </p:nvSpPr>
        <p:spPr>
          <a:xfrm>
            <a:off x="5435709" y="3036819"/>
            <a:ext cx="2040300" cy="308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56" name="Google Shape;656;p4"/>
          <p:cNvSpPr/>
          <p:nvPr/>
        </p:nvSpPr>
        <p:spPr>
          <a:xfrm>
            <a:off x="7554391" y="3036819"/>
            <a:ext cx="2040300" cy="308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57" name="Google Shape;657;p4"/>
          <p:cNvSpPr txBox="1"/>
          <p:nvPr/>
        </p:nvSpPr>
        <p:spPr>
          <a:xfrm>
            <a:off x="10245849" y="3326604"/>
            <a:ext cx="1271700" cy="33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rgbClr val="C00000"/>
                </a:solidFill>
                <a:latin typeface="Calibri"/>
                <a:ea typeface="Calibri"/>
                <a:cs typeface="Calibri"/>
                <a:sym typeface="Calibri"/>
              </a:rPr>
              <a:t>Laggards</a:t>
            </a:r>
            <a:endParaRPr/>
          </a:p>
        </p:txBody>
      </p:sp>
      <p:sp>
        <p:nvSpPr>
          <p:cNvPr id="658" name="Google Shape;658;p4"/>
          <p:cNvSpPr/>
          <p:nvPr/>
        </p:nvSpPr>
        <p:spPr>
          <a:xfrm>
            <a:off x="9667726" y="3036819"/>
            <a:ext cx="2040300" cy="308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59" name="Google Shape;659;p4"/>
          <p:cNvSpPr txBox="1"/>
          <p:nvPr/>
        </p:nvSpPr>
        <p:spPr>
          <a:xfrm rot="-5400000">
            <a:off x="77675" y="3589109"/>
            <a:ext cx="1430100" cy="543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2"/>
                </a:solidFill>
                <a:latin typeface="Montserrat Light"/>
                <a:ea typeface="Montserrat Light"/>
                <a:cs typeface="Montserrat Light"/>
                <a:sym typeface="Montserrat Light"/>
              </a:rPr>
              <a:t>Benchmark:</a:t>
            </a:r>
            <a:endParaRPr/>
          </a:p>
          <a:p>
            <a:pPr indent="0" lvl="0" marL="0" marR="0" rtl="0" algn="ctr">
              <a:spcBef>
                <a:spcPts val="0"/>
              </a:spcBef>
              <a:spcAft>
                <a:spcPts val="0"/>
              </a:spcAft>
              <a:buNone/>
            </a:pPr>
            <a:r>
              <a:rPr i="1" lang="en-GB" sz="1333">
                <a:solidFill>
                  <a:schemeClr val="dk2"/>
                </a:solidFill>
                <a:latin typeface="Montserrat Light"/>
                <a:ea typeface="Montserrat Light"/>
                <a:cs typeface="Montserrat Light"/>
                <a:sym typeface="Montserrat Light"/>
              </a:rPr>
              <a:t>Rogers (1962)</a:t>
            </a:r>
            <a:endParaRPr/>
          </a:p>
        </p:txBody>
      </p:sp>
      <p:sp>
        <p:nvSpPr>
          <p:cNvPr id="660" name="Google Shape;660;p4"/>
          <p:cNvSpPr/>
          <p:nvPr/>
        </p:nvSpPr>
        <p:spPr>
          <a:xfrm>
            <a:off x="1204425" y="3034375"/>
            <a:ext cx="2040300" cy="3086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61" name="Google Shape;661;p4"/>
          <p:cNvSpPr txBox="1"/>
          <p:nvPr/>
        </p:nvSpPr>
        <p:spPr>
          <a:xfrm>
            <a:off x="747233" y="1403445"/>
            <a:ext cx="107550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2"/>
                </a:solidFill>
                <a:latin typeface="Montserrat"/>
                <a:ea typeface="Montserrat"/>
                <a:cs typeface="Montserrat"/>
                <a:sym typeface="Montserrat"/>
              </a:rPr>
              <a:t>Now compare the survey results of your population with those of benchmark such as Rogers.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rPr lang="en-GB">
                <a:solidFill>
                  <a:schemeClr val="dk2"/>
                </a:solidFill>
                <a:latin typeface="Montserrat"/>
                <a:ea typeface="Montserrat"/>
                <a:cs typeface="Montserrat"/>
                <a:sym typeface="Montserrat"/>
              </a:rPr>
              <a:t>Ask yourself the questions:</a:t>
            </a:r>
            <a:endParaRPr>
              <a:solidFill>
                <a:schemeClr val="dk2"/>
              </a:solidFill>
              <a:latin typeface="Montserrat"/>
              <a:ea typeface="Montserrat"/>
              <a:cs typeface="Montserrat"/>
              <a:sym typeface="Montserrat"/>
            </a:endParaRPr>
          </a:p>
          <a:p>
            <a:pPr indent="0" lvl="0" marL="0" marR="0" rtl="0" algn="l">
              <a:spcBef>
                <a:spcPts val="0"/>
              </a:spcBef>
              <a:spcAft>
                <a:spcPts val="0"/>
              </a:spcAft>
              <a:buNone/>
            </a:pPr>
            <a:r>
              <a:t/>
            </a:r>
            <a:endParaRPr>
              <a:solidFill>
                <a:schemeClr val="dk2"/>
              </a:solidFill>
              <a:latin typeface="Montserrat"/>
              <a:ea typeface="Montserrat"/>
              <a:cs typeface="Montserrat"/>
              <a:sym typeface="Montserrat"/>
            </a:endParaRPr>
          </a:p>
          <a:p>
            <a:pPr indent="-215893" lvl="0" marL="228593"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Are there sufficient innovators and early adopters to make the launch of the new product worthwhile?</a:t>
            </a:r>
            <a:endParaRPr>
              <a:solidFill>
                <a:schemeClr val="dk2"/>
              </a:solidFill>
              <a:latin typeface="Montserrat"/>
              <a:ea typeface="Montserrat"/>
              <a:cs typeface="Montserrat"/>
              <a:sym typeface="Montserrat"/>
            </a:endParaRPr>
          </a:p>
          <a:p>
            <a:pPr indent="-215894" lvl="0" marL="228594" marR="0" rtl="0" algn="l">
              <a:spcBef>
                <a:spcPts val="0"/>
              </a:spcBef>
              <a:spcAft>
                <a:spcPts val="0"/>
              </a:spcAft>
              <a:buClr>
                <a:schemeClr val="dk2"/>
              </a:buClr>
              <a:buSzPts val="1400"/>
              <a:buFont typeface="Montserrat"/>
              <a:buChar char="•"/>
            </a:pPr>
            <a:r>
              <a:rPr lang="en-GB">
                <a:solidFill>
                  <a:schemeClr val="dk2"/>
                </a:solidFill>
                <a:latin typeface="Montserrat"/>
                <a:ea typeface="Montserrat"/>
                <a:cs typeface="Montserrat"/>
                <a:sym typeface="Montserrat"/>
              </a:rPr>
              <a:t>How much will it cost and how long will it take to reach and convert the innovators and early adopters?</a:t>
            </a:r>
            <a:endParaRPr>
              <a:solidFill>
                <a:schemeClr val="dk2"/>
              </a:solidFill>
              <a:latin typeface="Montserrat"/>
              <a:ea typeface="Montserrat"/>
              <a:cs typeface="Montserrat"/>
              <a:sym typeface="Montserrat"/>
            </a:endParaRPr>
          </a:p>
        </p:txBody>
      </p:sp>
      <p:sp>
        <p:nvSpPr>
          <p:cNvPr id="662" name="Google Shape;66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64" name="Google Shape;664;p4"/>
          <p:cNvSpPr txBox="1"/>
          <p:nvPr/>
        </p:nvSpPr>
        <p:spPr>
          <a:xfrm>
            <a:off x="1546125" y="3116825"/>
            <a:ext cx="14301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Montserrat SemiBold"/>
                <a:ea typeface="Montserrat SemiBold"/>
                <a:cs typeface="Montserrat SemiBold"/>
                <a:sym typeface="Montserrat SemiBold"/>
              </a:rPr>
              <a:t>Innovators</a:t>
            </a:r>
            <a:endParaRPr>
              <a:solidFill>
                <a:schemeClr val="accent1"/>
              </a:solidFill>
              <a:latin typeface="Montserrat SemiBold"/>
              <a:ea typeface="Montserrat SemiBold"/>
              <a:cs typeface="Montserrat SemiBold"/>
              <a:sym typeface="Montserrat SemiBold"/>
            </a:endParaRPr>
          </a:p>
        </p:txBody>
      </p:sp>
      <p:sp>
        <p:nvSpPr>
          <p:cNvPr id="665" name="Google Shape;665;p4"/>
          <p:cNvSpPr txBox="1"/>
          <p:nvPr/>
        </p:nvSpPr>
        <p:spPr>
          <a:xfrm>
            <a:off x="3440800" y="311682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accent1"/>
                </a:solidFill>
                <a:latin typeface="Montserrat SemiBold"/>
                <a:ea typeface="Montserrat SemiBold"/>
                <a:cs typeface="Montserrat SemiBold"/>
                <a:sym typeface="Montserrat SemiBold"/>
              </a:rPr>
              <a:t>Early Adopters</a:t>
            </a:r>
            <a:endParaRPr>
              <a:solidFill>
                <a:schemeClr val="accent1"/>
              </a:solidFill>
              <a:latin typeface="Montserrat SemiBold"/>
              <a:ea typeface="Montserrat SemiBold"/>
              <a:cs typeface="Montserrat SemiBold"/>
              <a:sym typeface="Montserrat SemiBold"/>
            </a:endParaRPr>
          </a:p>
        </p:txBody>
      </p:sp>
      <p:sp>
        <p:nvSpPr>
          <p:cNvPr id="666" name="Google Shape;666;p4"/>
          <p:cNvSpPr txBox="1"/>
          <p:nvPr/>
        </p:nvSpPr>
        <p:spPr>
          <a:xfrm>
            <a:off x="5509475" y="311682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accent3"/>
                </a:solidFill>
                <a:latin typeface="Montserrat SemiBold"/>
                <a:ea typeface="Montserrat SemiBold"/>
                <a:cs typeface="Montserrat SemiBold"/>
                <a:sym typeface="Montserrat SemiBold"/>
              </a:rPr>
              <a:t>Early Majority</a:t>
            </a:r>
            <a:endParaRPr>
              <a:solidFill>
                <a:schemeClr val="accent3"/>
              </a:solidFill>
              <a:latin typeface="Montserrat SemiBold"/>
              <a:ea typeface="Montserrat SemiBold"/>
              <a:cs typeface="Montserrat SemiBold"/>
              <a:sym typeface="Montserrat SemiBold"/>
            </a:endParaRPr>
          </a:p>
        </p:txBody>
      </p:sp>
      <p:sp>
        <p:nvSpPr>
          <p:cNvPr id="667" name="Google Shape;667;p4"/>
          <p:cNvSpPr txBox="1"/>
          <p:nvPr/>
        </p:nvSpPr>
        <p:spPr>
          <a:xfrm>
            <a:off x="7686275" y="311682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accent4"/>
                </a:solidFill>
                <a:latin typeface="Montserrat SemiBold"/>
                <a:ea typeface="Montserrat SemiBold"/>
                <a:cs typeface="Montserrat SemiBold"/>
                <a:sym typeface="Montserrat SemiBold"/>
              </a:rPr>
              <a:t>Late</a:t>
            </a:r>
            <a:r>
              <a:rPr lang="en-GB">
                <a:solidFill>
                  <a:schemeClr val="accent4"/>
                </a:solidFill>
                <a:latin typeface="Montserrat SemiBold"/>
                <a:ea typeface="Montserrat SemiBold"/>
                <a:cs typeface="Montserrat SemiBold"/>
                <a:sym typeface="Montserrat SemiBold"/>
              </a:rPr>
              <a:t> Majority</a:t>
            </a:r>
            <a:endParaRPr>
              <a:solidFill>
                <a:schemeClr val="accent4"/>
              </a:solidFill>
              <a:latin typeface="Montserrat SemiBold"/>
              <a:ea typeface="Montserrat SemiBold"/>
              <a:cs typeface="Montserrat SemiBold"/>
              <a:sym typeface="Montserrat SemiBold"/>
            </a:endParaRPr>
          </a:p>
        </p:txBody>
      </p:sp>
      <p:sp>
        <p:nvSpPr>
          <p:cNvPr id="668" name="Google Shape;668;p4"/>
          <p:cNvSpPr txBox="1"/>
          <p:nvPr/>
        </p:nvSpPr>
        <p:spPr>
          <a:xfrm>
            <a:off x="9758750" y="311682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accent2"/>
                </a:solidFill>
                <a:latin typeface="Montserrat SemiBold"/>
                <a:ea typeface="Montserrat SemiBold"/>
                <a:cs typeface="Montserrat SemiBold"/>
                <a:sym typeface="Montserrat SemiBold"/>
              </a:rPr>
              <a:t>Laggards</a:t>
            </a:r>
            <a:endParaRPr>
              <a:solidFill>
                <a:schemeClr val="accent2"/>
              </a:solidFill>
              <a:latin typeface="Montserrat SemiBold"/>
              <a:ea typeface="Montserrat SemiBold"/>
              <a:cs typeface="Montserrat SemiBold"/>
              <a:sym typeface="Montserrat SemiBold"/>
            </a:endParaRPr>
          </a:p>
        </p:txBody>
      </p:sp>
      <p:sp>
        <p:nvSpPr>
          <p:cNvPr id="669" name="Google Shape;669;p4"/>
          <p:cNvSpPr txBox="1"/>
          <p:nvPr/>
        </p:nvSpPr>
        <p:spPr>
          <a:xfrm>
            <a:off x="1469925" y="3758375"/>
            <a:ext cx="14301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ontserrat SemiBold"/>
                <a:ea typeface="Montserrat SemiBold"/>
                <a:cs typeface="Montserrat SemiBold"/>
                <a:sym typeface="Montserrat SemiBold"/>
              </a:rPr>
              <a:t>2.5%</a:t>
            </a:r>
            <a:endParaRPr>
              <a:solidFill>
                <a:schemeClr val="dk1"/>
              </a:solidFill>
              <a:latin typeface="Montserrat SemiBold"/>
              <a:ea typeface="Montserrat SemiBold"/>
              <a:cs typeface="Montserrat SemiBold"/>
              <a:sym typeface="Montserrat SemiBold"/>
            </a:endParaRPr>
          </a:p>
        </p:txBody>
      </p:sp>
      <p:sp>
        <p:nvSpPr>
          <p:cNvPr id="670" name="Google Shape;670;p4"/>
          <p:cNvSpPr txBox="1"/>
          <p:nvPr/>
        </p:nvSpPr>
        <p:spPr>
          <a:xfrm>
            <a:off x="3440800" y="375837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ontserrat SemiBold"/>
                <a:ea typeface="Montserrat SemiBold"/>
                <a:cs typeface="Montserrat SemiBold"/>
                <a:sym typeface="Montserrat SemiBold"/>
              </a:rPr>
              <a:t>13.5%</a:t>
            </a:r>
            <a:endParaRPr>
              <a:solidFill>
                <a:schemeClr val="dk1"/>
              </a:solidFill>
              <a:latin typeface="Montserrat SemiBold"/>
              <a:ea typeface="Montserrat SemiBold"/>
              <a:cs typeface="Montserrat SemiBold"/>
              <a:sym typeface="Montserrat SemiBold"/>
            </a:endParaRPr>
          </a:p>
        </p:txBody>
      </p:sp>
      <p:sp>
        <p:nvSpPr>
          <p:cNvPr id="671" name="Google Shape;671;p4"/>
          <p:cNvSpPr txBox="1"/>
          <p:nvPr/>
        </p:nvSpPr>
        <p:spPr>
          <a:xfrm>
            <a:off x="5509475" y="375837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ontserrat SemiBold"/>
                <a:ea typeface="Montserrat SemiBold"/>
                <a:cs typeface="Montserrat SemiBold"/>
                <a:sym typeface="Montserrat SemiBold"/>
              </a:rPr>
              <a:t>34%</a:t>
            </a:r>
            <a:endParaRPr>
              <a:solidFill>
                <a:schemeClr val="dk1"/>
              </a:solidFill>
              <a:latin typeface="Montserrat SemiBold"/>
              <a:ea typeface="Montserrat SemiBold"/>
              <a:cs typeface="Montserrat SemiBold"/>
              <a:sym typeface="Montserrat SemiBold"/>
            </a:endParaRPr>
          </a:p>
        </p:txBody>
      </p:sp>
      <p:sp>
        <p:nvSpPr>
          <p:cNvPr id="672" name="Google Shape;672;p4"/>
          <p:cNvSpPr txBox="1"/>
          <p:nvPr/>
        </p:nvSpPr>
        <p:spPr>
          <a:xfrm>
            <a:off x="7686275" y="375837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ontserrat SemiBold"/>
                <a:ea typeface="Montserrat SemiBold"/>
                <a:cs typeface="Montserrat SemiBold"/>
                <a:sym typeface="Montserrat SemiBold"/>
              </a:rPr>
              <a:t>34%</a:t>
            </a:r>
            <a:endParaRPr>
              <a:solidFill>
                <a:schemeClr val="dk1"/>
              </a:solidFill>
              <a:latin typeface="Montserrat SemiBold"/>
              <a:ea typeface="Montserrat SemiBold"/>
              <a:cs typeface="Montserrat SemiBold"/>
              <a:sym typeface="Montserrat SemiBold"/>
            </a:endParaRPr>
          </a:p>
        </p:txBody>
      </p:sp>
      <p:sp>
        <p:nvSpPr>
          <p:cNvPr id="673" name="Google Shape;673;p4"/>
          <p:cNvSpPr txBox="1"/>
          <p:nvPr/>
        </p:nvSpPr>
        <p:spPr>
          <a:xfrm>
            <a:off x="9758750" y="3758375"/>
            <a:ext cx="1832700" cy="30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ontserrat SemiBold"/>
                <a:ea typeface="Montserrat SemiBold"/>
                <a:cs typeface="Montserrat SemiBold"/>
                <a:sym typeface="Montserrat SemiBold"/>
              </a:rPr>
              <a:t>16%</a:t>
            </a:r>
            <a:endParaRPr>
              <a:solidFill>
                <a:schemeClr val="dk1"/>
              </a:solidFill>
              <a:latin typeface="Montserrat SemiBold"/>
              <a:ea typeface="Montserrat SemiBold"/>
              <a:cs typeface="Montserrat SemiBold"/>
              <a:sym typeface="Montserrat SemiBold"/>
            </a:endParaRPr>
          </a:p>
        </p:txBody>
      </p:sp>
      <p:sp>
        <p:nvSpPr>
          <p:cNvPr id="674" name="Google Shape;674;p4"/>
          <p:cNvSpPr/>
          <p:nvPr/>
        </p:nvSpPr>
        <p:spPr>
          <a:xfrm>
            <a:off x="8374975" y="5057500"/>
            <a:ext cx="510000" cy="51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675" name="Google Shape;675;p4"/>
          <p:cNvSpPr/>
          <p:nvPr/>
        </p:nvSpPr>
        <p:spPr>
          <a:xfrm>
            <a:off x="6184450" y="5057500"/>
            <a:ext cx="510000" cy="510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676" name="Google Shape;676;p4"/>
          <p:cNvSpPr/>
          <p:nvPr/>
        </p:nvSpPr>
        <p:spPr>
          <a:xfrm>
            <a:off x="4170975" y="5162050"/>
            <a:ext cx="300900" cy="300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677" name="Google Shape;677;p4"/>
          <p:cNvSpPr/>
          <p:nvPr/>
        </p:nvSpPr>
        <p:spPr>
          <a:xfrm>
            <a:off x="2159625" y="5238250"/>
            <a:ext cx="107700" cy="107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678" name="Google Shape;678;p4"/>
          <p:cNvSpPr/>
          <p:nvPr/>
        </p:nvSpPr>
        <p:spPr>
          <a:xfrm>
            <a:off x="10545450" y="5162050"/>
            <a:ext cx="300900" cy="300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
          <p:cNvSpPr txBox="1"/>
          <p:nvPr/>
        </p:nvSpPr>
        <p:spPr>
          <a:xfrm>
            <a:off x="400901" y="1587725"/>
            <a:ext cx="10765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Build a profile of the innovators and early adopters and target them with appropriate messages. If you achieve a good penetration of innovators and early adopters you will cross the chasm and reach a mass market.</a:t>
            </a:r>
            <a:endParaRPr sz="1200"/>
          </a:p>
        </p:txBody>
      </p:sp>
      <p:graphicFrame>
        <p:nvGraphicFramePr>
          <p:cNvPr id="684" name="Google Shape;684;p5"/>
          <p:cNvGraphicFramePr/>
          <p:nvPr/>
        </p:nvGraphicFramePr>
        <p:xfrm>
          <a:off x="2241117" y="2438173"/>
          <a:ext cx="3000000" cy="3000000"/>
        </p:xfrm>
        <a:graphic>
          <a:graphicData uri="http://schemas.openxmlformats.org/drawingml/2006/table">
            <a:tbl>
              <a:tblPr>
                <a:noFill/>
                <a:tableStyleId>{C7D525B8-16D5-4EF0-BFCC-08ACBFA1CA01}</a:tableStyleId>
              </a:tblPr>
              <a:tblGrid>
                <a:gridCol w="3423175"/>
                <a:gridCol w="3853850"/>
              </a:tblGrid>
              <a:tr h="717650">
                <a:tc gridSpan="2">
                  <a:txBody>
                    <a:bodyPr/>
                    <a:lstStyle/>
                    <a:p>
                      <a:pPr indent="0" lvl="0" marL="0" marR="0" rtl="0" algn="ctr">
                        <a:spcBef>
                          <a:spcPts val="0"/>
                        </a:spcBef>
                        <a:spcAft>
                          <a:spcPts val="0"/>
                        </a:spcAft>
                        <a:buNone/>
                      </a:pPr>
                      <a:r>
                        <a:rPr lang="en-GB" sz="1200" u="none" cap="none" strike="noStrike">
                          <a:latin typeface="Montserrat Light"/>
                          <a:ea typeface="Montserrat Light"/>
                          <a:cs typeface="Montserrat Light"/>
                          <a:sym typeface="Montserrat Light"/>
                        </a:rPr>
                        <a:t>Defining characteristics  of the target audience (Physical, emotional, psychological)</a:t>
                      </a:r>
                      <a:endParaRPr b="0" i="0" sz="1200" u="none" cap="none" strike="noStrike">
                        <a:solidFill>
                          <a:srgbClr val="000000"/>
                        </a:solidFill>
                        <a:latin typeface="Montserrat Light"/>
                        <a:ea typeface="Montserrat Light"/>
                        <a:cs typeface="Montserrat Light"/>
                        <a:sym typeface="Montserrat Light"/>
                      </a:endParaRPr>
                    </a:p>
                  </a:txBody>
                  <a:tcPr marT="36200" marB="36200" marR="72400" marL="72400"/>
                </a:tc>
                <a:tc hMerge="1"/>
              </a:tr>
              <a:tr h="1298975">
                <a:tc>
                  <a:txBody>
                    <a:bodyPr/>
                    <a:lstStyle/>
                    <a:p>
                      <a:pPr indent="0" lvl="0" marL="0" marR="0" rtl="0" algn="ctr">
                        <a:spcBef>
                          <a:spcPts val="0"/>
                        </a:spcBef>
                        <a:spcAft>
                          <a:spcPts val="0"/>
                        </a:spcAft>
                        <a:buNone/>
                      </a:pPr>
                      <a:r>
                        <a:rPr lang="en-GB" sz="1200" u="none" cap="none" strike="noStrike">
                          <a:latin typeface="Montserrat Light"/>
                          <a:ea typeface="Montserrat Light"/>
                          <a:cs typeface="Montserrat Light"/>
                          <a:sym typeface="Montserrat Light"/>
                        </a:rPr>
                        <a:t>Basic needs</a:t>
                      </a:r>
                      <a:endParaRPr b="0" i="0" sz="1200" u="none" cap="none" strike="noStrike">
                        <a:solidFill>
                          <a:srgbClr val="000000"/>
                        </a:solidFill>
                        <a:latin typeface="Montserrat Light"/>
                        <a:ea typeface="Montserrat Light"/>
                        <a:cs typeface="Montserrat Light"/>
                        <a:sym typeface="Montserrat Light"/>
                      </a:endParaRPr>
                    </a:p>
                  </a:txBody>
                  <a:tcPr marT="10050" marB="0" marR="10050" marL="10050"/>
                </a:tc>
                <a:tc>
                  <a:txBody>
                    <a:bodyPr/>
                    <a:lstStyle/>
                    <a:p>
                      <a:pPr indent="0" lvl="0" marL="0" marR="0" rtl="0" algn="ctr">
                        <a:spcBef>
                          <a:spcPts val="0"/>
                        </a:spcBef>
                        <a:spcAft>
                          <a:spcPts val="0"/>
                        </a:spcAft>
                        <a:buNone/>
                      </a:pPr>
                      <a:r>
                        <a:rPr lang="en-GB" sz="1200" u="none" cap="none" strike="noStrike">
                          <a:latin typeface="Montserrat Light"/>
                          <a:ea typeface="Montserrat Light"/>
                          <a:cs typeface="Montserrat Light"/>
                          <a:sym typeface="Montserrat Light"/>
                        </a:rPr>
                        <a:t>Unmet needs from the innovation</a:t>
                      </a:r>
                      <a:endParaRPr b="0" i="0" sz="1200" u="none" cap="none" strike="noStrike">
                        <a:solidFill>
                          <a:srgbClr val="000000"/>
                        </a:solidFill>
                        <a:latin typeface="Montserrat Light"/>
                        <a:ea typeface="Montserrat Light"/>
                        <a:cs typeface="Montserrat Light"/>
                        <a:sym typeface="Montserrat Light"/>
                      </a:endParaRPr>
                    </a:p>
                  </a:txBody>
                  <a:tcPr marT="10050" marB="0" marR="10050" marL="10050"/>
                </a:tc>
              </a:tr>
              <a:tr h="717650">
                <a:tc gridSpan="2">
                  <a:txBody>
                    <a:bodyPr/>
                    <a:lstStyle/>
                    <a:p>
                      <a:pPr indent="0" lvl="0" marL="0" marR="0" rtl="0" algn="ctr">
                        <a:spcBef>
                          <a:spcPts val="0"/>
                        </a:spcBef>
                        <a:spcAft>
                          <a:spcPts val="0"/>
                        </a:spcAft>
                        <a:buNone/>
                      </a:pPr>
                      <a:r>
                        <a:rPr lang="en-GB" sz="1200" u="none" cap="none" strike="noStrike">
                          <a:latin typeface="Montserrat Light"/>
                          <a:ea typeface="Montserrat Light"/>
                          <a:cs typeface="Montserrat Light"/>
                          <a:sym typeface="Montserrat Light"/>
                        </a:rPr>
                        <a:t>Key Demographic Characteristics</a:t>
                      </a:r>
                      <a:endParaRPr b="0" i="0" sz="1200" u="none" cap="none" strike="noStrike">
                        <a:solidFill>
                          <a:srgbClr val="000000"/>
                        </a:solidFill>
                        <a:latin typeface="Montserrat Light"/>
                        <a:ea typeface="Montserrat Light"/>
                        <a:cs typeface="Montserrat Light"/>
                        <a:sym typeface="Montserrat Light"/>
                      </a:endParaRPr>
                    </a:p>
                  </a:txBody>
                  <a:tcPr marT="36200" marB="36200" marR="72400" marL="72400"/>
                </a:tc>
                <a:tc hMerge="1"/>
              </a:tr>
              <a:tr h="717650">
                <a:tc gridSpan="2">
                  <a:txBody>
                    <a:bodyPr/>
                    <a:lstStyle/>
                    <a:p>
                      <a:pPr indent="0" lvl="0" marL="0" marR="0" rtl="0" algn="ctr">
                        <a:spcBef>
                          <a:spcPts val="0"/>
                        </a:spcBef>
                        <a:spcAft>
                          <a:spcPts val="0"/>
                        </a:spcAft>
                        <a:buNone/>
                      </a:pPr>
                      <a:r>
                        <a:rPr lang="en-GB" sz="1200" u="none" cap="none" strike="noStrike">
                          <a:latin typeface="Montserrat Light"/>
                          <a:ea typeface="Montserrat Light"/>
                          <a:cs typeface="Montserrat Light"/>
                          <a:sym typeface="Montserrat Light"/>
                        </a:rPr>
                        <a:t>Example of customers</a:t>
                      </a:r>
                      <a:endParaRPr b="0" i="0" sz="1200" u="none" cap="none" strike="noStrike">
                        <a:solidFill>
                          <a:srgbClr val="000000"/>
                        </a:solidFill>
                        <a:latin typeface="Montserrat Light"/>
                        <a:ea typeface="Montserrat Light"/>
                        <a:cs typeface="Montserrat Light"/>
                        <a:sym typeface="Montserrat Light"/>
                      </a:endParaRPr>
                    </a:p>
                  </a:txBody>
                  <a:tcPr marT="36200" marB="36200" marR="72400" marL="72400"/>
                </a:tc>
                <a:tc hMerge="1"/>
              </a:tr>
            </a:tbl>
          </a:graphicData>
        </a:graphic>
      </p:graphicFrame>
      <p:sp>
        <p:nvSpPr>
          <p:cNvPr id="685" name="Google Shape;685;p5"/>
          <p:cNvSpPr txBox="1"/>
          <p:nvPr>
            <p:ph type="title"/>
          </p:nvPr>
        </p:nvSpPr>
        <p:spPr>
          <a:xfrm>
            <a:off x="298674" y="750475"/>
            <a:ext cx="98883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Profile and target the receptive audience</a:t>
            </a:r>
            <a:r>
              <a:rPr lang="en-GB">
                <a:solidFill>
                  <a:schemeClr val="lt1"/>
                </a:solidFill>
              </a:rPr>
              <a:t>.</a:t>
            </a:r>
            <a:endParaRPr>
              <a:solidFill>
                <a:schemeClr val="lt1"/>
              </a:solidFill>
            </a:endParaRPr>
          </a:p>
        </p:txBody>
      </p:sp>
      <p:sp>
        <p:nvSpPr>
          <p:cNvPr id="686" name="Google Shape;68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7" name="Google Shape;68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8" name="Google Shape;688;p5"/>
          <p:cNvSpPr txBox="1"/>
          <p:nvPr/>
        </p:nvSpPr>
        <p:spPr>
          <a:xfrm>
            <a:off x="298676" y="381150"/>
            <a:ext cx="1313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a:t>Things to think about</a:t>
            </a:r>
            <a:r>
              <a:rPr lang="en-GB">
                <a:solidFill>
                  <a:schemeClr val="lt1"/>
                </a:solidFill>
              </a:rPr>
              <a:t>.</a:t>
            </a:r>
            <a:endParaRPr>
              <a:solidFill>
                <a:schemeClr val="lt1"/>
              </a:solidFill>
            </a:endParaRPr>
          </a:p>
        </p:txBody>
      </p:sp>
      <p:sp>
        <p:nvSpPr>
          <p:cNvPr id="694" name="Google Shape;694;p6"/>
          <p:cNvSpPr txBox="1"/>
          <p:nvPr/>
        </p:nvSpPr>
        <p:spPr>
          <a:xfrm>
            <a:off x="832225" y="1551350"/>
            <a:ext cx="9049200" cy="2604300"/>
          </a:xfrm>
          <a:prstGeom prst="rect">
            <a:avLst/>
          </a:prstGeom>
          <a:noFill/>
          <a:ln>
            <a:noFill/>
          </a:ln>
        </p:spPr>
        <p:txBody>
          <a:bodyPr anchorCtr="0" anchor="t" bIns="45700" lIns="91425" spcFirstLastPara="1" rIns="91425" wrap="square" tIns="45700">
            <a:spAutoFit/>
          </a:bodyPr>
          <a:lstStyle/>
          <a:p>
            <a:pPr indent="-457188" lvl="0" marL="457188"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A useful segmentation of your customers is to understand where they sit in terms of the diffusion of innovation. This will enable you to promote new products and services where they will be more readily received.</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457188" lvl="0" marL="457188"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In B2B markets, radical innovations can take a number of years to gain traction.</a:t>
            </a:r>
            <a:endParaRPr sz="1600">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457189" lvl="0" marL="457189" marR="0" rtl="0" algn="l">
              <a:lnSpc>
                <a:spcPct val="115000"/>
              </a:lnSpc>
              <a:spcBef>
                <a:spcPts val="0"/>
              </a:spcBef>
              <a:spcAft>
                <a:spcPts val="0"/>
              </a:spcAft>
              <a:buClr>
                <a:schemeClr val="dk1"/>
              </a:buClr>
              <a:buSzPts val="1600"/>
              <a:buFont typeface="Noto Sans Symbols"/>
              <a:buChar char="∙"/>
            </a:pPr>
            <a:r>
              <a:rPr lang="en-GB" sz="1600">
                <a:solidFill>
                  <a:schemeClr val="dk1"/>
                </a:solidFill>
                <a:latin typeface="Montserrat Light"/>
                <a:ea typeface="Montserrat Light"/>
                <a:cs typeface="Montserrat Light"/>
                <a:sym typeface="Montserrat Light"/>
              </a:rPr>
              <a:t>Aim to get your new products accepted by opinion leaders who will influence the rest of the market.</a:t>
            </a:r>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p:txBody>
      </p:sp>
      <p:sp>
        <p:nvSpPr>
          <p:cNvPr id="695" name="Google Shape;695;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96" name="Google Shape;696;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g2ab2c59a605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2" name="Google Shape;702;g2ab2c59a605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3" name="Google Shape;703;g2ab2c59a605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4" name="Google Shape;704;g2ab2c59a605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5" name="Google Shape;705;g2ab2c59a605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6" name="Google Shape;706;g2ab2c59a605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