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6858000" cx="12192000"/>
  <p:notesSz cx="6858000" cy="9144000"/>
  <p:embeddedFontLst>
    <p:embeddedFont>
      <p:font typeface="Montserrat SemiBold"/>
      <p:regular r:id="rId13"/>
      <p:bold r:id="rId14"/>
      <p:italic r:id="rId15"/>
      <p:boldItalic r:id="rId16"/>
    </p:embeddedFont>
    <p:embeddedFont>
      <p:font typeface="Montserrat"/>
      <p:regular r:id="rId17"/>
      <p:bold r:id="rId18"/>
      <p:italic r:id="rId19"/>
      <p:boldItalic r:id="rId20"/>
    </p:embeddedFont>
    <p:embeddedFont>
      <p:font typeface="Montserrat Medium"/>
      <p:regular r:id="rId21"/>
      <p:bold r:id="rId22"/>
      <p:italic r:id="rId23"/>
      <p:boldItalic r:id="rId24"/>
    </p:embeddedFont>
    <p:embeddedFont>
      <p:font typeface="Montserrat Ligh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h32avb4T/N7R3gTr4++hrFoYyR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482393B-B974-4880-8199-F6ED1F5E19C0}">
  <a:tblStyle styleId="{D482393B-B974-4880-8199-F6ED1F5E19C0}"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5E6"/>
          </a:solidFill>
        </a:fill>
      </a:tcStyle>
    </a:wholeTbl>
    <a:band1H>
      <a:tcTxStyle/>
      <a:tcStyle>
        <a:fill>
          <a:solidFill>
            <a:srgbClr val="FFEACA"/>
          </a:solidFill>
        </a:fill>
      </a:tcStyle>
    </a:band1H>
    <a:band2H>
      <a:tcTxStyle/>
    </a:band2H>
    <a:band1V>
      <a:tcTxStyle/>
      <a:tcStyle>
        <a:fill>
          <a:solidFill>
            <a:srgbClr val="FFEAC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30B4A990-EA9E-4294-B69F-CDA91AA1A236}"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22" Type="http://schemas.openxmlformats.org/officeDocument/2006/relationships/font" Target="fonts/MontserratMedium-bold.fntdata"/><Relationship Id="rId21" Type="http://schemas.openxmlformats.org/officeDocument/2006/relationships/font" Target="fonts/MontserratMedium-regular.fntdata"/><Relationship Id="rId24" Type="http://schemas.openxmlformats.org/officeDocument/2006/relationships/font" Target="fonts/MontserratMedium-boldItalic.fntdata"/><Relationship Id="rId23" Type="http://schemas.openxmlformats.org/officeDocument/2006/relationships/font" Target="fonts/MontserratMedium-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Light-bold.fntdata"/><Relationship Id="rId25" Type="http://schemas.openxmlformats.org/officeDocument/2006/relationships/font" Target="fonts/MontserratLight-regular.fntdata"/><Relationship Id="rId28" Type="http://schemas.openxmlformats.org/officeDocument/2006/relationships/font" Target="fonts/MontserratLight-boldItalic.fntdata"/><Relationship Id="rId27" Type="http://schemas.openxmlformats.org/officeDocument/2006/relationships/font" Target="fonts/MontserratLight-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MontserratSemiBold-regular.fntdata"/><Relationship Id="rId12" Type="http://schemas.openxmlformats.org/officeDocument/2006/relationships/slide" Target="slides/slide7.xml"/><Relationship Id="rId15" Type="http://schemas.openxmlformats.org/officeDocument/2006/relationships/font" Target="fonts/MontserratSemiBold-italic.fntdata"/><Relationship Id="rId14" Type="http://schemas.openxmlformats.org/officeDocument/2006/relationships/font" Target="fonts/MontserratSemiBold-bold.fntdata"/><Relationship Id="rId17" Type="http://schemas.openxmlformats.org/officeDocument/2006/relationships/font" Target="fonts/Montserrat-regular.fntdata"/><Relationship Id="rId16" Type="http://schemas.openxmlformats.org/officeDocument/2006/relationships/font" Target="fonts/MontserratSemiBold-boldItalic.fntdata"/><Relationship Id="rId19" Type="http://schemas.openxmlformats.org/officeDocument/2006/relationships/font" Target="fonts/Montserrat-italic.fntdata"/><Relationship Id="rId1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7" name="Google Shape;67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6" name="Google Shape;68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5" name="Google Shape;69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1f0d6a0c300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4" name="Google Shape;704;g1f0d6a0c30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1f0d6a0c300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6" name="Google Shape;726;g1f0d6a0c300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5.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5.png"/><Relationship Id="rId4" Type="http://schemas.openxmlformats.org/officeDocument/2006/relationships/image" Target="../media/image2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 Id="rId4" Type="http://schemas.openxmlformats.org/officeDocument/2006/relationships/image" Target="../media/image2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 Id="rId4" Type="http://schemas.openxmlformats.org/officeDocument/2006/relationships/image" Target="../media/image1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 Id="rId4"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 Id="rId4" Type="http://schemas.openxmlformats.org/officeDocument/2006/relationships/image" Target="../media/image2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2" name="Shape 12"/>
        <p:cNvGrpSpPr/>
        <p:nvPr/>
      </p:nvGrpSpPr>
      <p:grpSpPr>
        <a:xfrm>
          <a:off x="0" y="0"/>
          <a:ext cx="0" cy="0"/>
          <a:chOff x="0" y="0"/>
          <a:chExt cx="0" cy="0"/>
        </a:xfrm>
      </p:grpSpPr>
      <p:pic>
        <p:nvPicPr>
          <p:cNvPr descr="A logo with blue and yellow colors&#10;&#10;Description automatically generated" id="13" name="Google Shape;13;p8"/>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4" name="Google Shape;14;p8"/>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5" name="Google Shape;15;p8"/>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6" name="Google Shape;16;p8"/>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8"/>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8"/>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243" name="Shape 243"/>
        <p:cNvGrpSpPr/>
        <p:nvPr/>
      </p:nvGrpSpPr>
      <p:grpSpPr>
        <a:xfrm>
          <a:off x="0" y="0"/>
          <a:ext cx="0" cy="0"/>
          <a:chOff x="0" y="0"/>
          <a:chExt cx="0" cy="0"/>
        </a:xfrm>
      </p:grpSpPr>
      <p:pic>
        <p:nvPicPr>
          <p:cNvPr descr="A yellow circle on a black background&#10;&#10;Description automatically generated" id="244" name="Google Shape;244;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5" name="Google Shape;245;p17"/>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48" name="Google Shape;248;p17"/>
          <p:cNvGrpSpPr/>
          <p:nvPr/>
        </p:nvGrpSpPr>
        <p:grpSpPr>
          <a:xfrm>
            <a:off x="0" y="1318491"/>
            <a:ext cx="1397812" cy="58002"/>
            <a:chOff x="0" y="1077191"/>
            <a:chExt cx="1397812" cy="58002"/>
          </a:xfrm>
        </p:grpSpPr>
        <p:sp>
          <p:nvSpPr>
            <p:cNvPr id="249" name="Google Shape;249;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51" name="Google Shape;251;p17"/>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3</a:t>
            </a:r>
            <a:endParaRPr/>
          </a:p>
        </p:txBody>
      </p:sp>
      <p:sp>
        <p:nvSpPr>
          <p:cNvPr id="252" name="Google Shape;252;p1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53" name="Google Shape;253;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54" name="Google Shape;254;p17"/>
          <p:cNvGrpSpPr/>
          <p:nvPr/>
        </p:nvGrpSpPr>
        <p:grpSpPr>
          <a:xfrm>
            <a:off x="11436251" y="129884"/>
            <a:ext cx="661669" cy="1214119"/>
            <a:chOff x="11436251" y="129884"/>
            <a:chExt cx="661669" cy="1214119"/>
          </a:xfrm>
        </p:grpSpPr>
        <p:sp>
          <p:nvSpPr>
            <p:cNvPr id="255" name="Google Shape;255;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83" name="Google Shape;283;p17"/>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84" name="Shape 284"/>
        <p:cNvGrpSpPr/>
        <p:nvPr/>
      </p:nvGrpSpPr>
      <p:grpSpPr>
        <a:xfrm>
          <a:off x="0" y="0"/>
          <a:ext cx="0" cy="0"/>
          <a:chOff x="0" y="0"/>
          <a:chExt cx="0" cy="0"/>
        </a:xfrm>
      </p:grpSpPr>
      <p:pic>
        <p:nvPicPr>
          <p:cNvPr descr="A yellow circle on a black background&#10;&#10;Description automatically generated" id="285" name="Google Shape;285;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6" name="Google Shape;286;p1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8" name="Google Shape;288;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89" name="Google Shape;289;p18"/>
          <p:cNvGrpSpPr/>
          <p:nvPr/>
        </p:nvGrpSpPr>
        <p:grpSpPr>
          <a:xfrm>
            <a:off x="0" y="1318491"/>
            <a:ext cx="1397812" cy="58002"/>
            <a:chOff x="0" y="1077191"/>
            <a:chExt cx="1397812" cy="58002"/>
          </a:xfrm>
        </p:grpSpPr>
        <p:sp>
          <p:nvSpPr>
            <p:cNvPr id="290" name="Google Shape;290;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92" name="Google Shape;292;p18"/>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4</a:t>
            </a:r>
            <a:endParaRPr/>
          </a:p>
        </p:txBody>
      </p:sp>
      <p:sp>
        <p:nvSpPr>
          <p:cNvPr id="293" name="Google Shape;293;p1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94" name="Google Shape;294;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95" name="Google Shape;295;p18"/>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96" name="Google Shape;296;p18"/>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7" name="Google Shape;297;p18"/>
          <p:cNvGrpSpPr/>
          <p:nvPr/>
        </p:nvGrpSpPr>
        <p:grpSpPr>
          <a:xfrm>
            <a:off x="11626751" y="129884"/>
            <a:ext cx="661669" cy="1214119"/>
            <a:chOff x="11436251" y="129884"/>
            <a:chExt cx="661669" cy="1214119"/>
          </a:xfrm>
        </p:grpSpPr>
        <p:sp>
          <p:nvSpPr>
            <p:cNvPr id="298" name="Google Shape;298;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6" name="Shape 326"/>
        <p:cNvGrpSpPr/>
        <p:nvPr/>
      </p:nvGrpSpPr>
      <p:grpSpPr>
        <a:xfrm>
          <a:off x="0" y="0"/>
          <a:ext cx="0" cy="0"/>
          <a:chOff x="0" y="0"/>
          <a:chExt cx="0" cy="0"/>
        </a:xfrm>
      </p:grpSpPr>
      <p:pic>
        <p:nvPicPr>
          <p:cNvPr descr="A yellow circle on a black background&#10;&#10;Description automatically generated" id="327" name="Google Shape;327;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8" name="Google Shape;328;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31" name="Google Shape;331;p19"/>
          <p:cNvGrpSpPr/>
          <p:nvPr/>
        </p:nvGrpSpPr>
        <p:grpSpPr>
          <a:xfrm>
            <a:off x="0" y="1318491"/>
            <a:ext cx="1397812" cy="58002"/>
            <a:chOff x="0" y="1077191"/>
            <a:chExt cx="1397812" cy="58002"/>
          </a:xfrm>
        </p:grpSpPr>
        <p:sp>
          <p:nvSpPr>
            <p:cNvPr id="332" name="Google Shape;332;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4" name="Google Shape;334;p19"/>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5</a:t>
            </a:r>
            <a:endParaRPr/>
          </a:p>
        </p:txBody>
      </p:sp>
      <p:sp>
        <p:nvSpPr>
          <p:cNvPr id="335" name="Google Shape;335;p19"/>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36" name="Google Shape;336;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7" name="Google Shape;337;p19"/>
          <p:cNvGrpSpPr/>
          <p:nvPr/>
        </p:nvGrpSpPr>
        <p:grpSpPr>
          <a:xfrm>
            <a:off x="11436251" y="129884"/>
            <a:ext cx="661669" cy="1214119"/>
            <a:chOff x="11436251" y="129884"/>
            <a:chExt cx="661669" cy="1214119"/>
          </a:xfrm>
        </p:grpSpPr>
        <p:sp>
          <p:nvSpPr>
            <p:cNvPr id="338" name="Google Shape;338;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66" name="Google Shape;366;p19"/>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7" name="Google Shape;367;p19"/>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tep 5">
  <p:cSld name="1_step 5">
    <p:bg>
      <p:bgPr>
        <a:solidFill>
          <a:schemeClr val="dk2"/>
        </a:solidFill>
      </p:bgPr>
    </p:bg>
    <p:spTree>
      <p:nvGrpSpPr>
        <p:cNvPr id="368" name="Shape 368"/>
        <p:cNvGrpSpPr/>
        <p:nvPr/>
      </p:nvGrpSpPr>
      <p:grpSpPr>
        <a:xfrm>
          <a:off x="0" y="0"/>
          <a:ext cx="0" cy="0"/>
          <a:chOff x="0" y="0"/>
          <a:chExt cx="0" cy="0"/>
        </a:xfrm>
      </p:grpSpPr>
      <p:pic>
        <p:nvPicPr>
          <p:cNvPr descr="A yellow circle on a black background&#10;&#10;Description automatically generated" id="369" name="Google Shape;369;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70" name="Google Shape;370;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2" name="Google Shape;372;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73" name="Google Shape;373;p20"/>
          <p:cNvGrpSpPr/>
          <p:nvPr/>
        </p:nvGrpSpPr>
        <p:grpSpPr>
          <a:xfrm>
            <a:off x="0" y="1318491"/>
            <a:ext cx="1397812" cy="58002"/>
            <a:chOff x="0" y="1077191"/>
            <a:chExt cx="1397812" cy="58002"/>
          </a:xfrm>
        </p:grpSpPr>
        <p:sp>
          <p:nvSpPr>
            <p:cNvPr id="374" name="Google Shape;374;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6" name="Google Shape;376;p20"/>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6</a:t>
            </a:r>
            <a:endParaRPr/>
          </a:p>
        </p:txBody>
      </p:sp>
      <p:sp>
        <p:nvSpPr>
          <p:cNvPr id="377" name="Google Shape;377;p2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78" name="Google Shape;378;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79" name="Google Shape;379;p20"/>
          <p:cNvGrpSpPr/>
          <p:nvPr/>
        </p:nvGrpSpPr>
        <p:grpSpPr>
          <a:xfrm>
            <a:off x="11436251" y="129884"/>
            <a:ext cx="661669" cy="1214119"/>
            <a:chOff x="11436251" y="129884"/>
            <a:chExt cx="661669" cy="1214119"/>
          </a:xfrm>
        </p:grpSpPr>
        <p:sp>
          <p:nvSpPr>
            <p:cNvPr id="380" name="Google Shape;380;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408" name="Google Shape;408;p20"/>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409" name="Google Shape;409;p20"/>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410" name="Shape 410"/>
        <p:cNvGrpSpPr/>
        <p:nvPr/>
      </p:nvGrpSpPr>
      <p:grpSpPr>
        <a:xfrm>
          <a:off x="0" y="0"/>
          <a:ext cx="0" cy="0"/>
          <a:chOff x="0" y="0"/>
          <a:chExt cx="0" cy="0"/>
        </a:xfrm>
      </p:grpSpPr>
      <p:pic>
        <p:nvPicPr>
          <p:cNvPr descr="A yellow circle on a black background&#10;&#10;Description automatically generated" id="411" name="Google Shape;411;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12" name="Google Shape;412;p21"/>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3" name="Google Shape;413;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4" name="Google Shape;414;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5" name="Google Shape;415;p21"/>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6" name="Google Shape;416;p21"/>
          <p:cNvGrpSpPr/>
          <p:nvPr/>
        </p:nvGrpSpPr>
        <p:grpSpPr>
          <a:xfrm>
            <a:off x="0" y="1318491"/>
            <a:ext cx="1397812" cy="58002"/>
            <a:chOff x="0" y="1077191"/>
            <a:chExt cx="1397812" cy="58002"/>
          </a:xfrm>
        </p:grpSpPr>
        <p:sp>
          <p:nvSpPr>
            <p:cNvPr id="417" name="Google Shape;417;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9" name="Google Shape;419;p2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420" name="Google Shape;420;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21" name="Google Shape;421;p21"/>
          <p:cNvGrpSpPr/>
          <p:nvPr/>
        </p:nvGrpSpPr>
        <p:grpSpPr>
          <a:xfrm>
            <a:off x="11614051" y="129884"/>
            <a:ext cx="661669" cy="1214119"/>
            <a:chOff x="11436251" y="129884"/>
            <a:chExt cx="661669" cy="1214119"/>
          </a:xfrm>
        </p:grpSpPr>
        <p:sp>
          <p:nvSpPr>
            <p:cNvPr id="422" name="Google Shape;422;p21"/>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1"/>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1"/>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1"/>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1"/>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1"/>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1"/>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1"/>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1"/>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1"/>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1"/>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1"/>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1"/>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1"/>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1"/>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1"/>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1"/>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1"/>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1"/>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1"/>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1"/>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1"/>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1"/>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1"/>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1"/>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1"/>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1"/>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 name="Google Shape;449;p21"/>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50" name="Google Shape;450;p21"/>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51" name="Shape 451"/>
        <p:cNvGrpSpPr/>
        <p:nvPr/>
      </p:nvGrpSpPr>
      <p:grpSpPr>
        <a:xfrm>
          <a:off x="0" y="0"/>
          <a:ext cx="0" cy="0"/>
          <a:chOff x="0" y="0"/>
          <a:chExt cx="0" cy="0"/>
        </a:xfrm>
      </p:grpSpPr>
      <p:pic>
        <p:nvPicPr>
          <p:cNvPr descr="A yellow circle on a black background&#10;&#10;Description automatically generated" id="452" name="Google Shape;452;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3" name="Google Shape;453;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4" name="Google Shape;454;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5" name="Google Shape;455;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6" name="Google Shape;456;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7" name="Google Shape;457;p22"/>
          <p:cNvGrpSpPr/>
          <p:nvPr/>
        </p:nvGrpSpPr>
        <p:grpSpPr>
          <a:xfrm>
            <a:off x="0" y="1318491"/>
            <a:ext cx="1397812" cy="58002"/>
            <a:chOff x="0" y="1077191"/>
            <a:chExt cx="1397812" cy="58002"/>
          </a:xfrm>
        </p:grpSpPr>
        <p:sp>
          <p:nvSpPr>
            <p:cNvPr id="458" name="Google Shape;458;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60" name="Google Shape;460;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61" name="Google Shape;461;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62" name="Google Shape;462;p22"/>
          <p:cNvGrpSpPr/>
          <p:nvPr/>
        </p:nvGrpSpPr>
        <p:grpSpPr>
          <a:xfrm>
            <a:off x="11436251" y="129884"/>
            <a:ext cx="661669" cy="1214119"/>
            <a:chOff x="11436251" y="129884"/>
            <a:chExt cx="661669" cy="1214119"/>
          </a:xfrm>
        </p:grpSpPr>
        <p:sp>
          <p:nvSpPr>
            <p:cNvPr id="463" name="Google Shape;463;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0" name="Google Shape;490;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91" name="Google Shape;491;p22"/>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92" name="Shape 492"/>
        <p:cNvGrpSpPr/>
        <p:nvPr/>
      </p:nvGrpSpPr>
      <p:grpSpPr>
        <a:xfrm>
          <a:off x="0" y="0"/>
          <a:ext cx="0" cy="0"/>
          <a:chOff x="0" y="0"/>
          <a:chExt cx="0" cy="0"/>
        </a:xfrm>
      </p:grpSpPr>
      <p:pic>
        <p:nvPicPr>
          <p:cNvPr descr="A yellow circle on a black background&#10;&#10;Description automatically generated" id="493" name="Google Shape;493;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4" name="Google Shape;494;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5" name="Google Shape;495;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6" name="Google Shape;496;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7" name="Google Shape;497;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8" name="Google Shape;498;p23"/>
          <p:cNvGrpSpPr/>
          <p:nvPr/>
        </p:nvGrpSpPr>
        <p:grpSpPr>
          <a:xfrm>
            <a:off x="0" y="1318491"/>
            <a:ext cx="1397812" cy="58002"/>
            <a:chOff x="0" y="1077191"/>
            <a:chExt cx="1397812" cy="58002"/>
          </a:xfrm>
        </p:grpSpPr>
        <p:sp>
          <p:nvSpPr>
            <p:cNvPr id="499" name="Google Shape;499;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01" name="Google Shape;501;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502" name="Google Shape;502;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3" name="Google Shape;503;p23"/>
          <p:cNvGrpSpPr/>
          <p:nvPr/>
        </p:nvGrpSpPr>
        <p:grpSpPr>
          <a:xfrm>
            <a:off x="11436251" y="129884"/>
            <a:ext cx="661669" cy="1214119"/>
            <a:chOff x="11436251" y="129884"/>
            <a:chExt cx="661669" cy="1214119"/>
          </a:xfrm>
        </p:grpSpPr>
        <p:sp>
          <p:nvSpPr>
            <p:cNvPr id="504" name="Google Shape;504;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1" name="Google Shape;531;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2" name="Google Shape;532;p23"/>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533" name="Shape 533"/>
        <p:cNvGrpSpPr/>
        <p:nvPr/>
      </p:nvGrpSpPr>
      <p:grpSpPr>
        <a:xfrm>
          <a:off x="0" y="0"/>
          <a:ext cx="0" cy="0"/>
          <a:chOff x="0" y="0"/>
          <a:chExt cx="0" cy="0"/>
        </a:xfrm>
      </p:grpSpPr>
      <p:pic>
        <p:nvPicPr>
          <p:cNvPr descr="A yellow circle on a black background&#10;&#10;Description automatically generated" id="534" name="Google Shape;534;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5" name="Google Shape;535;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7" name="Google Shape;537;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8" name="Google Shape;538;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9" name="Google Shape;539;p24"/>
          <p:cNvGrpSpPr/>
          <p:nvPr/>
        </p:nvGrpSpPr>
        <p:grpSpPr>
          <a:xfrm>
            <a:off x="0" y="1318491"/>
            <a:ext cx="1397812" cy="58002"/>
            <a:chOff x="0" y="1077191"/>
            <a:chExt cx="1397812" cy="58002"/>
          </a:xfrm>
        </p:grpSpPr>
        <p:sp>
          <p:nvSpPr>
            <p:cNvPr id="540" name="Google Shape;540;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2" name="Google Shape;542;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543" name="Google Shape;543;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4" name="Google Shape;544;p24"/>
          <p:cNvGrpSpPr/>
          <p:nvPr/>
        </p:nvGrpSpPr>
        <p:grpSpPr>
          <a:xfrm>
            <a:off x="11436251" y="129884"/>
            <a:ext cx="661669" cy="1214119"/>
            <a:chOff x="11436251" y="129884"/>
            <a:chExt cx="661669" cy="1214119"/>
          </a:xfrm>
        </p:grpSpPr>
        <p:sp>
          <p:nvSpPr>
            <p:cNvPr id="545" name="Google Shape;545;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73" name="Google Shape;573;p24"/>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74" name="Google Shape;574;p24"/>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75" name="Shape 575"/>
        <p:cNvGrpSpPr/>
        <p:nvPr/>
      </p:nvGrpSpPr>
      <p:grpSpPr>
        <a:xfrm>
          <a:off x="0" y="0"/>
          <a:ext cx="0" cy="0"/>
          <a:chOff x="0" y="0"/>
          <a:chExt cx="0" cy="0"/>
        </a:xfrm>
      </p:grpSpPr>
      <p:pic>
        <p:nvPicPr>
          <p:cNvPr descr="A yellow circle on a black background&#10;&#10;Description automatically generated" id="576" name="Google Shape;576;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7" name="Google Shape;577;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8" name="Google Shape;578;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9" name="Google Shape;579;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80" name="Google Shape;580;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81" name="Google Shape;581;p25"/>
          <p:cNvGrpSpPr/>
          <p:nvPr/>
        </p:nvGrpSpPr>
        <p:grpSpPr>
          <a:xfrm>
            <a:off x="0" y="1318491"/>
            <a:ext cx="1397812" cy="58002"/>
            <a:chOff x="0" y="1077191"/>
            <a:chExt cx="1397812" cy="58002"/>
          </a:xfrm>
        </p:grpSpPr>
        <p:sp>
          <p:nvSpPr>
            <p:cNvPr id="582" name="Google Shape;582;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3" name="Google Shape;583;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84" name="Google Shape;584;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85" name="Google Shape;585;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86" name="Google Shape;586;p25"/>
          <p:cNvGrpSpPr/>
          <p:nvPr/>
        </p:nvGrpSpPr>
        <p:grpSpPr>
          <a:xfrm>
            <a:off x="11614051" y="129884"/>
            <a:ext cx="661669" cy="1214119"/>
            <a:chOff x="11436251" y="129884"/>
            <a:chExt cx="661669" cy="1214119"/>
          </a:xfrm>
        </p:grpSpPr>
        <p:sp>
          <p:nvSpPr>
            <p:cNvPr id="587" name="Google Shape;587;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8" name="Google Shape;588;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9" name="Google Shape;589;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0" name="Google Shape;590;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1" name="Google Shape;591;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2" name="Google Shape;592;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3" name="Google Shape;593;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4" name="Google Shape;594;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5" name="Google Shape;595;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6" name="Google Shape;596;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7" name="Google Shape;597;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8" name="Google Shape;598;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9" name="Google Shape;599;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0" name="Google Shape;600;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1" name="Google Shape;601;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2" name="Google Shape;602;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3" name="Google Shape;603;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4" name="Google Shape;604;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5" name="Google Shape;605;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6" name="Google Shape;606;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7" name="Google Shape;607;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8" name="Google Shape;608;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9" name="Google Shape;609;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0" name="Google Shape;610;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1" name="Google Shape;611;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2" name="Google Shape;612;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3" name="Google Shape;613;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4" name="Google Shape;614;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615" name="Google Shape;615;p25"/>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616" name="Shape 616"/>
        <p:cNvGrpSpPr/>
        <p:nvPr/>
      </p:nvGrpSpPr>
      <p:grpSpPr>
        <a:xfrm>
          <a:off x="0" y="0"/>
          <a:ext cx="0" cy="0"/>
          <a:chOff x="0" y="0"/>
          <a:chExt cx="0" cy="0"/>
        </a:xfrm>
      </p:grpSpPr>
      <p:pic>
        <p:nvPicPr>
          <p:cNvPr descr="A yellow circle on a black background&#10;&#10;Description automatically generated" id="617" name="Google Shape;617;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8" name="Google Shape;618;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9" name="Google Shape;619;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0" name="Google Shape;620;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621" name="Google Shape;621;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9" name="Shape 19"/>
        <p:cNvGrpSpPr/>
        <p:nvPr/>
      </p:nvGrpSpPr>
      <p:grpSpPr>
        <a:xfrm>
          <a:off x="0" y="0"/>
          <a:ext cx="0" cy="0"/>
          <a:chOff x="0" y="0"/>
          <a:chExt cx="0" cy="0"/>
        </a:xfrm>
      </p:grpSpPr>
      <p:pic>
        <p:nvPicPr>
          <p:cNvPr descr="A yellow circle on a black background&#10;&#10;Description automatically generated" id="20" name="Google Shape;20;p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1" name="Google Shape;21;p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4" name="Google Shape;24;p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6" name="Google Shape;26;p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7" name="Google Shape;27;p9"/>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8" name="Google Shape;28;p9"/>
          <p:cNvGrpSpPr/>
          <p:nvPr/>
        </p:nvGrpSpPr>
        <p:grpSpPr>
          <a:xfrm>
            <a:off x="11436251" y="129884"/>
            <a:ext cx="661669" cy="1214119"/>
            <a:chOff x="11436251" y="129884"/>
            <a:chExt cx="661669" cy="1214119"/>
          </a:xfrm>
        </p:grpSpPr>
        <p:sp>
          <p:nvSpPr>
            <p:cNvPr id="29" name="Google Shape;29;p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7" name="Google Shape;57;p9"/>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9"/>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622" name="Shape 622"/>
        <p:cNvGrpSpPr/>
        <p:nvPr/>
      </p:nvGrpSpPr>
      <p:grpSpPr>
        <a:xfrm>
          <a:off x="0" y="0"/>
          <a:ext cx="0" cy="0"/>
          <a:chOff x="0" y="0"/>
          <a:chExt cx="0" cy="0"/>
        </a:xfrm>
      </p:grpSpPr>
      <p:pic>
        <p:nvPicPr>
          <p:cNvPr id="623" name="Google Shape;623;p27"/>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624" name="Google Shape;624;p27"/>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625" name="Google Shape;625;p27"/>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6" name="Google Shape;626;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7" name="Google Shape;627;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8" name="Shape 628"/>
        <p:cNvGrpSpPr/>
        <p:nvPr/>
      </p:nvGrpSpPr>
      <p:grpSpPr>
        <a:xfrm>
          <a:off x="0" y="0"/>
          <a:ext cx="0" cy="0"/>
          <a:chOff x="0" y="0"/>
          <a:chExt cx="0" cy="0"/>
        </a:xfrm>
      </p:grpSpPr>
      <p:sp>
        <p:nvSpPr>
          <p:cNvPr id="629" name="Google Shape;629;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0" name="Google Shape;630;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631" name="Google Shape;631;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2" name="Shape 632"/>
        <p:cNvGrpSpPr/>
        <p:nvPr/>
      </p:nvGrpSpPr>
      <p:grpSpPr>
        <a:xfrm>
          <a:off x="0" y="0"/>
          <a:ext cx="0" cy="0"/>
          <a:chOff x="0" y="0"/>
          <a:chExt cx="0" cy="0"/>
        </a:xfrm>
      </p:grpSpPr>
      <p:sp>
        <p:nvSpPr>
          <p:cNvPr id="633" name="Google Shape;633;p29"/>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4" name="Google Shape;634;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5" name="Google Shape;635;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36" name="Google Shape;636;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7" name="Shape 637"/>
        <p:cNvGrpSpPr/>
        <p:nvPr/>
      </p:nvGrpSpPr>
      <p:grpSpPr>
        <a:xfrm>
          <a:off x="0" y="0"/>
          <a:ext cx="0" cy="0"/>
          <a:chOff x="0" y="0"/>
          <a:chExt cx="0" cy="0"/>
        </a:xfrm>
      </p:grpSpPr>
      <p:sp>
        <p:nvSpPr>
          <p:cNvPr id="638" name="Google Shape;638;p30"/>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9" name="Google Shape;639;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0" name="Google Shape;640;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1" name="Google Shape;641;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2" name="Google Shape;642;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43" name="Google Shape;643;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4" name="Shape 644"/>
        <p:cNvGrpSpPr/>
        <p:nvPr/>
      </p:nvGrpSpPr>
      <p:grpSpPr>
        <a:xfrm>
          <a:off x="0" y="0"/>
          <a:ext cx="0" cy="0"/>
          <a:chOff x="0" y="0"/>
          <a:chExt cx="0" cy="0"/>
        </a:xfrm>
      </p:grpSpPr>
      <p:sp>
        <p:nvSpPr>
          <p:cNvPr id="645" name="Google Shape;645;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46" name="Google Shape;646;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7" name="Shape 647"/>
        <p:cNvGrpSpPr/>
        <p:nvPr/>
      </p:nvGrpSpPr>
      <p:grpSpPr>
        <a:xfrm>
          <a:off x="0" y="0"/>
          <a:ext cx="0" cy="0"/>
          <a:chOff x="0" y="0"/>
          <a:chExt cx="0" cy="0"/>
        </a:xfrm>
      </p:grpSpPr>
      <p:sp>
        <p:nvSpPr>
          <p:cNvPr id="648" name="Google Shape;648;p3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9" name="Google Shape;64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0" name="Google Shape;65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1" name="Shape 651"/>
        <p:cNvGrpSpPr/>
        <p:nvPr/>
      </p:nvGrpSpPr>
      <p:grpSpPr>
        <a:xfrm>
          <a:off x="0" y="0"/>
          <a:ext cx="0" cy="0"/>
          <a:chOff x="0" y="0"/>
          <a:chExt cx="0" cy="0"/>
        </a:xfrm>
      </p:grpSpPr>
      <p:sp>
        <p:nvSpPr>
          <p:cNvPr id="652" name="Google Shape;652;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3" name="Google Shape;653;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4" name="Google Shape;654;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55" name="Google Shape;655;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6" name="Google Shape;656;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7" name="Google Shape;657;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59" name="Shape 59"/>
        <p:cNvGrpSpPr/>
        <p:nvPr/>
      </p:nvGrpSpPr>
      <p:grpSpPr>
        <a:xfrm>
          <a:off x="0" y="0"/>
          <a:ext cx="0" cy="0"/>
          <a:chOff x="0" y="0"/>
          <a:chExt cx="0" cy="0"/>
        </a:xfrm>
      </p:grpSpPr>
      <p:pic>
        <p:nvPicPr>
          <p:cNvPr descr="A yellow circle on a black background&#10;&#10;Description automatically generated" id="60" name="Google Shape;60;p1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 name="Google Shape;61;p1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1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64" name="Google Shape;64;p1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 name="Google Shape;65;p1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6" name="Google Shape;66;p1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67" name="Google Shape;67;p10"/>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68" name="Google Shape;68;p10"/>
          <p:cNvGrpSpPr/>
          <p:nvPr/>
        </p:nvGrpSpPr>
        <p:grpSpPr>
          <a:xfrm>
            <a:off x="11436251" y="129884"/>
            <a:ext cx="661669" cy="1214119"/>
            <a:chOff x="11436251" y="129884"/>
            <a:chExt cx="661669" cy="1214119"/>
          </a:xfrm>
        </p:grpSpPr>
        <p:sp>
          <p:nvSpPr>
            <p:cNvPr id="69" name="Google Shape;69;p1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 name="Google Shape;70;p1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97" name="Google Shape;97;p10"/>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98" name="Shape 98"/>
        <p:cNvGrpSpPr/>
        <p:nvPr/>
      </p:nvGrpSpPr>
      <p:grpSpPr>
        <a:xfrm>
          <a:off x="0" y="0"/>
          <a:ext cx="0" cy="0"/>
          <a:chOff x="0" y="0"/>
          <a:chExt cx="0" cy="0"/>
        </a:xfrm>
      </p:grpSpPr>
      <p:pic>
        <p:nvPicPr>
          <p:cNvPr descr="A logo with blue and yellow colors&#10;&#10;Description automatically generated" id="99" name="Google Shape;99;p11"/>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100" name="Google Shape;100;p11"/>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101" name="Google Shape;101;p11"/>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102" name="Google Shape;102;p11"/>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103" name="Google Shape;103;p11"/>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104" name="Google Shape;104;p11"/>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105" name="Google Shape;105;p11"/>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06" name="Shape 106"/>
        <p:cNvGrpSpPr/>
        <p:nvPr/>
      </p:nvGrpSpPr>
      <p:grpSpPr>
        <a:xfrm>
          <a:off x="0" y="0"/>
          <a:ext cx="0" cy="0"/>
          <a:chOff x="0" y="0"/>
          <a:chExt cx="0" cy="0"/>
        </a:xfrm>
      </p:grpSpPr>
      <p:pic>
        <p:nvPicPr>
          <p:cNvPr descr="A logo with blue and yellow colors&#10;&#10;Description automatically generated" id="107" name="Google Shape;107;p12"/>
          <p:cNvPicPr preferRelativeResize="0"/>
          <p:nvPr/>
        </p:nvPicPr>
        <p:blipFill rotWithShape="1">
          <a:blip r:embed="rId2">
            <a:alphaModFix/>
          </a:blip>
          <a:srcRect b="0" l="0" r="0" t="0"/>
          <a:stretch/>
        </p:blipFill>
        <p:spPr>
          <a:xfrm>
            <a:off x="508000" y="307536"/>
            <a:ext cx="2922386" cy="1162946"/>
          </a:xfrm>
          <a:prstGeom prst="rect">
            <a:avLst/>
          </a:prstGeom>
          <a:noFill/>
          <a:ln>
            <a:noFill/>
          </a:ln>
        </p:spPr>
      </p:pic>
      <p:sp>
        <p:nvSpPr>
          <p:cNvPr id="108" name="Google Shape;108;p12"/>
          <p:cNvSpPr txBox="1"/>
          <p:nvPr>
            <p:ph type="title"/>
          </p:nvPr>
        </p:nvSpPr>
        <p:spPr>
          <a:xfrm>
            <a:off x="508000" y="24590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9" name="Google Shape;109;p12"/>
          <p:cNvSpPr txBox="1"/>
          <p:nvPr/>
        </p:nvSpPr>
        <p:spPr>
          <a:xfrm>
            <a:off x="521110" y="20244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110" name="Google Shape;110;p12"/>
          <p:cNvSpPr/>
          <p:nvPr/>
        </p:nvSpPr>
        <p:spPr>
          <a:xfrm>
            <a:off x="1226931" y="31726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2"/>
          <p:cNvSpPr/>
          <p:nvPr/>
        </p:nvSpPr>
        <p:spPr>
          <a:xfrm>
            <a:off x="0" y="31726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omputer monitor and monitor with blue circles and black background&#10;&#10;Description automatically generated" id="112" name="Google Shape;112;p12"/>
          <p:cNvPicPr preferRelativeResize="0"/>
          <p:nvPr/>
        </p:nvPicPr>
        <p:blipFill rotWithShape="1">
          <a:blip r:embed="rId3">
            <a:alphaModFix/>
          </a:blip>
          <a:srcRect b="0" l="0" r="0" t="0"/>
          <a:stretch/>
        </p:blipFill>
        <p:spPr>
          <a:xfrm>
            <a:off x="5029200" y="1257300"/>
            <a:ext cx="7162800" cy="56007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113" name="Shape 113"/>
        <p:cNvGrpSpPr/>
        <p:nvPr/>
      </p:nvGrpSpPr>
      <p:grpSpPr>
        <a:xfrm>
          <a:off x="0" y="0"/>
          <a:ext cx="0" cy="0"/>
          <a:chOff x="0" y="0"/>
          <a:chExt cx="0" cy="0"/>
        </a:xfrm>
      </p:grpSpPr>
      <p:sp>
        <p:nvSpPr>
          <p:cNvPr id="114" name="Google Shape;114;p13"/>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115" name="Google Shape;115;p13"/>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116" name="Google Shape;116;p13"/>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117" name="Google Shape;117;p13"/>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3"/>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19" name="Google Shape;119;p13"/>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120" name="Google Shape;120;p13"/>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121" name="Shape 121"/>
        <p:cNvGrpSpPr/>
        <p:nvPr/>
      </p:nvGrpSpPr>
      <p:grpSpPr>
        <a:xfrm>
          <a:off x="0" y="0"/>
          <a:ext cx="0" cy="0"/>
          <a:chOff x="0" y="0"/>
          <a:chExt cx="0" cy="0"/>
        </a:xfrm>
      </p:grpSpPr>
      <p:pic>
        <p:nvPicPr>
          <p:cNvPr descr="A yellow circle on a black background&#10;&#10;Description automatically generated" id="122" name="Google Shape;122;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23" name="Google Shape;123;p1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26" name="Google Shape;126;p1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127" name="Google Shape;127;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4"/>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30" name="Google Shape;130;p14"/>
          <p:cNvGrpSpPr/>
          <p:nvPr/>
        </p:nvGrpSpPr>
        <p:grpSpPr>
          <a:xfrm>
            <a:off x="11436251" y="129884"/>
            <a:ext cx="661669" cy="1214119"/>
            <a:chOff x="11436251" y="129884"/>
            <a:chExt cx="661669" cy="1214119"/>
          </a:xfrm>
        </p:grpSpPr>
        <p:sp>
          <p:nvSpPr>
            <p:cNvPr id="131" name="Google Shape;131;p1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1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9" name="Google Shape;159;p14"/>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160" name="Shape 160"/>
        <p:cNvGrpSpPr/>
        <p:nvPr/>
      </p:nvGrpSpPr>
      <p:grpSpPr>
        <a:xfrm>
          <a:off x="0" y="0"/>
          <a:ext cx="0" cy="0"/>
          <a:chOff x="0" y="0"/>
          <a:chExt cx="0" cy="0"/>
        </a:xfrm>
      </p:grpSpPr>
      <p:pic>
        <p:nvPicPr>
          <p:cNvPr descr="A yellow circle on a black background&#10;&#10;Description automatically generated" id="161" name="Google Shape;161;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62" name="Google Shape;162;p15"/>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65" name="Google Shape;165;p15"/>
          <p:cNvGrpSpPr/>
          <p:nvPr/>
        </p:nvGrpSpPr>
        <p:grpSpPr>
          <a:xfrm>
            <a:off x="0" y="1318491"/>
            <a:ext cx="1397812" cy="58002"/>
            <a:chOff x="0" y="1077191"/>
            <a:chExt cx="1397812" cy="58002"/>
          </a:xfrm>
        </p:grpSpPr>
        <p:sp>
          <p:nvSpPr>
            <p:cNvPr id="166" name="Google Shape;166;p1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68" name="Google Shape;168;p1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p>
        </p:txBody>
      </p:sp>
      <p:sp>
        <p:nvSpPr>
          <p:cNvPr id="169" name="Google Shape;169;p1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70" name="Google Shape;170;p15"/>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71" name="Google Shape;171;p15"/>
          <p:cNvGrpSpPr/>
          <p:nvPr/>
        </p:nvGrpSpPr>
        <p:grpSpPr>
          <a:xfrm>
            <a:off x="11436251" y="129884"/>
            <a:ext cx="661669" cy="1214119"/>
            <a:chOff x="11436251" y="129884"/>
            <a:chExt cx="661669" cy="1214119"/>
          </a:xfrm>
        </p:grpSpPr>
        <p:sp>
          <p:nvSpPr>
            <p:cNvPr id="172" name="Google Shape;172;p15"/>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5"/>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5"/>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5"/>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5"/>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5"/>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5"/>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5"/>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5"/>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5"/>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15"/>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5"/>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5"/>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15"/>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5"/>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5"/>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5"/>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5"/>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5"/>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5"/>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5"/>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15"/>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5"/>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15"/>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15"/>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5"/>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5"/>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5"/>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200" name="Google Shape;200;p15"/>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201" name="Google Shape;201;p15"/>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202" name="Shape 202"/>
        <p:cNvGrpSpPr/>
        <p:nvPr/>
      </p:nvGrpSpPr>
      <p:grpSpPr>
        <a:xfrm>
          <a:off x="0" y="0"/>
          <a:ext cx="0" cy="0"/>
          <a:chOff x="0" y="0"/>
          <a:chExt cx="0" cy="0"/>
        </a:xfrm>
      </p:grpSpPr>
      <p:pic>
        <p:nvPicPr>
          <p:cNvPr descr="A yellow circle on a black background&#10;&#10;Description automatically generated" id="203" name="Google Shape;203;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4" name="Google Shape;204;p16"/>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07" name="Google Shape;207;p16"/>
          <p:cNvGrpSpPr/>
          <p:nvPr/>
        </p:nvGrpSpPr>
        <p:grpSpPr>
          <a:xfrm>
            <a:off x="0" y="1318491"/>
            <a:ext cx="1397812" cy="58002"/>
            <a:chOff x="0" y="1077191"/>
            <a:chExt cx="1397812" cy="58002"/>
          </a:xfrm>
        </p:grpSpPr>
        <p:sp>
          <p:nvSpPr>
            <p:cNvPr id="208" name="Google Shape;208;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10" name="Google Shape;210;p1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2</a:t>
            </a:r>
            <a:endParaRPr/>
          </a:p>
        </p:txBody>
      </p:sp>
      <p:sp>
        <p:nvSpPr>
          <p:cNvPr id="211" name="Google Shape;211;p1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12" name="Google Shape;212;p16"/>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13" name="Google Shape;213;p16"/>
          <p:cNvGrpSpPr/>
          <p:nvPr/>
        </p:nvGrpSpPr>
        <p:grpSpPr>
          <a:xfrm>
            <a:off x="11436251" y="129884"/>
            <a:ext cx="661669" cy="1214119"/>
            <a:chOff x="11436251" y="129884"/>
            <a:chExt cx="661669" cy="1214119"/>
          </a:xfrm>
        </p:grpSpPr>
        <p:sp>
          <p:nvSpPr>
            <p:cNvPr id="214" name="Google Shape;214;p16"/>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6"/>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6"/>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6"/>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6"/>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6"/>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6"/>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6"/>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6"/>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6"/>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6"/>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6"/>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6"/>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6"/>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6"/>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6"/>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6"/>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6"/>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6"/>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6"/>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6"/>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6"/>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6"/>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6"/>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6"/>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16"/>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16"/>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16"/>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2" name="Google Shape;242;p16"/>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7"/>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www.facebook.com/b2bframeworks" TargetMode="External"/><Relationship Id="rId4" Type="http://schemas.openxmlformats.org/officeDocument/2006/relationships/hyperlink" Target="https://www.linkedin.com/company/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1"/>
          <p:cNvSpPr txBox="1"/>
          <p:nvPr>
            <p:ph type="title"/>
          </p:nvPr>
        </p:nvSpPr>
        <p:spPr>
          <a:xfrm>
            <a:off x="507999" y="835248"/>
            <a:ext cx="7672440" cy="8094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Montserrat SemiBold"/>
              <a:buNone/>
            </a:pPr>
            <a:r>
              <a:rPr lang="en-GB"/>
              <a:t>Experience Curve</a:t>
            </a:r>
            <a:endParaRPr/>
          </a:p>
        </p:txBody>
      </p:sp>
      <p:pic>
        <p:nvPicPr>
          <p:cNvPr id="663" name="Google Shape;663;p1"/>
          <p:cNvPicPr preferRelativeResize="0"/>
          <p:nvPr/>
        </p:nvPicPr>
        <p:blipFill rotWithShape="1">
          <a:blip r:embed="rId3">
            <a:alphaModFix/>
          </a:blip>
          <a:srcRect b="0" l="0" r="0" t="0"/>
          <a:stretch/>
        </p:blipFill>
        <p:spPr>
          <a:xfrm>
            <a:off x="6528075" y="2638150"/>
            <a:ext cx="1618425" cy="1050098"/>
          </a:xfrm>
          <a:prstGeom prst="rect">
            <a:avLst/>
          </a:prstGeom>
          <a:noFill/>
          <a:ln>
            <a:noFill/>
          </a:ln>
        </p:spPr>
      </p:pic>
      <p:pic>
        <p:nvPicPr>
          <p:cNvPr id="664" name="Google Shape;664;p1"/>
          <p:cNvPicPr preferRelativeResize="0"/>
          <p:nvPr/>
        </p:nvPicPr>
        <p:blipFill rotWithShape="1">
          <a:blip r:embed="rId3">
            <a:alphaModFix/>
          </a:blip>
          <a:srcRect b="0" l="0" r="0" t="0"/>
          <a:stretch/>
        </p:blipFill>
        <p:spPr>
          <a:xfrm>
            <a:off x="3708527" y="3683176"/>
            <a:ext cx="1330074" cy="863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70" name="Google Shape;670;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71" name="Google Shape;671;p2"/>
          <p:cNvSpPr txBox="1"/>
          <p:nvPr>
            <p:ph type="title"/>
          </p:nvPr>
        </p:nvSpPr>
        <p:spPr>
          <a:xfrm>
            <a:off x="333514" y="472411"/>
            <a:ext cx="11453673"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A business model to improve cost advantage</a:t>
            </a:r>
            <a:r>
              <a:rPr lang="en-GB" sz="3000">
                <a:solidFill>
                  <a:schemeClr val="accent1"/>
                </a:solidFill>
              </a:rPr>
              <a:t>.</a:t>
            </a:r>
            <a:endParaRPr sz="3000"/>
          </a:p>
        </p:txBody>
      </p:sp>
      <p:sp>
        <p:nvSpPr>
          <p:cNvPr id="672" name="Google Shape;672;p2"/>
          <p:cNvSpPr txBox="1"/>
          <p:nvPr/>
        </p:nvSpPr>
        <p:spPr>
          <a:xfrm>
            <a:off x="537798" y="1976845"/>
            <a:ext cx="5646692" cy="35394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u="none" cap="none" strike="noStrike">
                <a:solidFill>
                  <a:srgbClr val="2B3940"/>
                </a:solidFill>
                <a:latin typeface="Montserrat Light"/>
                <a:ea typeface="Montserrat Light"/>
                <a:cs typeface="Montserrat Light"/>
                <a:sym typeface="Montserrat Light"/>
              </a:rPr>
              <a:t>The Experience Curve, often associated with the learning curve, is a concept that suggests that as a company produces more units of a product or service, the cumulative production experience leads to improvements in efficiency and cost reduction. Leveraging the experience curve can significantly contribute to the execution of a business strategy.</a:t>
            </a:r>
            <a:endParaRPr/>
          </a:p>
          <a:p>
            <a:pPr indent="0" lvl="0" marL="0" marR="0" rtl="0" algn="l">
              <a:spcBef>
                <a:spcPts val="0"/>
              </a:spcBef>
              <a:spcAft>
                <a:spcPts val="0"/>
              </a:spcAft>
              <a:buNone/>
            </a:pPr>
            <a:r>
              <a:t/>
            </a:r>
            <a:endParaRPr sz="1400">
              <a:solidFill>
                <a:srgbClr val="2B3940"/>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rgbClr val="2B3940"/>
                </a:solidFill>
                <a:latin typeface="Montserrat Light"/>
                <a:ea typeface="Montserrat Light"/>
                <a:cs typeface="Montserrat Light"/>
                <a:sym typeface="Montserrat Light"/>
              </a:rPr>
              <a:t>The more a company produces, the more experience it gains in production processes, leading to increased efficiency and reduced costs. This learning effect can be a powerful driver for cost reduction.</a:t>
            </a:r>
            <a:endParaRPr/>
          </a:p>
          <a:p>
            <a:pPr indent="0" lvl="0" marL="0" marR="0" rtl="0" algn="l">
              <a:spcBef>
                <a:spcPts val="0"/>
              </a:spcBef>
              <a:spcAft>
                <a:spcPts val="0"/>
              </a:spcAft>
              <a:buNone/>
            </a:pPr>
            <a:r>
              <a:t/>
            </a:r>
            <a:endParaRPr sz="1400">
              <a:solidFill>
                <a:srgbClr val="2B3940"/>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rgbClr val="2B3940"/>
                </a:solidFill>
                <a:latin typeface="Montserrat Light"/>
                <a:ea typeface="Montserrat Light"/>
                <a:cs typeface="Montserrat Light"/>
                <a:sym typeface="Montserrat Light"/>
              </a:rPr>
              <a:t>As production volumes increase, the per-unit cost tends to decrease due to economies of scale. This reduction in average cost allows a company to offer more competitive pricing, contributing to strategic positioning in the market.</a:t>
            </a:r>
            <a:endParaRPr sz="1400">
              <a:solidFill>
                <a:srgbClr val="2B3940"/>
              </a:solidFill>
              <a:latin typeface="Montserrat Light"/>
              <a:ea typeface="Montserrat Light"/>
              <a:cs typeface="Montserrat Light"/>
              <a:sym typeface="Montserrat Light"/>
            </a:endParaRPr>
          </a:p>
        </p:txBody>
      </p:sp>
      <p:sp>
        <p:nvSpPr>
          <p:cNvPr id="673" name="Google Shape;673;p2"/>
          <p:cNvSpPr txBox="1"/>
          <p:nvPr/>
        </p:nvSpPr>
        <p:spPr>
          <a:xfrm>
            <a:off x="442913" y="1328740"/>
            <a:ext cx="1130617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Montserrat SemiBold"/>
                <a:ea typeface="Montserrat SemiBold"/>
                <a:cs typeface="Montserrat SemiBold"/>
                <a:sym typeface="Montserrat SemiBold"/>
              </a:rPr>
              <a:t>Use this framework to determine your pricing strategy</a:t>
            </a:r>
            <a:endParaRPr/>
          </a:p>
        </p:txBody>
      </p:sp>
      <p:pic>
        <p:nvPicPr>
          <p:cNvPr id="674" name="Google Shape;674;p2"/>
          <p:cNvPicPr preferRelativeResize="0"/>
          <p:nvPr/>
        </p:nvPicPr>
        <p:blipFill rotWithShape="1">
          <a:blip r:embed="rId3">
            <a:alphaModFix/>
          </a:blip>
          <a:srcRect b="0" l="0" r="0" t="0"/>
          <a:stretch/>
        </p:blipFill>
        <p:spPr>
          <a:xfrm>
            <a:off x="6298986" y="1976845"/>
            <a:ext cx="5454979" cy="353943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0" name="Google Shape;680;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81" name="Google Shape;681;p3"/>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Pricing strategy</a:t>
            </a:r>
            <a:r>
              <a:rPr lang="en-GB" sz="3000">
                <a:solidFill>
                  <a:schemeClr val="accent1"/>
                </a:solidFill>
              </a:rPr>
              <a:t>.</a:t>
            </a:r>
            <a:endParaRPr sz="3000">
              <a:solidFill>
                <a:schemeClr val="accent1"/>
              </a:solidFill>
            </a:endParaRPr>
          </a:p>
        </p:txBody>
      </p:sp>
      <p:graphicFrame>
        <p:nvGraphicFramePr>
          <p:cNvPr id="682" name="Google Shape;682;p3"/>
          <p:cNvGraphicFramePr/>
          <p:nvPr/>
        </p:nvGraphicFramePr>
        <p:xfrm>
          <a:off x="1167497" y="3116261"/>
          <a:ext cx="3000000" cy="3000000"/>
        </p:xfrm>
        <a:graphic>
          <a:graphicData uri="http://schemas.openxmlformats.org/drawingml/2006/table">
            <a:tbl>
              <a:tblPr bandRow="1" firstCol="1" firstRow="1">
                <a:noFill/>
                <a:tableStyleId>{D482393B-B974-4880-8199-F6ED1F5E19C0}</a:tableStyleId>
              </a:tblPr>
              <a:tblGrid>
                <a:gridCol w="4868375"/>
                <a:gridCol w="4906300"/>
              </a:tblGrid>
              <a:tr h="622100">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332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is your company’s pricing strategy?  If you have a cost advantage is this used towards your company goals? Are these growth or profitability; short term or long term?</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78647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Who sets prices in the company?  Who drives efficiencies?  Is the strategy of the company to achieve global domination?</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49060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As your company becomes more global, how does the competition change?</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83" name="Google Shape;683;p3"/>
          <p:cNvSpPr txBox="1"/>
          <p:nvPr/>
        </p:nvSpPr>
        <p:spPr>
          <a:xfrm>
            <a:off x="405500" y="1334850"/>
            <a:ext cx="10811400" cy="1385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Reduced costs from the experience curve can make products more price-elastic, meaning that demand becomes more responsive to price changes. This elasticity can open up new market segments or allow the company to capture a larger share of the existing market. The experience curve can support a penetration pricing strategy, where a company initially sets lower prices to gain market share rapidly. As costs decrease, the company can maintain competitive pricing while improving profitability. This can facilitate global expansion by making products more competitive in international markets.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9" name="Google Shape;689;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90" name="Google Shape;690;p4"/>
          <p:cNvSpPr txBox="1"/>
          <p:nvPr>
            <p:ph type="title"/>
          </p:nvPr>
        </p:nvSpPr>
        <p:spPr>
          <a:xfrm>
            <a:off x="333514" y="472411"/>
            <a:ext cx="9578257"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Achieving price leadership and profitability</a:t>
            </a:r>
            <a:r>
              <a:rPr lang="en-GB" sz="3000">
                <a:solidFill>
                  <a:schemeClr val="accent2"/>
                </a:solidFill>
              </a:rPr>
              <a:t>.</a:t>
            </a:r>
            <a:r>
              <a:rPr lang="en-GB" sz="3000"/>
              <a:t> </a:t>
            </a:r>
            <a:endParaRPr sz="3000"/>
          </a:p>
        </p:txBody>
      </p:sp>
      <p:graphicFrame>
        <p:nvGraphicFramePr>
          <p:cNvPr id="691" name="Google Shape;691;p4"/>
          <p:cNvGraphicFramePr/>
          <p:nvPr/>
        </p:nvGraphicFramePr>
        <p:xfrm>
          <a:off x="1058938" y="2484030"/>
          <a:ext cx="3000000" cy="3000000"/>
        </p:xfrm>
        <a:graphic>
          <a:graphicData uri="http://schemas.openxmlformats.org/drawingml/2006/table">
            <a:tbl>
              <a:tblPr bandRow="1" firstCol="1" firstRow="1">
                <a:noFill/>
                <a:tableStyleId>{D482393B-B974-4880-8199-F6ED1F5E19C0}</a:tableStyleId>
              </a:tblPr>
              <a:tblGrid>
                <a:gridCol w="3703550"/>
                <a:gridCol w="6257725"/>
              </a:tblGrid>
              <a:tr h="589800">
                <a:tc>
                  <a:txBody>
                    <a:bodyPr/>
                    <a:lstStyle/>
                    <a:p>
                      <a:pPr indent="0" lvl="0" marL="0" marR="0" rtl="0" algn="l">
                        <a:lnSpc>
                          <a:spcPct val="115000"/>
                        </a:lnSpc>
                        <a:spcBef>
                          <a:spcPts val="0"/>
                        </a:spcBef>
                        <a:spcAft>
                          <a:spcPts val="0"/>
                        </a:spcAft>
                        <a:buNone/>
                      </a:pPr>
                      <a:r>
                        <a:t/>
                      </a:r>
                      <a:endParaRPr sz="13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chemeClr val="accent1"/>
                        </a:buClr>
                        <a:buSzPts val="1300"/>
                        <a:buFont typeface="Montserrat SemiBold"/>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83342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do your costs compare with those of others in your industry – at home and overseas?</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139700">
                <a:tc>
                  <a:txBody>
                    <a:bodyPr/>
                    <a:lstStyle/>
                    <a:p>
                      <a:pPr indent="0" lvl="0" marL="0" marR="0" rtl="0" algn="l">
                        <a:lnSpc>
                          <a:spcPct val="115000"/>
                        </a:lnSpc>
                        <a:spcBef>
                          <a:spcPts val="0"/>
                        </a:spcBef>
                        <a:spcAft>
                          <a:spcPts val="0"/>
                        </a:spcAft>
                        <a:buClr>
                          <a:schemeClr val="dk1"/>
                        </a:buClr>
                        <a:buSzPts val="1100"/>
                        <a:buFont typeface="Calibri"/>
                        <a:buNone/>
                      </a:pPr>
                      <a:r>
                        <a:t/>
                      </a:r>
                      <a:endParaRPr b="1" i="0" sz="11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chemeClr val="dk2"/>
                        </a:buClr>
                        <a:buSzPts val="1100"/>
                        <a:buFont typeface="Montserrat SemiBold"/>
                        <a:buNone/>
                      </a:pPr>
                      <a:r>
                        <a:rPr b="1" i="0" lang="en-GB" sz="1100" u="none" cap="none" strike="noStrike">
                          <a:solidFill>
                            <a:schemeClr val="dk2"/>
                          </a:solidFill>
                          <a:latin typeface="Montserrat SemiBold"/>
                          <a:ea typeface="Montserrat SemiBold"/>
                          <a:cs typeface="Montserrat SemiBold"/>
                          <a:sym typeface="Montserrat SemiBold"/>
                        </a:rPr>
                        <a:t>How are you achieving cost leadership?  How easy is it going to be to keep cost leadership?</a:t>
                      </a:r>
                      <a:endParaRPr/>
                    </a:p>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61782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At the prices you can charge for your products, how profitable is your company?</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r h="90487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Is your strategy to build market share through low prices or pocket the cash through higher prices?  Which fits with your long term strategy?</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92" name="Google Shape;692;p4"/>
          <p:cNvSpPr txBox="1"/>
          <p:nvPr/>
        </p:nvSpPr>
        <p:spPr>
          <a:xfrm>
            <a:off x="373151" y="1342025"/>
            <a:ext cx="107274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The cost advantage gained through the experience curve can enable a company to become a price leader in the industry. This competitive pricing can attract price-sensitive customers and potentially drive competitors out of the market. By consistently reducing costs through experience, a company can maintain higher profit margins or choose to pass cost savings on to customers, depending on its strategic goals.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98" name="Google Shape;698;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99" name="Google Shape;699;p5"/>
          <p:cNvSpPr txBox="1"/>
          <p:nvPr>
            <p:ph type="title"/>
          </p:nvPr>
        </p:nvSpPr>
        <p:spPr>
          <a:xfrm>
            <a:off x="333514" y="472411"/>
            <a:ext cx="9049971"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3000"/>
              <a:t>Driving innovation</a:t>
            </a:r>
            <a:r>
              <a:rPr lang="en-GB" sz="3000">
                <a:solidFill>
                  <a:schemeClr val="accent3"/>
                </a:solidFill>
              </a:rPr>
              <a:t>.</a:t>
            </a:r>
            <a:endParaRPr sz="3000">
              <a:solidFill>
                <a:schemeClr val="accent3"/>
              </a:solidFill>
            </a:endParaRPr>
          </a:p>
        </p:txBody>
      </p:sp>
      <p:graphicFrame>
        <p:nvGraphicFramePr>
          <p:cNvPr id="700" name="Google Shape;700;p5"/>
          <p:cNvGraphicFramePr/>
          <p:nvPr/>
        </p:nvGraphicFramePr>
        <p:xfrm>
          <a:off x="1613092" y="2707325"/>
          <a:ext cx="3000000" cy="3000000"/>
        </p:xfrm>
        <a:graphic>
          <a:graphicData uri="http://schemas.openxmlformats.org/drawingml/2006/table">
            <a:tbl>
              <a:tblPr>
                <a:noFill/>
                <a:tableStyleId>{30B4A990-EA9E-4294-B69F-CDA91AA1A236}</a:tableStyleId>
              </a:tblPr>
              <a:tblGrid>
                <a:gridCol w="3805075"/>
                <a:gridCol w="5327875"/>
              </a:tblGrid>
              <a:tr h="577575">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lang="en-GB" sz="1400" u="none" cap="none" strike="noStrike"/>
                        <a:t> </a:t>
                      </a: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869450">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How innovative is your company compared to the competition? How much of the innovation is driven by the experience curve?</a:t>
                      </a:r>
                      <a:endParaRPr b="0" i="0" sz="1200" u="none" cap="none" strike="noStrike">
                        <a:solidFill>
                          <a:schemeClr val="dk2"/>
                        </a:solidFill>
                        <a:latin typeface="Montserrat Medium"/>
                        <a:ea typeface="Montserrat Medium"/>
                        <a:cs typeface="Montserrat Medium"/>
                        <a:sym typeface="Montserrat Medium"/>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825900">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Is the innovation in your company more about processes or about product improvements? How sustainable are these innovations?</a:t>
                      </a:r>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1042200">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To what extent is the company agile in its learning?  Can it move quickly to adapt to changes in the market?</a:t>
                      </a:r>
                      <a:endParaRPr b="0" i="0" sz="1200" u="none" cap="none" strike="noStrike">
                        <a:solidFill>
                          <a:schemeClr val="dk2"/>
                        </a:solidFill>
                        <a:latin typeface="Montserrat Medium"/>
                        <a:ea typeface="Montserrat Medium"/>
                        <a:cs typeface="Montserrat Medium"/>
                        <a:sym typeface="Montserrat Medium"/>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701" name="Google Shape;701;p5"/>
          <p:cNvSpPr txBox="1"/>
          <p:nvPr/>
        </p:nvSpPr>
        <p:spPr>
          <a:xfrm>
            <a:off x="453326" y="1354675"/>
            <a:ext cx="108969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The experience curve aligns with principles of continuous improvement and operational excellence. Companies can use the experience gained to implement Kaizen methodologies, streamline processes, and enhance overall operational efficiency. Experience doesn't only lead to cost reduction but can also drive innovation. With accumulated knowledge, companies can innovate in product design, manufacturing processes, and other areas to stay ahead of the competition..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g1f0d6a0c300_0_0"/>
          <p:cNvSpPr txBox="1"/>
          <p:nvPr>
            <p:ph type="title"/>
          </p:nvPr>
        </p:nvSpPr>
        <p:spPr>
          <a:xfrm>
            <a:off x="333515" y="472411"/>
            <a:ext cx="5156100" cy="54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3000"/>
              <a:t>Editable framework</a:t>
            </a:r>
            <a:r>
              <a:rPr lang="en-GB" sz="3000">
                <a:solidFill>
                  <a:schemeClr val="lt1"/>
                </a:solidFill>
              </a:rPr>
              <a:t>.</a:t>
            </a:r>
            <a:endParaRPr sz="3000">
              <a:solidFill>
                <a:schemeClr val="lt1"/>
              </a:solidFill>
            </a:endParaRPr>
          </a:p>
        </p:txBody>
      </p:sp>
      <p:sp>
        <p:nvSpPr>
          <p:cNvPr id="707" name="Google Shape;707;g1f0d6a0c300_0_0"/>
          <p:cNvSpPr txBox="1"/>
          <p:nvPr>
            <p:ph idx="11" type="ftr"/>
          </p:nvPr>
        </p:nvSpPr>
        <p:spPr>
          <a:xfrm>
            <a:off x="4038600" y="6415984"/>
            <a:ext cx="4114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08" name="Google Shape;708;g1f0d6a0c300_0_0"/>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709" name="Google Shape;709;g1f0d6a0c300_0_0"/>
          <p:cNvSpPr/>
          <p:nvPr/>
        </p:nvSpPr>
        <p:spPr>
          <a:xfrm>
            <a:off x="484600" y="1310350"/>
            <a:ext cx="7853400" cy="440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Montserrat SemiBold"/>
                <a:ea typeface="Montserrat SemiBold"/>
                <a:cs typeface="Montserrat SemiBold"/>
                <a:sym typeface="Montserrat SemiBold"/>
              </a:rPr>
              <a:t>Use this to add your own text and edit to suit your own branding</a:t>
            </a:r>
            <a:endParaRPr sz="1800">
              <a:solidFill>
                <a:schemeClr val="lt1"/>
              </a:solidFill>
              <a:latin typeface="Montserrat SemiBold"/>
              <a:ea typeface="Montserrat SemiBold"/>
              <a:cs typeface="Montserrat SemiBold"/>
              <a:sym typeface="Montserrat SemiBold"/>
            </a:endParaRPr>
          </a:p>
        </p:txBody>
      </p:sp>
      <p:grpSp>
        <p:nvGrpSpPr>
          <p:cNvPr id="710" name="Google Shape;710;g1f0d6a0c300_0_0"/>
          <p:cNvGrpSpPr/>
          <p:nvPr/>
        </p:nvGrpSpPr>
        <p:grpSpPr>
          <a:xfrm>
            <a:off x="0" y="1100016"/>
            <a:ext cx="1397787" cy="57996"/>
            <a:chOff x="0" y="1077191"/>
            <a:chExt cx="1397787" cy="57996"/>
          </a:xfrm>
        </p:grpSpPr>
        <p:sp>
          <p:nvSpPr>
            <p:cNvPr id="711" name="Google Shape;711;g1f0d6a0c300_0_0"/>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12" name="Google Shape;712;g1f0d6a0c300_0_0"/>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713" name="Google Shape;713;g1f0d6a0c300_0_0"/>
          <p:cNvSpPr txBox="1"/>
          <p:nvPr/>
        </p:nvSpPr>
        <p:spPr>
          <a:xfrm>
            <a:off x="4530171" y="6224440"/>
            <a:ext cx="3696600" cy="192600"/>
          </a:xfrm>
          <a:prstGeom prst="rect">
            <a:avLst/>
          </a:prstGeom>
          <a:noFill/>
          <a:ln>
            <a:noFill/>
          </a:ln>
        </p:spPr>
        <p:txBody>
          <a:bodyPr anchorCtr="0" anchor="t" bIns="0" lIns="0" spcFirstLastPara="1" rIns="0" wrap="square" tIns="7800">
            <a:spAutoFit/>
          </a:bodyPr>
          <a:lstStyle/>
          <a:p>
            <a:pPr indent="0" lvl="0" marL="12700" rtl="0" algn="l">
              <a:lnSpc>
                <a:spcPct val="100000"/>
              </a:lnSpc>
              <a:spcBef>
                <a:spcPts val="0"/>
              </a:spcBef>
              <a:spcAft>
                <a:spcPts val="0"/>
              </a:spcAft>
              <a:buNone/>
            </a:pPr>
            <a:r>
              <a:rPr b="1" lang="en-GB" sz="1200">
                <a:solidFill>
                  <a:srgbClr val="023154"/>
                </a:solidFill>
                <a:latin typeface="Montserrat SemiBold"/>
                <a:ea typeface="Montserrat SemiBold"/>
                <a:cs typeface="Montserrat SemiBold"/>
                <a:sym typeface="Montserrat SemiBold"/>
              </a:rPr>
              <a:t>Cumulative volume of production (units)</a:t>
            </a:r>
            <a:endParaRPr sz="1200">
              <a:latin typeface="Montserrat SemiBold"/>
              <a:ea typeface="Montserrat SemiBold"/>
              <a:cs typeface="Montserrat SemiBold"/>
              <a:sym typeface="Montserrat SemiBold"/>
            </a:endParaRPr>
          </a:p>
        </p:txBody>
      </p:sp>
      <p:sp>
        <p:nvSpPr>
          <p:cNvPr id="714" name="Google Shape;714;g1f0d6a0c300_0_0"/>
          <p:cNvSpPr txBox="1"/>
          <p:nvPr/>
        </p:nvSpPr>
        <p:spPr>
          <a:xfrm rot="-5400000">
            <a:off x="2055920" y="3898873"/>
            <a:ext cx="1245900" cy="203700"/>
          </a:xfrm>
          <a:prstGeom prst="rect">
            <a:avLst/>
          </a:prstGeom>
          <a:noFill/>
          <a:ln>
            <a:noFill/>
          </a:ln>
        </p:spPr>
        <p:txBody>
          <a:bodyPr anchorCtr="0" anchor="t" bIns="0" lIns="0" spcFirstLastPara="1" rIns="0" wrap="square" tIns="3700">
            <a:spAutoFit/>
          </a:bodyPr>
          <a:lstStyle/>
          <a:p>
            <a:pPr indent="0" lvl="0" marL="12700" rtl="0" algn="l">
              <a:lnSpc>
                <a:spcPct val="100000"/>
              </a:lnSpc>
              <a:spcBef>
                <a:spcPts val="0"/>
              </a:spcBef>
              <a:spcAft>
                <a:spcPts val="0"/>
              </a:spcAft>
              <a:buNone/>
            </a:pPr>
            <a:r>
              <a:rPr b="1" lang="en-GB" sz="1300">
                <a:solidFill>
                  <a:srgbClr val="023154"/>
                </a:solidFill>
                <a:latin typeface="Montserrat SemiBold"/>
                <a:ea typeface="Montserrat SemiBold"/>
                <a:cs typeface="Montserrat SemiBold"/>
                <a:sym typeface="Montserrat SemiBold"/>
              </a:rPr>
              <a:t>Cost per unit</a:t>
            </a:r>
            <a:endParaRPr sz="1300">
              <a:latin typeface="Montserrat SemiBold"/>
              <a:ea typeface="Montserrat SemiBold"/>
              <a:cs typeface="Montserrat SemiBold"/>
              <a:sym typeface="Montserrat SemiBold"/>
            </a:endParaRPr>
          </a:p>
        </p:txBody>
      </p:sp>
      <p:grpSp>
        <p:nvGrpSpPr>
          <p:cNvPr id="715" name="Google Shape;715;g1f0d6a0c300_0_0"/>
          <p:cNvGrpSpPr/>
          <p:nvPr/>
        </p:nvGrpSpPr>
        <p:grpSpPr>
          <a:xfrm>
            <a:off x="2854442" y="1913524"/>
            <a:ext cx="6662269" cy="4212080"/>
            <a:chOff x="1978698" y="560438"/>
            <a:chExt cx="8890138" cy="5834714"/>
          </a:xfrm>
        </p:grpSpPr>
        <p:sp>
          <p:nvSpPr>
            <p:cNvPr id="716" name="Google Shape;716;g1f0d6a0c300_0_0"/>
            <p:cNvSpPr/>
            <p:nvPr/>
          </p:nvSpPr>
          <p:spPr>
            <a:xfrm>
              <a:off x="1978698" y="560438"/>
              <a:ext cx="140969" cy="184784"/>
            </a:xfrm>
            <a:custGeom>
              <a:rect b="b" l="l" r="r" t="t"/>
              <a:pathLst>
                <a:path extrusionOk="0" h="184784" w="140969">
                  <a:moveTo>
                    <a:pt x="70421" y="0"/>
                  </a:moveTo>
                  <a:lnTo>
                    <a:pt x="0" y="184404"/>
                  </a:lnTo>
                  <a:lnTo>
                    <a:pt x="140842" y="184404"/>
                  </a:lnTo>
                  <a:lnTo>
                    <a:pt x="70421" y="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17" name="Google Shape;717;g1f0d6a0c300_0_0"/>
            <p:cNvSpPr/>
            <p:nvPr/>
          </p:nvSpPr>
          <p:spPr>
            <a:xfrm>
              <a:off x="2049097" y="756885"/>
              <a:ext cx="8623300" cy="5568315"/>
            </a:xfrm>
            <a:custGeom>
              <a:rect b="b" l="l" r="r" t="t"/>
              <a:pathLst>
                <a:path extrusionOk="0" h="5568315" w="8623300">
                  <a:moveTo>
                    <a:pt x="8622906" y="5567718"/>
                  </a:moveTo>
                  <a:lnTo>
                    <a:pt x="0" y="5567718"/>
                  </a:lnTo>
                  <a:lnTo>
                    <a:pt x="14" y="3931562"/>
                  </a:lnTo>
                  <a:lnTo>
                    <a:pt x="22" y="2102792"/>
                  </a:lnTo>
                  <a:lnTo>
                    <a:pt x="25" y="614556"/>
                  </a:lnTo>
                  <a:lnTo>
                    <a:pt x="25" y="0"/>
                  </a:lnTo>
                </a:path>
              </a:pathLst>
            </a:custGeom>
            <a:noFill/>
            <a:ln cap="flat" cmpd="sng" w="13025">
              <a:solidFill>
                <a:srgbClr val="023154"/>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18" name="Google Shape;718;g1f0d6a0c300_0_0"/>
            <p:cNvSpPr/>
            <p:nvPr/>
          </p:nvSpPr>
          <p:spPr>
            <a:xfrm>
              <a:off x="10684052" y="6254182"/>
              <a:ext cx="184784" cy="140970"/>
            </a:xfrm>
            <a:custGeom>
              <a:rect b="b" l="l" r="r" t="t"/>
              <a:pathLst>
                <a:path extrusionOk="0" h="140970" w="184784">
                  <a:moveTo>
                    <a:pt x="0" y="0"/>
                  </a:moveTo>
                  <a:lnTo>
                    <a:pt x="0" y="140843"/>
                  </a:lnTo>
                  <a:lnTo>
                    <a:pt x="184403" y="70421"/>
                  </a:lnTo>
                  <a:lnTo>
                    <a:pt x="0" y="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19" name="Google Shape;719;g1f0d6a0c300_0_0"/>
            <p:cNvSpPr/>
            <p:nvPr/>
          </p:nvSpPr>
          <p:spPr>
            <a:xfrm>
              <a:off x="2456385" y="937860"/>
              <a:ext cx="8320405" cy="4930775"/>
            </a:xfrm>
            <a:custGeom>
              <a:rect b="b" l="l" r="r" t="t"/>
              <a:pathLst>
                <a:path extrusionOk="0" h="4930775" w="8320405">
                  <a:moveTo>
                    <a:pt x="0" y="0"/>
                  </a:moveTo>
                  <a:lnTo>
                    <a:pt x="266" y="49723"/>
                  </a:lnTo>
                  <a:lnTo>
                    <a:pt x="1065" y="99442"/>
                  </a:lnTo>
                  <a:lnTo>
                    <a:pt x="2399" y="149149"/>
                  </a:lnTo>
                  <a:lnTo>
                    <a:pt x="4267" y="198838"/>
                  </a:lnTo>
                  <a:lnTo>
                    <a:pt x="6672" y="248502"/>
                  </a:lnTo>
                  <a:lnTo>
                    <a:pt x="9614" y="298135"/>
                  </a:lnTo>
                  <a:lnTo>
                    <a:pt x="13094" y="347729"/>
                  </a:lnTo>
                  <a:lnTo>
                    <a:pt x="17113" y="397277"/>
                  </a:lnTo>
                  <a:lnTo>
                    <a:pt x="21673" y="446774"/>
                  </a:lnTo>
                  <a:lnTo>
                    <a:pt x="26773" y="496211"/>
                  </a:lnTo>
                  <a:lnTo>
                    <a:pt x="32416" y="545583"/>
                  </a:lnTo>
                  <a:lnTo>
                    <a:pt x="38601" y="594882"/>
                  </a:lnTo>
                  <a:lnTo>
                    <a:pt x="45331" y="644102"/>
                  </a:lnTo>
                  <a:lnTo>
                    <a:pt x="52606" y="693236"/>
                  </a:lnTo>
                  <a:lnTo>
                    <a:pt x="60427" y="742277"/>
                  </a:lnTo>
                  <a:lnTo>
                    <a:pt x="68795" y="791219"/>
                  </a:lnTo>
                  <a:lnTo>
                    <a:pt x="77711" y="840054"/>
                  </a:lnTo>
                  <a:lnTo>
                    <a:pt x="87176" y="888775"/>
                  </a:lnTo>
                  <a:lnTo>
                    <a:pt x="97192" y="937377"/>
                  </a:lnTo>
                  <a:lnTo>
                    <a:pt x="107758" y="985852"/>
                  </a:lnTo>
                  <a:lnTo>
                    <a:pt x="118876" y="1034193"/>
                  </a:lnTo>
                  <a:lnTo>
                    <a:pt x="130548" y="1082394"/>
                  </a:lnTo>
                  <a:lnTo>
                    <a:pt x="142774" y="1130447"/>
                  </a:lnTo>
                  <a:lnTo>
                    <a:pt x="155554" y="1178347"/>
                  </a:lnTo>
                  <a:lnTo>
                    <a:pt x="168891" y="1226086"/>
                  </a:lnTo>
                  <a:lnTo>
                    <a:pt x="182785" y="1273657"/>
                  </a:lnTo>
                  <a:lnTo>
                    <a:pt x="197236" y="1321054"/>
                  </a:lnTo>
                  <a:lnTo>
                    <a:pt x="212247" y="1368269"/>
                  </a:lnTo>
                  <a:lnTo>
                    <a:pt x="227818" y="1415297"/>
                  </a:lnTo>
                  <a:lnTo>
                    <a:pt x="243950" y="1462130"/>
                  </a:lnTo>
                  <a:lnTo>
                    <a:pt x="260644" y="1508762"/>
                  </a:lnTo>
                  <a:lnTo>
                    <a:pt x="277901" y="1555185"/>
                  </a:lnTo>
                  <a:lnTo>
                    <a:pt x="295722" y="1601393"/>
                  </a:lnTo>
                  <a:lnTo>
                    <a:pt x="314108" y="1647379"/>
                  </a:lnTo>
                  <a:lnTo>
                    <a:pt x="333060" y="1693136"/>
                  </a:lnTo>
                  <a:lnTo>
                    <a:pt x="352579" y="1738658"/>
                  </a:lnTo>
                  <a:lnTo>
                    <a:pt x="372666" y="1783938"/>
                  </a:lnTo>
                  <a:lnTo>
                    <a:pt x="393322" y="1828968"/>
                  </a:lnTo>
                  <a:lnTo>
                    <a:pt x="414548" y="1873743"/>
                  </a:lnTo>
                  <a:lnTo>
                    <a:pt x="436345" y="1918255"/>
                  </a:lnTo>
                  <a:lnTo>
                    <a:pt x="458715" y="1962498"/>
                  </a:lnTo>
                  <a:lnTo>
                    <a:pt x="481657" y="2006464"/>
                  </a:lnTo>
                  <a:lnTo>
                    <a:pt x="505173" y="2050148"/>
                  </a:lnTo>
                  <a:lnTo>
                    <a:pt x="529264" y="2093541"/>
                  </a:lnTo>
                  <a:lnTo>
                    <a:pt x="553931" y="2136638"/>
                  </a:lnTo>
                  <a:lnTo>
                    <a:pt x="579175" y="2179432"/>
                  </a:lnTo>
                  <a:lnTo>
                    <a:pt x="604997" y="2221915"/>
                  </a:lnTo>
                  <a:lnTo>
                    <a:pt x="631398" y="2264081"/>
                  </a:lnTo>
                  <a:lnTo>
                    <a:pt x="658378" y="2305924"/>
                  </a:lnTo>
                  <a:lnTo>
                    <a:pt x="685940" y="2347436"/>
                  </a:lnTo>
                  <a:lnTo>
                    <a:pt x="714084" y="2388611"/>
                  </a:lnTo>
                  <a:lnTo>
                    <a:pt x="742811" y="2429441"/>
                  </a:lnTo>
                  <a:lnTo>
                    <a:pt x="772121" y="2469921"/>
                  </a:lnTo>
                  <a:lnTo>
                    <a:pt x="803424" y="2511858"/>
                  </a:lnTo>
                  <a:lnTo>
                    <a:pt x="835201" y="2553091"/>
                  </a:lnTo>
                  <a:lnTo>
                    <a:pt x="867447" y="2593631"/>
                  </a:lnTo>
                  <a:lnTo>
                    <a:pt x="900155" y="2633485"/>
                  </a:lnTo>
                  <a:lnTo>
                    <a:pt x="933321" y="2672663"/>
                  </a:lnTo>
                  <a:lnTo>
                    <a:pt x="966937" y="2711173"/>
                  </a:lnTo>
                  <a:lnTo>
                    <a:pt x="1000998" y="2749025"/>
                  </a:lnTo>
                  <a:lnTo>
                    <a:pt x="1035499" y="2786226"/>
                  </a:lnTo>
                  <a:lnTo>
                    <a:pt x="1070433" y="2822786"/>
                  </a:lnTo>
                  <a:lnTo>
                    <a:pt x="1105795" y="2858713"/>
                  </a:lnTo>
                  <a:lnTo>
                    <a:pt x="1141579" y="2894017"/>
                  </a:lnTo>
                  <a:lnTo>
                    <a:pt x="1177779" y="2928706"/>
                  </a:lnTo>
                  <a:lnTo>
                    <a:pt x="1214389" y="2962788"/>
                  </a:lnTo>
                  <a:lnTo>
                    <a:pt x="1251404" y="2996274"/>
                  </a:lnTo>
                  <a:lnTo>
                    <a:pt x="1288817" y="3029171"/>
                  </a:lnTo>
                  <a:lnTo>
                    <a:pt x="1326623" y="3061488"/>
                  </a:lnTo>
                  <a:lnTo>
                    <a:pt x="1364816" y="3093234"/>
                  </a:lnTo>
                  <a:lnTo>
                    <a:pt x="1403390" y="3124418"/>
                  </a:lnTo>
                  <a:lnTo>
                    <a:pt x="1442339" y="3155049"/>
                  </a:lnTo>
                  <a:lnTo>
                    <a:pt x="1481658" y="3185135"/>
                  </a:lnTo>
                  <a:lnTo>
                    <a:pt x="1521341" y="3214686"/>
                  </a:lnTo>
                  <a:lnTo>
                    <a:pt x="1561381" y="3243709"/>
                  </a:lnTo>
                  <a:lnTo>
                    <a:pt x="1601773" y="3272215"/>
                  </a:lnTo>
                  <a:lnTo>
                    <a:pt x="1642512" y="3300211"/>
                  </a:lnTo>
                  <a:lnTo>
                    <a:pt x="1683591" y="3327706"/>
                  </a:lnTo>
                  <a:lnTo>
                    <a:pt x="1725004" y="3354710"/>
                  </a:lnTo>
                  <a:lnTo>
                    <a:pt x="1766746" y="3381231"/>
                  </a:lnTo>
                  <a:lnTo>
                    <a:pt x="1808811" y="3407278"/>
                  </a:lnTo>
                  <a:lnTo>
                    <a:pt x="1851193" y="3432859"/>
                  </a:lnTo>
                  <a:lnTo>
                    <a:pt x="1893887" y="3457984"/>
                  </a:lnTo>
                  <a:lnTo>
                    <a:pt x="1936885" y="3482661"/>
                  </a:lnTo>
                  <a:lnTo>
                    <a:pt x="1980184" y="3506899"/>
                  </a:lnTo>
                  <a:lnTo>
                    <a:pt x="2023776" y="3530707"/>
                  </a:lnTo>
                  <a:lnTo>
                    <a:pt x="2067656" y="3554094"/>
                  </a:lnTo>
                  <a:lnTo>
                    <a:pt x="2111818" y="3577068"/>
                  </a:lnTo>
                  <a:lnTo>
                    <a:pt x="2156256" y="3599638"/>
                  </a:lnTo>
                  <a:lnTo>
                    <a:pt x="2200965" y="3621813"/>
                  </a:lnTo>
                  <a:lnTo>
                    <a:pt x="2245938" y="3643602"/>
                  </a:lnTo>
                  <a:lnTo>
                    <a:pt x="2291171" y="3665014"/>
                  </a:lnTo>
                  <a:lnTo>
                    <a:pt x="2336656" y="3686057"/>
                  </a:lnTo>
                  <a:lnTo>
                    <a:pt x="2382389" y="3706740"/>
                  </a:lnTo>
                  <a:lnTo>
                    <a:pt x="2428362" y="3727073"/>
                  </a:lnTo>
                  <a:lnTo>
                    <a:pt x="2474572" y="3747063"/>
                  </a:lnTo>
                  <a:lnTo>
                    <a:pt x="2521011" y="3766720"/>
                  </a:lnTo>
                  <a:lnTo>
                    <a:pt x="2567674" y="3786052"/>
                  </a:lnTo>
                  <a:lnTo>
                    <a:pt x="2614555" y="3805068"/>
                  </a:lnTo>
                  <a:lnTo>
                    <a:pt x="2661648" y="3823778"/>
                  </a:lnTo>
                  <a:lnTo>
                    <a:pt x="2708947" y="3842189"/>
                  </a:lnTo>
                  <a:lnTo>
                    <a:pt x="2756447" y="3860310"/>
                  </a:lnTo>
                  <a:lnTo>
                    <a:pt x="2804142" y="3878152"/>
                  </a:lnTo>
                  <a:lnTo>
                    <a:pt x="2852026" y="3895721"/>
                  </a:lnTo>
                  <a:lnTo>
                    <a:pt x="2900093" y="3913027"/>
                  </a:lnTo>
                  <a:lnTo>
                    <a:pt x="2948337" y="3930079"/>
                  </a:lnTo>
                  <a:lnTo>
                    <a:pt x="2996753" y="3946886"/>
                  </a:lnTo>
                  <a:lnTo>
                    <a:pt x="3045334" y="3963456"/>
                  </a:lnTo>
                  <a:lnTo>
                    <a:pt x="3094075" y="3979799"/>
                  </a:lnTo>
                  <a:lnTo>
                    <a:pt x="3142060" y="3995669"/>
                  </a:lnTo>
                  <a:lnTo>
                    <a:pt x="3190102" y="4011394"/>
                  </a:lnTo>
                  <a:lnTo>
                    <a:pt x="3238201" y="4026972"/>
                  </a:lnTo>
                  <a:lnTo>
                    <a:pt x="3286356" y="4042404"/>
                  </a:lnTo>
                  <a:lnTo>
                    <a:pt x="3334567" y="4057691"/>
                  </a:lnTo>
                  <a:lnTo>
                    <a:pt x="3382832" y="4072833"/>
                  </a:lnTo>
                  <a:lnTo>
                    <a:pt x="3431151" y="4087831"/>
                  </a:lnTo>
                  <a:lnTo>
                    <a:pt x="3479524" y="4102685"/>
                  </a:lnTo>
                  <a:lnTo>
                    <a:pt x="3527949" y="4117396"/>
                  </a:lnTo>
                  <a:lnTo>
                    <a:pt x="3576426" y="4131964"/>
                  </a:lnTo>
                  <a:lnTo>
                    <a:pt x="3624955" y="4146389"/>
                  </a:lnTo>
                  <a:lnTo>
                    <a:pt x="3673534" y="4160672"/>
                  </a:lnTo>
                  <a:lnTo>
                    <a:pt x="3722164" y="4174813"/>
                  </a:lnTo>
                  <a:lnTo>
                    <a:pt x="3770842" y="4188813"/>
                  </a:lnTo>
                  <a:lnTo>
                    <a:pt x="3819570" y="4202672"/>
                  </a:lnTo>
                  <a:lnTo>
                    <a:pt x="3868345" y="4216391"/>
                  </a:lnTo>
                  <a:lnTo>
                    <a:pt x="3917168" y="4229971"/>
                  </a:lnTo>
                  <a:lnTo>
                    <a:pt x="3966037" y="4243411"/>
                  </a:lnTo>
                  <a:lnTo>
                    <a:pt x="4014952" y="4256711"/>
                  </a:lnTo>
                  <a:lnTo>
                    <a:pt x="4063913" y="4269874"/>
                  </a:lnTo>
                  <a:lnTo>
                    <a:pt x="4112918" y="4282898"/>
                  </a:lnTo>
                  <a:lnTo>
                    <a:pt x="4161967" y="4295785"/>
                  </a:lnTo>
                  <a:lnTo>
                    <a:pt x="4211059" y="4308535"/>
                  </a:lnTo>
                  <a:lnTo>
                    <a:pt x="4260195" y="4321148"/>
                  </a:lnTo>
                  <a:lnTo>
                    <a:pt x="4309372" y="4333625"/>
                  </a:lnTo>
                  <a:lnTo>
                    <a:pt x="4358590" y="4345966"/>
                  </a:lnTo>
                  <a:lnTo>
                    <a:pt x="4407849" y="4358171"/>
                  </a:lnTo>
                  <a:lnTo>
                    <a:pt x="4457147" y="4370242"/>
                  </a:lnTo>
                  <a:lnTo>
                    <a:pt x="4506486" y="4382179"/>
                  </a:lnTo>
                  <a:lnTo>
                    <a:pt x="4555862" y="4393981"/>
                  </a:lnTo>
                  <a:lnTo>
                    <a:pt x="4605277" y="4405650"/>
                  </a:lnTo>
                  <a:lnTo>
                    <a:pt x="4654728" y="4417186"/>
                  </a:lnTo>
                  <a:lnTo>
                    <a:pt x="4704217" y="4428589"/>
                  </a:lnTo>
                  <a:lnTo>
                    <a:pt x="4753741" y="4439860"/>
                  </a:lnTo>
                  <a:lnTo>
                    <a:pt x="4803300" y="4451000"/>
                  </a:lnTo>
                  <a:lnTo>
                    <a:pt x="4852894" y="4462008"/>
                  </a:lnTo>
                  <a:lnTo>
                    <a:pt x="4902522" y="4472885"/>
                  </a:lnTo>
                  <a:lnTo>
                    <a:pt x="4952183" y="4483632"/>
                  </a:lnTo>
                  <a:lnTo>
                    <a:pt x="5001877" y="4494249"/>
                  </a:lnTo>
                  <a:lnTo>
                    <a:pt x="5051602" y="4504737"/>
                  </a:lnTo>
                  <a:lnTo>
                    <a:pt x="5101359" y="4515095"/>
                  </a:lnTo>
                  <a:lnTo>
                    <a:pt x="5151146" y="4525325"/>
                  </a:lnTo>
                  <a:lnTo>
                    <a:pt x="5200963" y="4535427"/>
                  </a:lnTo>
                  <a:lnTo>
                    <a:pt x="5250809" y="4545402"/>
                  </a:lnTo>
                  <a:lnTo>
                    <a:pt x="5300684" y="4555249"/>
                  </a:lnTo>
                  <a:lnTo>
                    <a:pt x="5350586" y="4564969"/>
                  </a:lnTo>
                  <a:lnTo>
                    <a:pt x="5400516" y="4574563"/>
                  </a:lnTo>
                  <a:lnTo>
                    <a:pt x="5450472" y="4584031"/>
                  </a:lnTo>
                  <a:lnTo>
                    <a:pt x="5500453" y="4593374"/>
                  </a:lnTo>
                  <a:lnTo>
                    <a:pt x="5550460" y="4602592"/>
                  </a:lnTo>
                  <a:lnTo>
                    <a:pt x="5600492" y="4611686"/>
                  </a:lnTo>
                  <a:lnTo>
                    <a:pt x="5650547" y="4620655"/>
                  </a:lnTo>
                  <a:lnTo>
                    <a:pt x="5700625" y="4629501"/>
                  </a:lnTo>
                  <a:lnTo>
                    <a:pt x="5750726" y="4638224"/>
                  </a:lnTo>
                  <a:lnTo>
                    <a:pt x="5800849" y="4646824"/>
                  </a:lnTo>
                  <a:lnTo>
                    <a:pt x="5850992" y="4655301"/>
                  </a:lnTo>
                  <a:lnTo>
                    <a:pt x="5901157" y="4663658"/>
                  </a:lnTo>
                  <a:lnTo>
                    <a:pt x="5951340" y="4671892"/>
                  </a:lnTo>
                  <a:lnTo>
                    <a:pt x="6001543" y="4680006"/>
                  </a:lnTo>
                  <a:lnTo>
                    <a:pt x="6051765" y="4688000"/>
                  </a:lnTo>
                  <a:lnTo>
                    <a:pt x="6102004" y="4695873"/>
                  </a:lnTo>
                  <a:lnTo>
                    <a:pt x="6152260" y="4703627"/>
                  </a:lnTo>
                  <a:lnTo>
                    <a:pt x="6202532" y="4711262"/>
                  </a:lnTo>
                  <a:lnTo>
                    <a:pt x="6252820" y="4718778"/>
                  </a:lnTo>
                  <a:lnTo>
                    <a:pt x="6303124" y="4726176"/>
                  </a:lnTo>
                  <a:lnTo>
                    <a:pt x="6353441" y="4733457"/>
                  </a:lnTo>
                  <a:lnTo>
                    <a:pt x="6403773" y="4740620"/>
                  </a:lnTo>
                  <a:lnTo>
                    <a:pt x="6454117" y="4747666"/>
                  </a:lnTo>
                  <a:lnTo>
                    <a:pt x="6504474" y="4754596"/>
                  </a:lnTo>
                  <a:lnTo>
                    <a:pt x="6554842" y="4761410"/>
                  </a:lnTo>
                  <a:lnTo>
                    <a:pt x="6605221" y="4768109"/>
                  </a:lnTo>
                  <a:lnTo>
                    <a:pt x="6655611" y="4774692"/>
                  </a:lnTo>
                  <a:lnTo>
                    <a:pt x="6706011" y="4781161"/>
                  </a:lnTo>
                  <a:lnTo>
                    <a:pt x="6756419" y="4787516"/>
                  </a:lnTo>
                  <a:lnTo>
                    <a:pt x="6806836" y="4793758"/>
                  </a:lnTo>
                  <a:lnTo>
                    <a:pt x="6857260" y="4799886"/>
                  </a:lnTo>
                  <a:lnTo>
                    <a:pt x="6907691" y="4805901"/>
                  </a:lnTo>
                  <a:lnTo>
                    <a:pt x="6958129" y="4811804"/>
                  </a:lnTo>
                  <a:lnTo>
                    <a:pt x="7008572" y="4817596"/>
                  </a:lnTo>
                  <a:lnTo>
                    <a:pt x="7059021" y="4823276"/>
                  </a:lnTo>
                  <a:lnTo>
                    <a:pt x="7109473" y="4828845"/>
                  </a:lnTo>
                  <a:lnTo>
                    <a:pt x="7159929" y="4834303"/>
                  </a:lnTo>
                  <a:lnTo>
                    <a:pt x="7210388" y="4839652"/>
                  </a:lnTo>
                  <a:lnTo>
                    <a:pt x="7260850" y="4844890"/>
                  </a:lnTo>
                  <a:lnTo>
                    <a:pt x="7311313" y="4850020"/>
                  </a:lnTo>
                  <a:lnTo>
                    <a:pt x="7361776" y="4855041"/>
                  </a:lnTo>
                  <a:lnTo>
                    <a:pt x="7412241" y="4859954"/>
                  </a:lnTo>
                  <a:lnTo>
                    <a:pt x="7462704" y="4864759"/>
                  </a:lnTo>
                  <a:lnTo>
                    <a:pt x="7513167" y="4869457"/>
                  </a:lnTo>
                  <a:lnTo>
                    <a:pt x="7563628" y="4874048"/>
                  </a:lnTo>
                  <a:lnTo>
                    <a:pt x="7614086" y="4878532"/>
                  </a:lnTo>
                  <a:lnTo>
                    <a:pt x="7664541" y="4882911"/>
                  </a:lnTo>
                  <a:lnTo>
                    <a:pt x="7714993" y="4887184"/>
                  </a:lnTo>
                  <a:lnTo>
                    <a:pt x="7765440" y="4891352"/>
                  </a:lnTo>
                  <a:lnTo>
                    <a:pt x="7815882" y="4895415"/>
                  </a:lnTo>
                  <a:lnTo>
                    <a:pt x="7866318" y="4899374"/>
                  </a:lnTo>
                  <a:lnTo>
                    <a:pt x="7916748" y="4903229"/>
                  </a:lnTo>
                  <a:lnTo>
                    <a:pt x="7967170" y="4906982"/>
                  </a:lnTo>
                  <a:lnTo>
                    <a:pt x="8017585" y="4910631"/>
                  </a:lnTo>
                  <a:lnTo>
                    <a:pt x="8067991" y="4914178"/>
                  </a:lnTo>
                  <a:lnTo>
                    <a:pt x="8118388" y="4917623"/>
                  </a:lnTo>
                  <a:lnTo>
                    <a:pt x="8168775" y="4920967"/>
                  </a:lnTo>
                  <a:lnTo>
                    <a:pt x="8219152" y="4924209"/>
                  </a:lnTo>
                  <a:lnTo>
                    <a:pt x="8269517" y="4927351"/>
                  </a:lnTo>
                  <a:lnTo>
                    <a:pt x="8319871" y="4930394"/>
                  </a:lnTo>
                </a:path>
              </a:pathLst>
            </a:custGeom>
            <a:noFill/>
            <a:ln cap="flat" cmpd="sng" w="17325">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sp>
        <p:nvSpPr>
          <p:cNvPr id="720" name="Google Shape;720;g1f0d6a0c300_0_0"/>
          <p:cNvSpPr txBox="1"/>
          <p:nvPr/>
        </p:nvSpPr>
        <p:spPr>
          <a:xfrm>
            <a:off x="2708171" y="6146565"/>
            <a:ext cx="393900" cy="192600"/>
          </a:xfrm>
          <a:prstGeom prst="rect">
            <a:avLst/>
          </a:prstGeom>
          <a:noFill/>
          <a:ln>
            <a:noFill/>
          </a:ln>
        </p:spPr>
        <p:txBody>
          <a:bodyPr anchorCtr="0" anchor="t" bIns="0" lIns="0" spcFirstLastPara="1" rIns="0" wrap="square" tIns="7800">
            <a:spAutoFit/>
          </a:bodyPr>
          <a:lstStyle/>
          <a:p>
            <a:pPr indent="0" lvl="0" marL="12700" rtl="0" algn="l">
              <a:lnSpc>
                <a:spcPct val="100000"/>
              </a:lnSpc>
              <a:spcBef>
                <a:spcPts val="0"/>
              </a:spcBef>
              <a:spcAft>
                <a:spcPts val="0"/>
              </a:spcAft>
              <a:buNone/>
            </a:pPr>
            <a:r>
              <a:rPr b="1" lang="en-GB" sz="1200">
                <a:latin typeface="Montserrat"/>
                <a:ea typeface="Montserrat"/>
                <a:cs typeface="Montserrat"/>
                <a:sym typeface="Montserrat"/>
              </a:rPr>
              <a:t>Low</a:t>
            </a:r>
            <a:endParaRPr sz="1200">
              <a:latin typeface="Montserrat"/>
              <a:ea typeface="Montserrat"/>
              <a:cs typeface="Montserrat"/>
              <a:sym typeface="Montserrat"/>
            </a:endParaRPr>
          </a:p>
        </p:txBody>
      </p:sp>
      <p:sp>
        <p:nvSpPr>
          <p:cNvPr id="721" name="Google Shape;721;g1f0d6a0c300_0_0"/>
          <p:cNvSpPr txBox="1"/>
          <p:nvPr/>
        </p:nvSpPr>
        <p:spPr>
          <a:xfrm>
            <a:off x="2393896" y="5855508"/>
            <a:ext cx="393900" cy="192600"/>
          </a:xfrm>
          <a:prstGeom prst="rect">
            <a:avLst/>
          </a:prstGeom>
          <a:noFill/>
          <a:ln>
            <a:noFill/>
          </a:ln>
        </p:spPr>
        <p:txBody>
          <a:bodyPr anchorCtr="0" anchor="t" bIns="0" lIns="0" spcFirstLastPara="1" rIns="0" wrap="square" tIns="7800">
            <a:spAutoFit/>
          </a:bodyPr>
          <a:lstStyle/>
          <a:p>
            <a:pPr indent="0" lvl="0" marL="12700" rtl="0" algn="l">
              <a:lnSpc>
                <a:spcPct val="100000"/>
              </a:lnSpc>
              <a:spcBef>
                <a:spcPts val="0"/>
              </a:spcBef>
              <a:spcAft>
                <a:spcPts val="0"/>
              </a:spcAft>
              <a:buNone/>
            </a:pPr>
            <a:r>
              <a:rPr b="1" lang="en-GB" sz="1200">
                <a:latin typeface="Montserrat"/>
                <a:ea typeface="Montserrat"/>
                <a:cs typeface="Montserrat"/>
                <a:sym typeface="Montserrat"/>
              </a:rPr>
              <a:t>Low</a:t>
            </a:r>
            <a:endParaRPr sz="1200">
              <a:latin typeface="Montserrat"/>
              <a:ea typeface="Montserrat"/>
              <a:cs typeface="Montserrat"/>
              <a:sym typeface="Montserrat"/>
            </a:endParaRPr>
          </a:p>
        </p:txBody>
      </p:sp>
      <p:sp>
        <p:nvSpPr>
          <p:cNvPr id="722" name="Google Shape;722;g1f0d6a0c300_0_0"/>
          <p:cNvSpPr txBox="1"/>
          <p:nvPr/>
        </p:nvSpPr>
        <p:spPr>
          <a:xfrm>
            <a:off x="2366300" y="1745150"/>
            <a:ext cx="451500" cy="192600"/>
          </a:xfrm>
          <a:prstGeom prst="rect">
            <a:avLst/>
          </a:prstGeom>
          <a:noFill/>
          <a:ln>
            <a:noFill/>
          </a:ln>
        </p:spPr>
        <p:txBody>
          <a:bodyPr anchorCtr="0" anchor="t" bIns="0" lIns="0" spcFirstLastPara="1" rIns="0" wrap="square" tIns="7800">
            <a:spAutoFit/>
          </a:bodyPr>
          <a:lstStyle/>
          <a:p>
            <a:pPr indent="0" lvl="0" marL="12700" rtl="0" algn="l">
              <a:lnSpc>
                <a:spcPct val="100000"/>
              </a:lnSpc>
              <a:spcBef>
                <a:spcPts val="0"/>
              </a:spcBef>
              <a:spcAft>
                <a:spcPts val="0"/>
              </a:spcAft>
              <a:buNone/>
            </a:pPr>
            <a:r>
              <a:rPr b="1" lang="en-GB" sz="1200">
                <a:latin typeface="Montserrat"/>
                <a:ea typeface="Montserrat"/>
                <a:cs typeface="Montserrat"/>
                <a:sym typeface="Montserrat"/>
              </a:rPr>
              <a:t>High</a:t>
            </a:r>
            <a:endParaRPr sz="1200">
              <a:latin typeface="Montserrat"/>
              <a:ea typeface="Montserrat"/>
              <a:cs typeface="Montserrat"/>
              <a:sym typeface="Montserrat"/>
            </a:endParaRPr>
          </a:p>
        </p:txBody>
      </p:sp>
      <p:sp>
        <p:nvSpPr>
          <p:cNvPr id="723" name="Google Shape;723;g1f0d6a0c300_0_0"/>
          <p:cNvSpPr txBox="1"/>
          <p:nvPr/>
        </p:nvSpPr>
        <p:spPr>
          <a:xfrm>
            <a:off x="9151700" y="6156216"/>
            <a:ext cx="451500" cy="192600"/>
          </a:xfrm>
          <a:prstGeom prst="rect">
            <a:avLst/>
          </a:prstGeom>
          <a:noFill/>
          <a:ln>
            <a:noFill/>
          </a:ln>
        </p:spPr>
        <p:txBody>
          <a:bodyPr anchorCtr="0" anchor="t" bIns="0" lIns="0" spcFirstLastPara="1" rIns="0" wrap="square" tIns="7800">
            <a:spAutoFit/>
          </a:bodyPr>
          <a:lstStyle/>
          <a:p>
            <a:pPr indent="0" lvl="0" marL="12700" rtl="0" algn="l">
              <a:lnSpc>
                <a:spcPct val="100000"/>
              </a:lnSpc>
              <a:spcBef>
                <a:spcPts val="0"/>
              </a:spcBef>
              <a:spcAft>
                <a:spcPts val="0"/>
              </a:spcAft>
              <a:buNone/>
            </a:pPr>
            <a:r>
              <a:rPr b="1" lang="en-GB" sz="1200">
                <a:latin typeface="Montserrat"/>
                <a:ea typeface="Montserrat"/>
                <a:cs typeface="Montserrat"/>
                <a:sym typeface="Montserrat"/>
              </a:rPr>
              <a:t>High</a:t>
            </a:r>
            <a:endParaRPr sz="1200">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g1f0d6a0c300_0_1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29" name="Google Shape;729;g1f0d6a0c300_0_1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0" name="Google Shape;730;g1f0d6a0c300_0_1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1" name="Google Shape;731;g1f0d6a0c300_0_1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2" name="Google Shape;732;g1f0d6a0c300_0_1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3" name="Google Shape;733;g1f0d6a0c300_0_1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