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cRllTZRIZ4441JuIt4SSHSlWq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abb79aefd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g2abb79aefd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6" name="Google Shape;246;p18"/>
          <p:cNvGrpSpPr/>
          <p:nvPr/>
        </p:nvGrpSpPr>
        <p:grpSpPr>
          <a:xfrm>
            <a:off x="0" y="962050"/>
            <a:ext cx="1397812" cy="58002"/>
            <a:chOff x="0" y="1077191"/>
            <a:chExt cx="1397812" cy="58002"/>
          </a:xfrm>
        </p:grpSpPr>
        <p:sp>
          <p:nvSpPr>
            <p:cNvPr id="247" name="Google Shape;247;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9" name="Google Shape;249;p18"/>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0" name="Google Shape;250;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1" name="Google Shape;251;p18"/>
          <p:cNvGrpSpPr/>
          <p:nvPr/>
        </p:nvGrpSpPr>
        <p:grpSpPr>
          <a:xfrm>
            <a:off x="11436251" y="129884"/>
            <a:ext cx="661669" cy="1214119"/>
            <a:chOff x="11436251" y="129884"/>
            <a:chExt cx="661669" cy="1214119"/>
          </a:xfrm>
        </p:grpSpPr>
        <p:sp>
          <p:nvSpPr>
            <p:cNvPr id="252" name="Google Shape;252;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0" name="Google Shape;280;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1" name="Shape 281"/>
        <p:cNvGrpSpPr/>
        <p:nvPr/>
      </p:nvGrpSpPr>
      <p:grpSpPr>
        <a:xfrm>
          <a:off x="0" y="0"/>
          <a:ext cx="0" cy="0"/>
          <a:chOff x="0" y="0"/>
          <a:chExt cx="0" cy="0"/>
        </a:xfrm>
      </p:grpSpPr>
      <p:pic>
        <p:nvPicPr>
          <p:cNvPr descr="A yellow circle on a black background&#10;&#10;Description automatically generated" id="282" name="Google Shape;28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3" name="Google Shape;283;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6" name="Google Shape;286;p19"/>
          <p:cNvGrpSpPr/>
          <p:nvPr/>
        </p:nvGrpSpPr>
        <p:grpSpPr>
          <a:xfrm>
            <a:off x="109955" y="1005479"/>
            <a:ext cx="1397812" cy="58002"/>
            <a:chOff x="0" y="1077191"/>
            <a:chExt cx="1397812" cy="58002"/>
          </a:xfrm>
        </p:grpSpPr>
        <p:sp>
          <p:nvSpPr>
            <p:cNvPr id="287" name="Google Shape;287;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9" name="Google Shape;289;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0" name="Google Shape;290;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1" name="Google Shape;291;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2" name="Google Shape;292;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3" name="Google Shape;293;p19"/>
          <p:cNvGrpSpPr/>
          <p:nvPr/>
        </p:nvGrpSpPr>
        <p:grpSpPr>
          <a:xfrm>
            <a:off x="11626751" y="129884"/>
            <a:ext cx="661669" cy="1214119"/>
            <a:chOff x="11436251" y="129884"/>
            <a:chExt cx="661669" cy="1214119"/>
          </a:xfrm>
        </p:grpSpPr>
        <p:sp>
          <p:nvSpPr>
            <p:cNvPr id="294" name="Google Shape;294;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7" name="Google Shape;327;p20"/>
          <p:cNvGrpSpPr/>
          <p:nvPr/>
        </p:nvGrpSpPr>
        <p:grpSpPr>
          <a:xfrm>
            <a:off x="133822" y="976478"/>
            <a:ext cx="1397812" cy="58002"/>
            <a:chOff x="0" y="1077191"/>
            <a:chExt cx="1397812" cy="58002"/>
          </a:xfrm>
        </p:grpSpPr>
        <p:sp>
          <p:nvSpPr>
            <p:cNvPr id="328" name="Google Shape;328;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0" name="Google Shape;330;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1" name="Google Shape;331;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2" name="Google Shape;332;p20"/>
          <p:cNvGrpSpPr/>
          <p:nvPr/>
        </p:nvGrpSpPr>
        <p:grpSpPr>
          <a:xfrm>
            <a:off x="11436251" y="129884"/>
            <a:ext cx="661669" cy="1214119"/>
            <a:chOff x="11436251" y="129884"/>
            <a:chExt cx="661669" cy="1214119"/>
          </a:xfrm>
        </p:grpSpPr>
        <p:sp>
          <p:nvSpPr>
            <p:cNvPr id="333" name="Google Shape;333;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1" name="Google Shape;361;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2" name="Google Shape;362;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3" name="Shape 363"/>
        <p:cNvGrpSpPr/>
        <p:nvPr/>
      </p:nvGrpSpPr>
      <p:grpSpPr>
        <a:xfrm>
          <a:off x="0" y="0"/>
          <a:ext cx="0" cy="0"/>
          <a:chOff x="0" y="0"/>
          <a:chExt cx="0" cy="0"/>
        </a:xfrm>
      </p:grpSpPr>
      <p:pic>
        <p:nvPicPr>
          <p:cNvPr descr="A yellow circle on a black background&#10;&#10;Description automatically generated" id="364" name="Google Shape;36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5" name="Google Shape;365;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8" name="Google Shape;368;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9" name="Google Shape;369;p21"/>
          <p:cNvGrpSpPr/>
          <p:nvPr/>
        </p:nvGrpSpPr>
        <p:grpSpPr>
          <a:xfrm>
            <a:off x="0" y="1318491"/>
            <a:ext cx="1397812" cy="58002"/>
            <a:chOff x="0" y="1077191"/>
            <a:chExt cx="1397812" cy="58002"/>
          </a:xfrm>
        </p:grpSpPr>
        <p:sp>
          <p:nvSpPr>
            <p:cNvPr id="370" name="Google Shape;370;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2" name="Google Shape;372;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3" name="Google Shape;373;p21"/>
          <p:cNvSpPr txBox="1"/>
          <p:nvPr>
            <p:ph type="title"/>
          </p:nvPr>
        </p:nvSpPr>
        <p:spPr>
          <a:xfrm>
            <a:off x="298675" y="750475"/>
            <a:ext cx="75087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4" name="Google Shape;374;p21"/>
          <p:cNvGrpSpPr/>
          <p:nvPr/>
        </p:nvGrpSpPr>
        <p:grpSpPr>
          <a:xfrm>
            <a:off x="11614051" y="129884"/>
            <a:ext cx="661669" cy="1214119"/>
            <a:chOff x="11436251" y="129884"/>
            <a:chExt cx="661669" cy="1214119"/>
          </a:xfrm>
        </p:grpSpPr>
        <p:sp>
          <p:nvSpPr>
            <p:cNvPr id="375" name="Google Shape;375;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3" name="Google Shape;403;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4" name="Shape 404"/>
        <p:cNvGrpSpPr/>
        <p:nvPr/>
      </p:nvGrpSpPr>
      <p:grpSpPr>
        <a:xfrm>
          <a:off x="0" y="0"/>
          <a:ext cx="0" cy="0"/>
          <a:chOff x="0" y="0"/>
          <a:chExt cx="0" cy="0"/>
        </a:xfrm>
      </p:grpSpPr>
      <p:pic>
        <p:nvPicPr>
          <p:cNvPr descr="A yellow circle on a black background&#10;&#10;Description automatically generated" id="405" name="Google Shape;40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6" name="Google Shape;406;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9" name="Google Shape;409;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0" name="Google Shape;410;p22"/>
          <p:cNvGrpSpPr/>
          <p:nvPr/>
        </p:nvGrpSpPr>
        <p:grpSpPr>
          <a:xfrm>
            <a:off x="0" y="1318491"/>
            <a:ext cx="1397812" cy="58002"/>
            <a:chOff x="0" y="1077191"/>
            <a:chExt cx="1397812" cy="58002"/>
          </a:xfrm>
        </p:grpSpPr>
        <p:sp>
          <p:nvSpPr>
            <p:cNvPr id="411" name="Google Shape;411;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3" name="Google Shape;413;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4" name="Google Shape;414;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5" name="Google Shape;415;p22"/>
          <p:cNvGrpSpPr/>
          <p:nvPr/>
        </p:nvGrpSpPr>
        <p:grpSpPr>
          <a:xfrm>
            <a:off x="11436251" y="129884"/>
            <a:ext cx="661669" cy="1214119"/>
            <a:chOff x="11436251" y="129884"/>
            <a:chExt cx="661669" cy="1214119"/>
          </a:xfrm>
        </p:grpSpPr>
        <p:sp>
          <p:nvSpPr>
            <p:cNvPr id="416" name="Google Shape;416;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4" name="Google Shape;444;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5" name="Shape 445"/>
        <p:cNvGrpSpPr/>
        <p:nvPr/>
      </p:nvGrpSpPr>
      <p:grpSpPr>
        <a:xfrm>
          <a:off x="0" y="0"/>
          <a:ext cx="0" cy="0"/>
          <a:chOff x="0" y="0"/>
          <a:chExt cx="0" cy="0"/>
        </a:xfrm>
      </p:grpSpPr>
      <p:pic>
        <p:nvPicPr>
          <p:cNvPr descr="A yellow circle on a black background&#10;&#10;Description automatically generated" id="446" name="Google Shape;446;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7" name="Google Shape;447;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0" name="Google Shape;450;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1" name="Google Shape;451;p23"/>
          <p:cNvGrpSpPr/>
          <p:nvPr/>
        </p:nvGrpSpPr>
        <p:grpSpPr>
          <a:xfrm>
            <a:off x="0" y="1318491"/>
            <a:ext cx="1397812" cy="58002"/>
            <a:chOff x="0" y="1077191"/>
            <a:chExt cx="1397812" cy="58002"/>
          </a:xfrm>
        </p:grpSpPr>
        <p:sp>
          <p:nvSpPr>
            <p:cNvPr id="452" name="Google Shape;452;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4" name="Google Shape;454;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5" name="Google Shape;455;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6" name="Google Shape;456;p23"/>
          <p:cNvGrpSpPr/>
          <p:nvPr/>
        </p:nvGrpSpPr>
        <p:grpSpPr>
          <a:xfrm>
            <a:off x="11436251" y="129884"/>
            <a:ext cx="661669" cy="1214119"/>
            <a:chOff x="11436251" y="129884"/>
            <a:chExt cx="661669" cy="1214119"/>
          </a:xfrm>
        </p:grpSpPr>
        <p:sp>
          <p:nvSpPr>
            <p:cNvPr id="457" name="Google Shape;457;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6" name="Shape 486"/>
        <p:cNvGrpSpPr/>
        <p:nvPr/>
      </p:nvGrpSpPr>
      <p:grpSpPr>
        <a:xfrm>
          <a:off x="0" y="0"/>
          <a:ext cx="0" cy="0"/>
          <a:chOff x="0" y="0"/>
          <a:chExt cx="0" cy="0"/>
        </a:xfrm>
      </p:grpSpPr>
      <p:pic>
        <p:nvPicPr>
          <p:cNvPr descr="A yellow circle on a black background&#10;&#10;Description automatically generated" id="487" name="Google Shape;487;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8" name="Google Shape;488;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1" name="Google Shape;491;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2" name="Google Shape;492;p24"/>
          <p:cNvGrpSpPr/>
          <p:nvPr/>
        </p:nvGrpSpPr>
        <p:grpSpPr>
          <a:xfrm>
            <a:off x="0" y="1318491"/>
            <a:ext cx="1397812" cy="58002"/>
            <a:chOff x="0" y="1077191"/>
            <a:chExt cx="1397812" cy="58002"/>
          </a:xfrm>
        </p:grpSpPr>
        <p:sp>
          <p:nvSpPr>
            <p:cNvPr id="493" name="Google Shape;493;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5" name="Google Shape;495;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6" name="Google Shape;496;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7" name="Google Shape;497;p24"/>
          <p:cNvGrpSpPr/>
          <p:nvPr/>
        </p:nvGrpSpPr>
        <p:grpSpPr>
          <a:xfrm>
            <a:off x="11436251" y="129884"/>
            <a:ext cx="661669" cy="1214119"/>
            <a:chOff x="11436251" y="129884"/>
            <a:chExt cx="661669" cy="1214119"/>
          </a:xfrm>
        </p:grpSpPr>
        <p:sp>
          <p:nvSpPr>
            <p:cNvPr id="498" name="Google Shape;498;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6" name="Google Shape;526;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7" name="Google Shape;527;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8" name="Shape 528"/>
        <p:cNvGrpSpPr/>
        <p:nvPr/>
      </p:nvGrpSpPr>
      <p:grpSpPr>
        <a:xfrm>
          <a:off x="0" y="0"/>
          <a:ext cx="0" cy="0"/>
          <a:chOff x="0" y="0"/>
          <a:chExt cx="0" cy="0"/>
        </a:xfrm>
      </p:grpSpPr>
      <p:pic>
        <p:nvPicPr>
          <p:cNvPr descr="A yellow circle on a black background&#10;&#10;Description automatically generated" id="529" name="Google Shape;52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0" name="Google Shape;53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3" name="Google Shape;53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4" name="Google Shape;534;p25"/>
          <p:cNvGrpSpPr/>
          <p:nvPr/>
        </p:nvGrpSpPr>
        <p:grpSpPr>
          <a:xfrm>
            <a:off x="0" y="1318491"/>
            <a:ext cx="1397812" cy="58002"/>
            <a:chOff x="0" y="1077191"/>
            <a:chExt cx="1397812" cy="58002"/>
          </a:xfrm>
        </p:grpSpPr>
        <p:sp>
          <p:nvSpPr>
            <p:cNvPr id="535" name="Google Shape;53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7" name="Google Shape;53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8" name="Google Shape;53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9" name="Google Shape;539;p25"/>
          <p:cNvGrpSpPr/>
          <p:nvPr/>
        </p:nvGrpSpPr>
        <p:grpSpPr>
          <a:xfrm>
            <a:off x="11614051" y="129884"/>
            <a:ext cx="661669" cy="1214119"/>
            <a:chOff x="11436251" y="129884"/>
            <a:chExt cx="661669" cy="1214119"/>
          </a:xfrm>
        </p:grpSpPr>
        <p:sp>
          <p:nvSpPr>
            <p:cNvPr id="540" name="Google Shape;54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8" name="Google Shape;568;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9" name="Shape 569"/>
        <p:cNvGrpSpPr/>
        <p:nvPr/>
      </p:nvGrpSpPr>
      <p:grpSpPr>
        <a:xfrm>
          <a:off x="0" y="0"/>
          <a:ext cx="0" cy="0"/>
          <a:chOff x="0" y="0"/>
          <a:chExt cx="0" cy="0"/>
        </a:xfrm>
      </p:grpSpPr>
      <p:pic>
        <p:nvPicPr>
          <p:cNvPr descr="A yellow circle on a black background&#10;&#10;Description automatically generated" id="570" name="Google Shape;57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1" name="Google Shape;57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4" name="Google Shape;57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5" name="Shape 575"/>
        <p:cNvGrpSpPr/>
        <p:nvPr/>
      </p:nvGrpSpPr>
      <p:grpSpPr>
        <a:xfrm>
          <a:off x="0" y="0"/>
          <a:ext cx="0" cy="0"/>
          <a:chOff x="0" y="0"/>
          <a:chExt cx="0" cy="0"/>
        </a:xfrm>
      </p:grpSpPr>
      <p:pic>
        <p:nvPicPr>
          <p:cNvPr id="576" name="Google Shape;576;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7" name="Google Shape;577;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8" name="Google Shape;578;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1" name="Shape 581"/>
        <p:cNvGrpSpPr/>
        <p:nvPr/>
      </p:nvGrpSpPr>
      <p:grpSpPr>
        <a:xfrm>
          <a:off x="0" y="0"/>
          <a:ext cx="0" cy="0"/>
          <a:chOff x="0" y="0"/>
          <a:chExt cx="0" cy="0"/>
        </a:xfrm>
      </p:grpSpPr>
      <p:sp>
        <p:nvSpPr>
          <p:cNvPr id="582" name="Google Shape;58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3" name="Google Shape;58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4" name="Google Shape;584;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5" name="Shape 585"/>
        <p:cNvGrpSpPr/>
        <p:nvPr/>
      </p:nvGrpSpPr>
      <p:grpSpPr>
        <a:xfrm>
          <a:off x="0" y="0"/>
          <a:ext cx="0" cy="0"/>
          <a:chOff x="0" y="0"/>
          <a:chExt cx="0" cy="0"/>
        </a:xfrm>
      </p:grpSpPr>
      <p:sp>
        <p:nvSpPr>
          <p:cNvPr id="586" name="Google Shape;586;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9" name="Google Shape;58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0" name="Shape 590"/>
        <p:cNvGrpSpPr/>
        <p:nvPr/>
      </p:nvGrpSpPr>
      <p:grpSpPr>
        <a:xfrm>
          <a:off x="0" y="0"/>
          <a:ext cx="0" cy="0"/>
          <a:chOff x="0" y="0"/>
          <a:chExt cx="0" cy="0"/>
        </a:xfrm>
      </p:grpSpPr>
      <p:sp>
        <p:nvSpPr>
          <p:cNvPr id="591" name="Google Shape;591;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6" name="Google Shape;59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7" name="Shape 597"/>
        <p:cNvGrpSpPr/>
        <p:nvPr/>
      </p:nvGrpSpPr>
      <p:grpSpPr>
        <a:xfrm>
          <a:off x="0" y="0"/>
          <a:ext cx="0" cy="0"/>
          <a:chOff x="0" y="0"/>
          <a:chExt cx="0" cy="0"/>
        </a:xfrm>
      </p:grpSpPr>
      <p:sp>
        <p:nvSpPr>
          <p:cNvPr id="598" name="Google Shape;598;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9" name="Google Shape;599;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0" name="Shape 600"/>
        <p:cNvGrpSpPr/>
        <p:nvPr/>
      </p:nvGrpSpPr>
      <p:grpSpPr>
        <a:xfrm>
          <a:off x="0" y="0"/>
          <a:ext cx="0" cy="0"/>
          <a:chOff x="0" y="0"/>
          <a:chExt cx="0" cy="0"/>
        </a:xfrm>
      </p:grpSpPr>
      <p:sp>
        <p:nvSpPr>
          <p:cNvPr id="601" name="Google Shape;601;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2" name="Google Shape;60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4" name="Shape 604"/>
        <p:cNvGrpSpPr/>
        <p:nvPr/>
      </p:nvGrpSpPr>
      <p:grpSpPr>
        <a:xfrm>
          <a:off x="0" y="0"/>
          <a:ext cx="0" cy="0"/>
          <a:chOff x="0" y="0"/>
          <a:chExt cx="0" cy="0"/>
        </a:xfrm>
      </p:grpSpPr>
      <p:sp>
        <p:nvSpPr>
          <p:cNvPr id="605" name="Google Shape;60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6" name="Google Shape;60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7" name="Google Shape;60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8" name="Google Shape;60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9" name="Google Shape;60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1" name="Shape 611"/>
        <p:cNvGrpSpPr/>
        <p:nvPr/>
      </p:nvGrpSpPr>
      <p:grpSpPr>
        <a:xfrm>
          <a:off x="0" y="0"/>
          <a:ext cx="0" cy="0"/>
          <a:chOff x="0" y="0"/>
          <a:chExt cx="0" cy="0"/>
        </a:xfrm>
      </p:grpSpPr>
      <p:sp>
        <p:nvSpPr>
          <p:cNvPr id="612" name="Google Shape;612;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3" name="Google Shape;613;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5" name="Google Shape;615;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6" name="Shape 616"/>
        <p:cNvGrpSpPr/>
        <p:nvPr/>
      </p:nvGrpSpPr>
      <p:grpSpPr>
        <a:xfrm>
          <a:off x="0" y="0"/>
          <a:ext cx="0" cy="0"/>
          <a:chOff x="0" y="0"/>
          <a:chExt cx="0" cy="0"/>
        </a:xfrm>
      </p:grpSpPr>
      <p:sp>
        <p:nvSpPr>
          <p:cNvPr id="617" name="Google Shape;617;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8" name="Google Shape;618;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Page With Text Box">
  <p:cSld name="2_Standard Page With Text Box">
    <p:spTree>
      <p:nvGrpSpPr>
        <p:cNvPr id="621" name="Shape 621"/>
        <p:cNvGrpSpPr/>
        <p:nvPr/>
      </p:nvGrpSpPr>
      <p:grpSpPr>
        <a:xfrm>
          <a:off x="0" y="0"/>
          <a:ext cx="0" cy="0"/>
          <a:chOff x="0" y="0"/>
          <a:chExt cx="0" cy="0"/>
        </a:xfrm>
      </p:grpSpPr>
      <p:sp>
        <p:nvSpPr>
          <p:cNvPr id="622" name="Google Shape;622;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3" name="Google Shape;623;p36"/>
          <p:cNvSpPr txBox="1"/>
          <p:nvPr>
            <p:ph idx="1" type="body"/>
          </p:nvPr>
        </p:nvSpPr>
        <p:spPr>
          <a:xfrm>
            <a:off x="2981573" y="6280560"/>
            <a:ext cx="6762832" cy="414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0" i="1" sz="1400" u="none" cap="none" strike="noStrike">
                <a:solidFill>
                  <a:schemeClr val="dk2"/>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36"/>
          <p:cNvSpPr txBox="1"/>
          <p:nvPr>
            <p:ph idx="2" type="body"/>
          </p:nvPr>
        </p:nvSpPr>
        <p:spPr>
          <a:xfrm>
            <a:off x="624419" y="6280560"/>
            <a:ext cx="2280000" cy="414000"/>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1" i="0" sz="1400" u="none" cap="none" strike="noStrike">
                <a:solidFill>
                  <a:schemeClr val="dk2"/>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6" name="Google Shape;626;p36"/>
          <p:cNvSpPr txBox="1"/>
          <p:nvPr>
            <p:ph idx="3" type="body"/>
          </p:nvPr>
        </p:nvSpPr>
        <p:spPr>
          <a:xfrm>
            <a:off x="623392" y="1523558"/>
            <a:ext cx="10945216" cy="561293"/>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1pPr>
            <a:lvl2pPr indent="-330200" lvl="1" marL="9144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2pPr>
            <a:lvl3pPr indent="-330200" lvl="2" marL="13716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30200" lvl="3" marL="18288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7" name="Google Shape;627;p36"/>
          <p:cNvSpPr txBox="1"/>
          <p:nvPr>
            <p:ph idx="4" type="body"/>
          </p:nvPr>
        </p:nvSpPr>
        <p:spPr>
          <a:xfrm>
            <a:off x="623393" y="2204938"/>
            <a:ext cx="10944192" cy="38163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4"/>
          <p:cNvGrpSpPr/>
          <p:nvPr/>
        </p:nvGrpSpPr>
        <p:grpSpPr>
          <a:xfrm>
            <a:off x="11436251" y="129884"/>
            <a:ext cx="661669" cy="1214119"/>
            <a:chOff x="11436251" y="129884"/>
            <a:chExt cx="661669" cy="1214119"/>
          </a:xfrm>
        </p:grpSpPr>
        <p:sp>
          <p:nvSpPr>
            <p:cNvPr id="90" name="Google Shape;90;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5"/>
          <p:cNvGrpSpPr/>
          <p:nvPr/>
        </p:nvGrpSpPr>
        <p:grpSpPr>
          <a:xfrm>
            <a:off x="11436251" y="129884"/>
            <a:ext cx="661669" cy="1214119"/>
            <a:chOff x="11436251" y="129884"/>
            <a:chExt cx="661669" cy="1214119"/>
          </a:xfrm>
        </p:grpSpPr>
        <p:sp>
          <p:nvSpPr>
            <p:cNvPr id="129" name="Google Shape;12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6"/>
          <p:cNvGrpSpPr/>
          <p:nvPr/>
        </p:nvGrpSpPr>
        <p:grpSpPr>
          <a:xfrm>
            <a:off x="11436251" y="129884"/>
            <a:ext cx="661669" cy="1214119"/>
            <a:chOff x="11436251" y="129884"/>
            <a:chExt cx="661669" cy="1214119"/>
          </a:xfrm>
        </p:grpSpPr>
        <p:sp>
          <p:nvSpPr>
            <p:cNvPr id="165" name="Google Shape;165;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6"/>
          <p:cNvGrpSpPr/>
          <p:nvPr/>
        </p:nvGrpSpPr>
        <p:grpSpPr>
          <a:xfrm>
            <a:off x="0" y="1318491"/>
            <a:ext cx="1397787" cy="57996"/>
            <a:chOff x="0" y="1077191"/>
            <a:chExt cx="1397787" cy="57996"/>
          </a:xfrm>
        </p:grpSpPr>
        <p:sp>
          <p:nvSpPr>
            <p:cNvPr id="196" name="Google Shape;196;p16"/>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STEP 1</a:t>
            </a:r>
            <a:endParaRPr/>
          </a:p>
        </p:txBody>
      </p:sp>
      <p:sp>
        <p:nvSpPr>
          <p:cNvPr id="199" name="Google Shape;199;p16"/>
          <p:cNvSpPr txBox="1"/>
          <p:nvPr>
            <p:ph type="title"/>
          </p:nvPr>
        </p:nvSpPr>
        <p:spPr>
          <a:xfrm>
            <a:off x="298675" y="750475"/>
            <a:ext cx="75087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7"/>
          <p:cNvGrpSpPr/>
          <p:nvPr/>
        </p:nvGrpSpPr>
        <p:grpSpPr>
          <a:xfrm>
            <a:off x="11436251" y="129884"/>
            <a:ext cx="661669" cy="1214119"/>
            <a:chOff x="11436251" y="129884"/>
            <a:chExt cx="661669" cy="1214119"/>
          </a:xfrm>
        </p:grpSpPr>
        <p:sp>
          <p:nvSpPr>
            <p:cNvPr id="207" name="Google Shape;207;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7"/>
          <p:cNvGrpSpPr/>
          <p:nvPr/>
        </p:nvGrpSpPr>
        <p:grpSpPr>
          <a:xfrm>
            <a:off x="0" y="1318491"/>
            <a:ext cx="1397787" cy="57996"/>
            <a:chOff x="0" y="1077191"/>
            <a:chExt cx="1397787" cy="57996"/>
          </a:xfrm>
        </p:grpSpPr>
        <p:sp>
          <p:nvSpPr>
            <p:cNvPr id="237" name="Google Shape;237;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r>
              <a:rPr b="1" i="0" lang="en-GB" sz="1800">
                <a:solidFill>
                  <a:schemeClr val="dk2"/>
                </a:solidFill>
                <a:latin typeface="Montserrat SemiBold"/>
                <a:ea typeface="Montserrat SemiBold"/>
                <a:cs typeface="Montserrat SemiBold"/>
                <a:sym typeface="Montserrat SemiBold"/>
              </a:rPr>
              <a:t> 1</a:t>
            </a:r>
            <a:endParaRPr/>
          </a:p>
        </p:txBody>
      </p:sp>
      <p:sp>
        <p:nvSpPr>
          <p:cNvPr id="240" name="Google Shape;240;p17"/>
          <p:cNvSpPr txBox="1"/>
          <p:nvPr>
            <p:ph type="title"/>
          </p:nvPr>
        </p:nvSpPr>
        <p:spPr>
          <a:xfrm>
            <a:off x="298675" y="750475"/>
            <a:ext cx="75087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1"/>
          <p:cNvSpPr txBox="1"/>
          <p:nvPr>
            <p:ph type="title"/>
          </p:nvPr>
        </p:nvSpPr>
        <p:spPr>
          <a:xfrm>
            <a:off x="492628" y="818832"/>
            <a:ext cx="11413425"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Value </a:t>
            </a:r>
            <a:r>
              <a:rPr lang="en-GB" sz="4000">
                <a:solidFill>
                  <a:schemeClr val="dk2"/>
                </a:solidFill>
                <a:latin typeface="Montserrat SemiBold"/>
                <a:ea typeface="Montserrat SemiBold"/>
                <a:cs typeface="Montserrat SemiBold"/>
                <a:sym typeface="Montserrat SemiBold"/>
              </a:rPr>
              <a:t>E</a:t>
            </a:r>
            <a:r>
              <a:rPr b="0" i="0" lang="en-GB" sz="4000" u="none" cap="none" strike="noStrike">
                <a:solidFill>
                  <a:schemeClr val="dk2"/>
                </a:solidFill>
                <a:latin typeface="Montserrat SemiBold"/>
                <a:ea typeface="Montserrat SemiBold"/>
                <a:cs typeface="Montserrat SemiBold"/>
                <a:sym typeface="Montserrat SemiBold"/>
              </a:rPr>
              <a:t>quivalence </a:t>
            </a:r>
            <a:r>
              <a:rPr lang="en-GB" sz="4000">
                <a:solidFill>
                  <a:schemeClr val="dk2"/>
                </a:solidFill>
                <a:latin typeface="Montserrat SemiBold"/>
                <a:ea typeface="Montserrat SemiBold"/>
                <a:cs typeface="Montserrat SemiBold"/>
                <a:sym typeface="Montserrat SemiBold"/>
              </a:rPr>
              <a:t>L</a:t>
            </a:r>
            <a:r>
              <a:rPr b="0" i="0" lang="en-GB" sz="4000" u="none" cap="none" strike="noStrike">
                <a:solidFill>
                  <a:schemeClr val="dk2"/>
                </a:solidFill>
                <a:latin typeface="Montserrat SemiBold"/>
                <a:ea typeface="Montserrat SemiBold"/>
                <a:cs typeface="Montserrat SemiBold"/>
                <a:sym typeface="Montserrat SemiBold"/>
              </a:rPr>
              <a:t>ine</a:t>
            </a:r>
            <a:endParaRPr sz="1000"/>
          </a:p>
        </p:txBody>
      </p:sp>
      <p:pic>
        <p:nvPicPr>
          <p:cNvPr id="633" name="Google Shape;633;p1"/>
          <p:cNvPicPr preferRelativeResize="0"/>
          <p:nvPr/>
        </p:nvPicPr>
        <p:blipFill rotWithShape="1">
          <a:blip r:embed="rId3">
            <a:alphaModFix/>
          </a:blip>
          <a:srcRect b="0" l="0" r="0" t="0"/>
          <a:stretch/>
        </p:blipFill>
        <p:spPr>
          <a:xfrm>
            <a:off x="6765200" y="2613474"/>
            <a:ext cx="1249163" cy="1036474"/>
          </a:xfrm>
          <a:prstGeom prst="rect">
            <a:avLst/>
          </a:prstGeom>
          <a:noFill/>
          <a:ln>
            <a:noFill/>
          </a:ln>
        </p:spPr>
      </p:pic>
      <p:pic>
        <p:nvPicPr>
          <p:cNvPr id="634" name="Google Shape;634;p1"/>
          <p:cNvPicPr preferRelativeResize="0"/>
          <p:nvPr/>
        </p:nvPicPr>
        <p:blipFill rotWithShape="1">
          <a:blip r:embed="rId3">
            <a:alphaModFix/>
          </a:blip>
          <a:srcRect b="0" l="0" r="0" t="0"/>
          <a:stretch/>
        </p:blipFill>
        <p:spPr>
          <a:xfrm>
            <a:off x="3900248" y="3717423"/>
            <a:ext cx="995150" cy="825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
          <p:cNvSpPr txBox="1"/>
          <p:nvPr>
            <p:ph type="title"/>
          </p:nvPr>
        </p:nvSpPr>
        <p:spPr>
          <a:xfrm>
            <a:off x="333515" y="472411"/>
            <a:ext cx="9338386"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A to determine a price strategy</a:t>
            </a:r>
            <a:r>
              <a:rPr lang="en-GB">
                <a:solidFill>
                  <a:schemeClr val="lt1"/>
                </a:solidFill>
              </a:rPr>
              <a:t>.</a:t>
            </a:r>
            <a:endParaRPr>
              <a:solidFill>
                <a:schemeClr val="lt1"/>
              </a:solidFill>
            </a:endParaRPr>
          </a:p>
        </p:txBody>
      </p:sp>
      <p:sp>
        <p:nvSpPr>
          <p:cNvPr id="640" name="Google Shape;640;p2"/>
          <p:cNvSpPr/>
          <p:nvPr/>
        </p:nvSpPr>
        <p:spPr>
          <a:xfrm>
            <a:off x="334375" y="1362550"/>
            <a:ext cx="98712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if your price and benefits are in line with market perceptions</a:t>
            </a:r>
            <a:endParaRPr sz="1600"/>
          </a:p>
        </p:txBody>
      </p:sp>
      <p:sp>
        <p:nvSpPr>
          <p:cNvPr id="641" name="Google Shape;641;p2"/>
          <p:cNvSpPr txBox="1"/>
          <p:nvPr/>
        </p:nvSpPr>
        <p:spPr>
          <a:xfrm>
            <a:off x="413738" y="1953958"/>
            <a:ext cx="53721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Within any class of product there is likely to be a premium offer and an economy offer. The premium offer by its very nature will have more features and benefits than the economy offer and can be expected to have a higher price. Products or brands can be plotted on a graph in which the Y axis reflects the perceived price and the X axis the perceived benefits. The line that bisects the X and Y axis is the value equivalence line (VEL). This is illustrated in the figure opposite which shows a premium product (Brand A) a medium product (Brand B) and an economy product (Brand C).</a:t>
            </a:r>
            <a:endParaRPr/>
          </a:p>
        </p:txBody>
      </p:sp>
      <p:sp>
        <p:nvSpPr>
          <p:cNvPr id="642" name="Google Shape;642;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3" name="Google Shape;643;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644" name="Google Shape;644;p2"/>
          <p:cNvPicPr preferRelativeResize="0"/>
          <p:nvPr/>
        </p:nvPicPr>
        <p:blipFill>
          <a:blip r:embed="rId3">
            <a:alphaModFix/>
          </a:blip>
          <a:stretch>
            <a:fillRect/>
          </a:stretch>
        </p:blipFill>
        <p:spPr>
          <a:xfrm>
            <a:off x="6014438" y="2181850"/>
            <a:ext cx="5786941" cy="40817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
          <p:cNvSpPr txBox="1"/>
          <p:nvPr>
            <p:ph type="title"/>
          </p:nvPr>
        </p:nvSpPr>
        <p:spPr>
          <a:xfrm>
            <a:off x="298675" y="750475"/>
            <a:ext cx="75087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Determine perceptions</a:t>
            </a:r>
            <a:r>
              <a:rPr lang="en-GB">
                <a:solidFill>
                  <a:schemeClr val="accent3"/>
                </a:solidFill>
              </a:rPr>
              <a:t>.</a:t>
            </a:r>
            <a:endParaRPr>
              <a:solidFill>
                <a:schemeClr val="accent3"/>
              </a:solidFill>
            </a:endParaRPr>
          </a:p>
        </p:txBody>
      </p:sp>
      <p:sp>
        <p:nvSpPr>
          <p:cNvPr id="651" name="Google Shape;651;p3"/>
          <p:cNvSpPr txBox="1"/>
          <p:nvPr/>
        </p:nvSpPr>
        <p:spPr>
          <a:xfrm>
            <a:off x="340831" y="1591094"/>
            <a:ext cx="99246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2"/>
                </a:solidFill>
                <a:latin typeface="Montserrat Light"/>
                <a:ea typeface="Montserrat Light"/>
                <a:cs typeface="Montserrat Light"/>
                <a:sym typeface="Montserrat Light"/>
              </a:rPr>
              <a:t>In order to establish a brand’s position on the value equivalence line ask customers/potential customers the following questions:</a:t>
            </a:r>
            <a:endParaRPr sz="1300">
              <a:solidFill>
                <a:schemeClr val="dk2"/>
              </a:solidFill>
            </a:endParaRPr>
          </a:p>
          <a:p>
            <a:pPr indent="0" lvl="0" marL="0" marR="0" rtl="0" algn="l">
              <a:spcBef>
                <a:spcPts val="0"/>
              </a:spcBef>
              <a:spcAft>
                <a:spcPts val="0"/>
              </a:spcAft>
              <a:buNone/>
            </a:pPr>
            <a:r>
              <a:t/>
            </a:r>
            <a:endParaRPr sz="1600">
              <a:solidFill>
                <a:schemeClr val="dk2"/>
              </a:solidFill>
              <a:latin typeface="Montserrat Light"/>
              <a:ea typeface="Montserrat Light"/>
              <a:cs typeface="Montserrat Light"/>
              <a:sym typeface="Montserrat Light"/>
            </a:endParaRPr>
          </a:p>
        </p:txBody>
      </p:sp>
      <p:sp>
        <p:nvSpPr>
          <p:cNvPr id="652" name="Google Shape;652;p3"/>
          <p:cNvSpPr/>
          <p:nvPr/>
        </p:nvSpPr>
        <p:spPr>
          <a:xfrm>
            <a:off x="348172" y="2315293"/>
            <a:ext cx="10849200" cy="3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How would you rate this brand on the benefits you receive compared to the benefits you receive from other brands?</a:t>
            </a:r>
            <a:endParaRPr>
              <a:solidFill>
                <a:schemeClr val="dk2"/>
              </a:solidFill>
            </a:endParaRPr>
          </a:p>
          <a:p>
            <a:pPr indent="0" lvl="0" marL="0" marR="0" rtl="0" algn="l">
              <a:spcBef>
                <a:spcPts val="0"/>
              </a:spcBef>
              <a:spcAft>
                <a:spcPts val="0"/>
              </a:spcAft>
              <a:buNone/>
            </a:pPr>
            <a:r>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Significantly better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Somewhat better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Neither better nor worse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Somewhat worse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Significantly worse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i="1"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How would you rate this brand on its prices compared to the prices of other brands?</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i="1"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Significantly better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Somewhat better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Neither better nor worse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Somewhat worse	</a:t>
            </a:r>
            <a:endParaRPr sz="1333">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sz="1333">
                <a:solidFill>
                  <a:schemeClr val="dk2"/>
                </a:solidFill>
                <a:latin typeface="Montserrat Light"/>
                <a:ea typeface="Montserrat Light"/>
                <a:cs typeface="Montserrat Light"/>
                <a:sym typeface="Montserrat Light"/>
              </a:rPr>
              <a:t>Significantly worse</a:t>
            </a:r>
            <a:endParaRPr sz="1333">
              <a:solidFill>
                <a:schemeClr val="dk2"/>
              </a:solidFill>
              <a:latin typeface="Montserrat Light"/>
              <a:ea typeface="Montserrat Light"/>
              <a:cs typeface="Montserrat Light"/>
              <a:sym typeface="Montserrat Light"/>
            </a:endParaRPr>
          </a:p>
        </p:txBody>
      </p:sp>
      <p:sp>
        <p:nvSpPr>
          <p:cNvPr id="653" name="Google Shape;653;p3"/>
          <p:cNvSpPr txBox="1"/>
          <p:nvPr/>
        </p:nvSpPr>
        <p:spPr>
          <a:xfrm>
            <a:off x="339781" y="5674937"/>
            <a:ext cx="99246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2"/>
                </a:solidFill>
                <a:latin typeface="Montserrat Light"/>
                <a:ea typeface="Montserrat Light"/>
                <a:cs typeface="Montserrat Light"/>
                <a:sym typeface="Montserrat Light"/>
              </a:rPr>
              <a:t>Answers to these questions can be plotted on a graph.</a:t>
            </a:r>
            <a:endParaRPr sz="1300">
              <a:solidFill>
                <a:schemeClr val="dk2"/>
              </a:solidFill>
            </a:endParaRPr>
          </a:p>
          <a:p>
            <a:pPr indent="0" lvl="0" marL="0" marR="0" rtl="0" algn="l">
              <a:spcBef>
                <a:spcPts val="0"/>
              </a:spcBef>
              <a:spcAft>
                <a:spcPts val="0"/>
              </a:spcAft>
              <a:buNone/>
            </a:pPr>
            <a:r>
              <a:t/>
            </a:r>
            <a:endParaRPr sz="1600">
              <a:solidFill>
                <a:schemeClr val="dk2"/>
              </a:solidFill>
              <a:latin typeface="Montserrat Light"/>
              <a:ea typeface="Montserrat Light"/>
              <a:cs typeface="Montserrat Light"/>
              <a:sym typeface="Montserrat Light"/>
            </a:endParaRPr>
          </a:p>
        </p:txBody>
      </p:sp>
      <p:sp>
        <p:nvSpPr>
          <p:cNvPr id="654" name="Google Shape;654;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5" name="Google Shape;655;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4"/>
          <p:cNvSpPr txBox="1"/>
          <p:nvPr>
            <p:ph type="title"/>
          </p:nvPr>
        </p:nvSpPr>
        <p:spPr>
          <a:xfrm>
            <a:off x="298675" y="750475"/>
            <a:ext cx="9140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Determining a price/benefits strategy</a:t>
            </a:r>
            <a:r>
              <a:rPr lang="en-GB">
                <a:solidFill>
                  <a:schemeClr val="accent2"/>
                </a:solidFill>
              </a:rPr>
              <a:t>.</a:t>
            </a:r>
            <a:endParaRPr>
              <a:solidFill>
                <a:schemeClr val="accent2"/>
              </a:solidFill>
            </a:endParaRPr>
          </a:p>
        </p:txBody>
      </p:sp>
      <p:sp>
        <p:nvSpPr>
          <p:cNvPr id="662" name="Google Shape;662;p4"/>
          <p:cNvSpPr txBox="1"/>
          <p:nvPr/>
        </p:nvSpPr>
        <p:spPr>
          <a:xfrm>
            <a:off x="422547" y="1513830"/>
            <a:ext cx="5249400" cy="461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location of the brands on the graph relative to the value equivalence line determine possible strategies: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Brand X</a:t>
            </a:r>
            <a:r>
              <a:rPr lang="en-GB" sz="1400">
                <a:solidFill>
                  <a:schemeClr val="dk1"/>
                </a:solidFill>
                <a:latin typeface="Montserrat Light"/>
                <a:ea typeface="Montserrat Light"/>
                <a:cs typeface="Montserrat Light"/>
                <a:sym typeface="Montserrat Light"/>
              </a:rPr>
              <a:t> is considered to have a high price relative to its benefits and other  brands that are available. The owner of brand X must consider whether the perceptions about its benefits are wrong (in which case a new communication strategy will be required to set the story right), or the benefits are too few, or the price is too high.</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Brand Y</a:t>
            </a:r>
            <a:r>
              <a:rPr lang="en-GB" sz="1400">
                <a:solidFill>
                  <a:schemeClr val="dk1"/>
                </a:solidFill>
                <a:latin typeface="Montserrat Light"/>
                <a:ea typeface="Montserrat Light"/>
                <a:cs typeface="Montserrat Light"/>
                <a:sym typeface="Montserrat Light"/>
              </a:rPr>
              <a:t> is in the favourable position of being perceived to offer considerable benefits for its price. It is therefore a product that is seen to offer good value for money and can be expected to gain market share. The owner of Brand Y has the options of leaving the price as it is and capturing more market share, raising the price to bring the brand close to the value equivalence line and increase its profitability, or take cost out of the brand by removing some of the benefits and increase in profitability.</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63" name="Google Shape;663;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4" name="Google Shape;664;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65" name="Google Shape;665;p4"/>
          <p:cNvPicPr preferRelativeResize="0"/>
          <p:nvPr/>
        </p:nvPicPr>
        <p:blipFill>
          <a:blip r:embed="rId3">
            <a:alphaModFix/>
          </a:blip>
          <a:stretch>
            <a:fillRect/>
          </a:stretch>
        </p:blipFill>
        <p:spPr>
          <a:xfrm>
            <a:off x="6284800" y="1533100"/>
            <a:ext cx="5111200" cy="424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
          <p:cNvSpPr txBox="1"/>
          <p:nvPr>
            <p:ph type="title"/>
          </p:nvPr>
        </p:nvSpPr>
        <p:spPr>
          <a:xfrm>
            <a:off x="333515" y="472411"/>
            <a:ext cx="5156100" cy="4887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Other considerations</a:t>
            </a:r>
            <a:r>
              <a:rPr lang="en-GB">
                <a:solidFill>
                  <a:schemeClr val="accent3"/>
                </a:solidFill>
              </a:rPr>
              <a:t>.</a:t>
            </a:r>
            <a:endParaRPr>
              <a:solidFill>
                <a:schemeClr val="accent3"/>
              </a:solidFill>
            </a:endParaRPr>
          </a:p>
        </p:txBody>
      </p:sp>
      <p:sp>
        <p:nvSpPr>
          <p:cNvPr id="672" name="Google Shape;672;p5"/>
          <p:cNvSpPr txBox="1"/>
          <p:nvPr/>
        </p:nvSpPr>
        <p:spPr>
          <a:xfrm>
            <a:off x="600804" y="1504345"/>
            <a:ext cx="9924600" cy="3324600"/>
          </a:xfrm>
          <a:prstGeom prst="rect">
            <a:avLst/>
          </a:prstGeom>
          <a:noFill/>
          <a:ln>
            <a:noFill/>
          </a:ln>
        </p:spPr>
        <p:txBody>
          <a:bodyPr anchorCtr="0" anchor="t" bIns="45700" lIns="91425" spcFirstLastPara="1" rIns="91425" wrap="square" tIns="45700">
            <a:spAutoFit/>
          </a:bodyPr>
          <a:lstStyle/>
          <a:p>
            <a:pPr indent="-222244" lvl="0" marL="228594" marR="0" rtl="0" algn="l">
              <a:spcBef>
                <a:spcPts val="0"/>
              </a:spcBef>
              <a:spcAft>
                <a:spcPts val="0"/>
              </a:spcAft>
              <a:buClr>
                <a:schemeClr val="dk2"/>
              </a:buClr>
              <a:buSzPts val="1500"/>
              <a:buFont typeface="Arial"/>
              <a:buChar char="•"/>
            </a:pPr>
            <a:r>
              <a:rPr lang="en-GB" sz="1500">
                <a:solidFill>
                  <a:schemeClr val="dk2"/>
                </a:solidFill>
                <a:latin typeface="Montserrat Light"/>
                <a:ea typeface="Montserrat Light"/>
                <a:cs typeface="Montserrat Light"/>
                <a:sym typeface="Montserrat Light"/>
              </a:rPr>
              <a:t>The value equivalence line is a useful tool in determining a competitive strategy. It is important that the perceptions on price and benefits are obtained from customers and potential customers of the  brand rather than based on the judgements of a brand manager. </a:t>
            </a:r>
            <a:endParaRPr sz="1500">
              <a:solidFill>
                <a:schemeClr val="dk2"/>
              </a:solidFill>
            </a:endParaRPr>
          </a:p>
          <a:p>
            <a:pPr indent="-126993" lvl="0" marL="228594" marR="0" rtl="0" algn="l">
              <a:spcBef>
                <a:spcPts val="0"/>
              </a:spcBef>
              <a:spcAft>
                <a:spcPts val="0"/>
              </a:spcAft>
              <a:buClr>
                <a:schemeClr val="dk1"/>
              </a:buClr>
              <a:buSzPts val="1600"/>
              <a:buFont typeface="Arial"/>
              <a:buNone/>
            </a:pPr>
            <a:r>
              <a:t/>
            </a:r>
            <a:endParaRPr sz="1500">
              <a:solidFill>
                <a:schemeClr val="dk2"/>
              </a:solidFill>
              <a:latin typeface="Montserrat Light"/>
              <a:ea typeface="Montserrat Light"/>
              <a:cs typeface="Montserrat Light"/>
              <a:sym typeface="Montserrat Light"/>
            </a:endParaRPr>
          </a:p>
          <a:p>
            <a:pPr indent="-222244" lvl="0" marL="228594" marR="0" rtl="0" algn="l">
              <a:spcBef>
                <a:spcPts val="0"/>
              </a:spcBef>
              <a:spcAft>
                <a:spcPts val="0"/>
              </a:spcAft>
              <a:buClr>
                <a:schemeClr val="dk2"/>
              </a:buClr>
              <a:buSzPts val="1500"/>
              <a:buFont typeface="Arial"/>
              <a:buChar char="•"/>
            </a:pPr>
            <a:r>
              <a:rPr lang="en-GB" sz="1500">
                <a:solidFill>
                  <a:schemeClr val="dk2"/>
                </a:solidFill>
                <a:latin typeface="Montserrat Light"/>
                <a:ea typeface="Montserrat Light"/>
                <a:cs typeface="Montserrat Light"/>
                <a:sym typeface="Montserrat Light"/>
              </a:rPr>
              <a:t>It is also important to understand the perceptions of the key benefits. For example, in Brand X on the previous slide, one strategy is to increase the  perceived benefits of this brand. However, this raises the questions “which benefits and by how much should they be increased?”. Market research aimed at customers could provide answers.</a:t>
            </a:r>
            <a:endParaRPr sz="1500">
              <a:solidFill>
                <a:schemeClr val="dk2"/>
              </a:solidFill>
            </a:endParaRPr>
          </a:p>
          <a:p>
            <a:pPr indent="-126993" lvl="0" marL="228594" marR="0" rtl="0" algn="l">
              <a:spcBef>
                <a:spcPts val="0"/>
              </a:spcBef>
              <a:spcAft>
                <a:spcPts val="0"/>
              </a:spcAft>
              <a:buClr>
                <a:schemeClr val="dk1"/>
              </a:buClr>
              <a:buSzPts val="1600"/>
              <a:buFont typeface="Arial"/>
              <a:buNone/>
            </a:pPr>
            <a:r>
              <a:t/>
            </a:r>
            <a:endParaRPr sz="1500">
              <a:solidFill>
                <a:schemeClr val="dk2"/>
              </a:solidFill>
              <a:latin typeface="Montserrat Light"/>
              <a:ea typeface="Montserrat Light"/>
              <a:cs typeface="Montserrat Light"/>
              <a:sym typeface="Montserrat Light"/>
            </a:endParaRPr>
          </a:p>
          <a:p>
            <a:pPr indent="-222244" lvl="0" marL="228594" marR="0" rtl="0" algn="l">
              <a:spcBef>
                <a:spcPts val="0"/>
              </a:spcBef>
              <a:spcAft>
                <a:spcPts val="0"/>
              </a:spcAft>
              <a:buClr>
                <a:schemeClr val="dk2"/>
              </a:buClr>
              <a:buSzPts val="1500"/>
              <a:buFont typeface="Arial"/>
              <a:buChar char="•"/>
            </a:pPr>
            <a:r>
              <a:rPr lang="en-GB" sz="1500">
                <a:solidFill>
                  <a:schemeClr val="dk2"/>
                </a:solidFill>
                <a:latin typeface="Montserrat Light"/>
                <a:ea typeface="Montserrat Light"/>
                <a:cs typeface="Montserrat Light"/>
                <a:sym typeface="Montserrat Light"/>
              </a:rPr>
              <a:t>A sufficiently large survey of customers and potential customers could yield a sample that compares perceptions on price and benefits between members of different segments. This could help the segmentation strategy become more focused by offering a better alignment of value for each group of customers.</a:t>
            </a:r>
            <a:endParaRPr sz="1500">
              <a:solidFill>
                <a:schemeClr val="dk2"/>
              </a:solidFill>
            </a:endParaRPr>
          </a:p>
          <a:p>
            <a:pPr indent="0" lvl="0" marL="0" marR="0" rtl="0" algn="l">
              <a:spcBef>
                <a:spcPts val="0"/>
              </a:spcBef>
              <a:spcAft>
                <a:spcPts val="0"/>
              </a:spcAft>
              <a:buNone/>
            </a:pPr>
            <a:r>
              <a:t/>
            </a:r>
            <a:endParaRPr sz="1500">
              <a:solidFill>
                <a:schemeClr val="dk2"/>
              </a:solidFill>
              <a:latin typeface="Montserrat Light"/>
              <a:ea typeface="Montserrat Light"/>
              <a:cs typeface="Montserrat Light"/>
              <a:sym typeface="Montserrat Light"/>
            </a:endParaRPr>
          </a:p>
        </p:txBody>
      </p:sp>
      <p:sp>
        <p:nvSpPr>
          <p:cNvPr id="673" name="Google Shape;67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4" name="Google Shape;674;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r>
              <a:rPr lang="en-GB">
                <a:solidFill>
                  <a:schemeClr val="accent1"/>
                </a:solidFill>
              </a:rPr>
              <a:t>.</a:t>
            </a:r>
            <a:endParaRPr>
              <a:solidFill>
                <a:schemeClr val="accent1"/>
              </a:solidFill>
            </a:endParaRPr>
          </a:p>
        </p:txBody>
      </p:sp>
      <p:sp>
        <p:nvSpPr>
          <p:cNvPr id="680" name="Google Shape;680;p6"/>
          <p:cNvSpPr txBox="1"/>
          <p:nvPr/>
        </p:nvSpPr>
        <p:spPr>
          <a:xfrm>
            <a:off x="943900" y="1629175"/>
            <a:ext cx="9084900" cy="2712900"/>
          </a:xfrm>
          <a:prstGeom prst="rect">
            <a:avLst/>
          </a:prstGeom>
          <a:noFill/>
          <a:ln>
            <a:noFill/>
          </a:ln>
        </p:spPr>
        <p:txBody>
          <a:bodyPr anchorCtr="0" anchor="t" bIns="45700" lIns="91425" spcFirstLastPara="1" rIns="91425" wrap="square" tIns="45700">
            <a:spAutoFit/>
          </a:bodyPr>
          <a:lstStyle/>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Understanding where your brand sits on the value equivalence line is important in determining future strategy. If it is to the right-hand side of the line you can carry on winning market share or raise prices. However, if it is to the left-hand side of the line it is necessary to find out why it has adverse perceptions in order to win back share. A product at the left-hand side of the line could be over priced, it could lack sufficient features and benefits or it could be failing to communicate them.</a:t>
            </a:r>
            <a:endParaRPr sz="1300"/>
          </a:p>
          <a:p>
            <a:pPr indent="-241300" lvl="0" marL="342900" marR="0" rtl="0" algn="l">
              <a:lnSpc>
                <a:spcPct val="115000"/>
              </a:lnSpc>
              <a:spcBef>
                <a:spcPts val="0"/>
              </a:spcBef>
              <a:spcAft>
                <a:spcPts val="0"/>
              </a:spcAft>
              <a:buClr>
                <a:schemeClr val="dk1"/>
              </a:buClr>
              <a:buSzPts val="1600"/>
              <a:buFont typeface="Noto Sans Symbols"/>
              <a:buNone/>
            </a:pPr>
            <a:r>
              <a:t/>
            </a:r>
            <a:endParaRPr sz="1500">
              <a:solidFill>
                <a:schemeClr val="dk1"/>
              </a:solidFill>
              <a:latin typeface="Montserrat Light"/>
              <a:ea typeface="Montserrat Light"/>
              <a:cs typeface="Montserrat Light"/>
              <a:sym typeface="Montserrat Light"/>
            </a:endParaRPr>
          </a:p>
          <a:p>
            <a:pPr indent="-3365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The position of a brand in the market is based on perceptions. Perceptions are created by customer experiences, word-of-mouth, and promotions. What perceptions do your customers have and how are you influencing them in the right way?</a:t>
            </a:r>
            <a:endParaRPr sz="1300"/>
          </a:p>
        </p:txBody>
      </p:sp>
      <p:sp>
        <p:nvSpPr>
          <p:cNvPr id="681" name="Google Shape;681;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2" name="Google Shape;682;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2abb79aefd9_0_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88" name="Google Shape;688;g2abb79aefd9_0_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9" name="Google Shape;689;g2abb79aefd9_0_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0" name="Google Shape;690;g2abb79aefd9_0_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1" name="Google Shape;691;g2abb79aefd9_0_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2" name="Google Shape;692;g2abb79aefd9_0_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