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Montserrat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xx1ja80bAFofyB9UugfeLSK3S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9336DC-65E6-4322-B8F1-D56DA3A4457C}">
  <a:tblStyle styleId="{5C9336DC-65E6-4322-B8F1-D56DA3A4457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445B750-1B7F-4242-832C-7B04B1F887E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fill>
          <a:solidFill>
            <a:srgbClr val="FFEACA"/>
          </a:solidFill>
        </a:fill>
      </a:tcStyle>
    </a:band1H>
    <a:band2H>
      <a:tcTxStyle/>
    </a:band2H>
    <a:band1V>
      <a:tcTxStyle/>
      <a:tcStyle>
        <a:fill>
          <a:solidFill>
            <a:srgbClr val="FFEA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MontserratLight-italic.fntdata"/><Relationship Id="rId27" Type="http://schemas.openxmlformats.org/officeDocument/2006/relationships/font" Target="fonts/Montserrat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ab2b47d3c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g2ab2b47d3c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2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2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2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hyperlink" Target="http://www.b2bframeworks.com" TargetMode="External"/><Relationship Id="rId4" Type="http://schemas.openxmlformats.org/officeDocument/2006/relationships/hyperlink" Target="https://www.facebook.com/b2bframeworks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13" name="Google Shape;1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29700" y="5514927"/>
            <a:ext cx="2922386" cy="116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6612" y="1333051"/>
            <a:ext cx="7054162" cy="43448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 txBox="1"/>
          <p:nvPr/>
        </p:nvSpPr>
        <p:spPr>
          <a:xfrm>
            <a:off x="521110" y="4369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1226931" y="1585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0" y="1585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/>
          <p:nvPr>
            <p:ph type="title"/>
          </p:nvPr>
        </p:nvSpPr>
        <p:spPr>
          <a:xfrm>
            <a:off x="508000" y="8715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2">
  <p:cSld name="Title Slide_2"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/>
          <p:nvPr/>
        </p:nvSpPr>
        <p:spPr>
          <a:xfrm>
            <a:off x="521110" y="4369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logo with a black background&#10;&#10;Description automatically generated" id="284" name="Google Shape;28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14518" y="5514927"/>
            <a:ext cx="2946191" cy="117241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673510" y="5893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0" i="0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1226931" y="1585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0" y="1585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908" y="1373995"/>
            <a:ext cx="7054161" cy="434486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9"/>
          <p:cNvSpPr txBox="1"/>
          <p:nvPr>
            <p:ph type="title"/>
          </p:nvPr>
        </p:nvSpPr>
        <p:spPr>
          <a:xfrm>
            <a:off x="508000" y="8715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lue bkg">
  <p:cSld name="Text Blue bkg"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91" name="Google Shape;29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0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20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5" name="Google Shape;2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0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0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0"/>
          <p:cNvSpPr txBox="1"/>
          <p:nvPr>
            <p:ph type="title"/>
          </p:nvPr>
        </p:nvSpPr>
        <p:spPr>
          <a:xfrm>
            <a:off x="333515" y="472411"/>
            <a:ext cx="5156200" cy="48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99" name="Google Shape;299;p20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300" name="Google Shape;300;p2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20"/>
          <p:cNvSpPr/>
          <p:nvPr/>
        </p:nvSpPr>
        <p:spPr>
          <a:xfrm rot="1323502">
            <a:off x="11725925" y="845680"/>
            <a:ext cx="698270" cy="698270"/>
          </a:xfrm>
          <a:prstGeom prst="chord">
            <a:avLst>
              <a:gd fmla="val 2700000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hite bkg 2">
  <p:cSld name="Text White bkg 2">
    <p:bg>
      <p:bgPr>
        <a:solidFill>
          <a:schemeClr val="dk2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330" name="Google Shape;3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1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1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21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1"/>
          <p:cNvSpPr txBox="1"/>
          <p:nvPr>
            <p:ph type="title"/>
          </p:nvPr>
        </p:nvSpPr>
        <p:spPr>
          <a:xfrm>
            <a:off x="333515" y="472411"/>
            <a:ext cx="5156200" cy="54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338" name="Google Shape;338;p21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339" name="Google Shape;339;p2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yellow and black striped sign&#10;&#10;Description automatically generated" id="367" name="Google Shape;3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9075" y="1472340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1 blue bkg">
  <p:cSld name="step 1 blue bkg"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369" name="Google Shape;36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2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22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3" name="Google Shape;3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22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375" name="Google Shape;375;p22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22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</a:t>
            </a:r>
            <a:endParaRPr/>
          </a:p>
        </p:txBody>
      </p:sp>
      <p:sp>
        <p:nvSpPr>
          <p:cNvPr id="378" name="Google Shape;378;p22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379" name="Google Shape;379;p22"/>
          <p:cNvGrpSpPr/>
          <p:nvPr/>
        </p:nvGrpSpPr>
        <p:grpSpPr>
          <a:xfrm>
            <a:off x="11614051" y="129884"/>
            <a:ext cx="661669" cy="1214119"/>
            <a:chOff x="11436251" y="129884"/>
            <a:chExt cx="661669" cy="1214119"/>
          </a:xfrm>
        </p:grpSpPr>
        <p:sp>
          <p:nvSpPr>
            <p:cNvPr id="380" name="Google Shape;380;p22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logo&#10;&#10;Description automatically generated" id="408" name="Google Shape;40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45801" y="1399884"/>
            <a:ext cx="5588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2 blue bkg">
  <p:cSld name="step 2 blue bkg">
    <p:bg>
      <p:bgPr>
        <a:solidFill>
          <a:schemeClr val="lt1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10" name="Google Shape;41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3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3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23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4" name="Google Shape;4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23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16" name="Google Shape;416;p23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23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</a:t>
            </a:r>
            <a:endParaRPr/>
          </a:p>
        </p:txBody>
      </p:sp>
      <p:sp>
        <p:nvSpPr>
          <p:cNvPr id="419" name="Google Shape;419;p23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420" name="Google Shape;420;p23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421" name="Google Shape;421;p23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striped background&#10;&#10;Description automatically generated" id="449" name="Google Shape;44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47500" y="1506427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3 blue bkg">
  <p:cSld name="step 3 blue bkg"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51" name="Google Shape;45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4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4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24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5" name="Google Shape;4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6" name="Google Shape;456;p24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57" name="Google Shape;457;p24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24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460" name="Google Shape;460;p24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461" name="Google Shape;461;p24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462" name="Google Shape;462;p24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24"/>
          <p:cNvSpPr/>
          <p:nvPr/>
        </p:nvSpPr>
        <p:spPr>
          <a:xfrm rot="10800000">
            <a:off x="11601449" y="-6278"/>
            <a:ext cx="590451" cy="5904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4 blue bkg">
  <p:cSld name="step 4 blue bkg">
    <p:bg>
      <p:bgPr>
        <a:solidFill>
          <a:schemeClr val="lt1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92" name="Google Shape;49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5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5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25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6" name="Google Shape;4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25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98" name="Google Shape;498;p25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0" name="Google Shape;500;p25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</a:t>
            </a:r>
            <a:endParaRPr/>
          </a:p>
        </p:txBody>
      </p:sp>
      <p:sp>
        <p:nvSpPr>
          <p:cNvPr id="501" name="Google Shape;501;p25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02" name="Google Shape;502;p25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503" name="Google Shape;503;p25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531" name="Google Shape;5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5"/>
          <p:cNvSpPr/>
          <p:nvPr/>
        </p:nvSpPr>
        <p:spPr>
          <a:xfrm>
            <a:off x="11575781" y="807442"/>
            <a:ext cx="453047" cy="453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5 blue bkg">
  <p:cSld name="step 5 blue bkg">
    <p:bg>
      <p:bgPr>
        <a:solidFill>
          <a:schemeClr val="lt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534" name="Google Shape;53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6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6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26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8" name="Google Shape;5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26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540" name="Google Shape;540;p26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6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543" name="Google Shape;543;p26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44" name="Google Shape;544;p26"/>
          <p:cNvGrpSpPr/>
          <p:nvPr/>
        </p:nvGrpSpPr>
        <p:grpSpPr>
          <a:xfrm>
            <a:off x="11614051" y="129884"/>
            <a:ext cx="661669" cy="1214119"/>
            <a:chOff x="11436251" y="129884"/>
            <a:chExt cx="661669" cy="1214119"/>
          </a:xfrm>
        </p:grpSpPr>
        <p:sp>
          <p:nvSpPr>
            <p:cNvPr id="545" name="Google Shape;545;p26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logo&#10;&#10;Description automatically generated" id="573" name="Google Shape;57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45801" y="1399884"/>
            <a:ext cx="5588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lank">
  <p:cSld name="blue_blank">
    <p:bg>
      <p:bgPr>
        <a:solidFill>
          <a:schemeClr val="lt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575" name="Google Shape;57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7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7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27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9" name="Google Shape;5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blank">
  <p:cSld name="white_blank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circle on a black background&#10;&#10;Description automatically generated" id="582" name="Google Shape;5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8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8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28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hite bkg 1">
  <p:cSld name="Text White bkg 1">
    <p:bg>
      <p:bgPr>
        <a:solidFill>
          <a:schemeClr val="dk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0" name="Google Shape;2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1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1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11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1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1"/>
          <p:cNvSpPr txBox="1"/>
          <p:nvPr>
            <p:ph type="title"/>
          </p:nvPr>
        </p:nvSpPr>
        <p:spPr>
          <a:xfrm>
            <a:off x="333515" y="472411"/>
            <a:ext cx="5156200" cy="54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8" name="Google Shape;28;p11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29" name="Google Shape;29;p1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11"/>
          <p:cNvSpPr/>
          <p:nvPr/>
        </p:nvSpPr>
        <p:spPr>
          <a:xfrm rot="7200000">
            <a:off x="11962234" y="79286"/>
            <a:ext cx="179933" cy="179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1"/>
          <p:cNvSpPr/>
          <p:nvPr/>
        </p:nvSpPr>
        <p:spPr>
          <a:xfrm rot="7200000">
            <a:off x="11756296" y="285948"/>
            <a:ext cx="179933" cy="179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8" name="Google Shape;588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C9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9" name="Google Shape;5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2" name="Google Shape;592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94" name="Google Shape;59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7" name="Google Shape;597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01" name="Google Shape;60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04" name="Google Shape;60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1" name="Google Shape;611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1">
  <p:cSld name="step 1">
    <p:bg>
      <p:bgPr>
        <a:solidFill>
          <a:schemeClr val="dk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60" name="Google Shape;6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4" name="Google Shape;64;p12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65" name="Google Shape;65;p12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12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</a:t>
            </a:r>
            <a:endParaRPr/>
          </a:p>
        </p:txBody>
      </p:sp>
      <p:sp>
        <p:nvSpPr>
          <p:cNvPr id="68" name="Google Shape;68;p12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2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71" name="Google Shape;71;p12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2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2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2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99" name="Google Shape;9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100" name="Google Shape;10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2">
  <p:cSld name="step 2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102" name="Google Shape;10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07" name="Google Shape;107;p13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3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</a:t>
            </a:r>
            <a:endParaRPr/>
          </a:p>
        </p:txBody>
      </p:sp>
      <p:sp>
        <p:nvSpPr>
          <p:cNvPr id="110" name="Google Shape;110;p13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11" name="Google Shape;1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3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13" name="Google Shape;113;p13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3"/>
          <p:cNvSpPr/>
          <p:nvPr/>
        </p:nvSpPr>
        <p:spPr>
          <a:xfrm rot="10800000">
            <a:off x="11564883" y="-8638"/>
            <a:ext cx="659674" cy="65967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3">
  <p:cSld name="step 3">
    <p:bg>
      <p:bgPr>
        <a:solidFill>
          <a:schemeClr val="dk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143" name="Google Shape;1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/>
          <p:nvPr/>
        </p:nvSpPr>
        <p:spPr>
          <a:xfrm flipH="1">
            <a:off x="85237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4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7" name="Google Shape;147;p14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48" name="Google Shape;148;p14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4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151" name="Google Shape;151;p14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2" name="Google Shape;15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4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54" name="Google Shape;154;p14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yellow and black striped sign&#10;&#10;Description automatically generated" id="182" name="Google Shape;18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9075" y="1053240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4">
  <p:cSld name="step 4">
    <p:bg>
      <p:bgPr>
        <a:solidFill>
          <a:schemeClr val="dk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184" name="Google Shape;18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5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5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8" name="Google Shape;188;p15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89" name="Google Shape;189;p15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5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</a:t>
            </a:r>
            <a:endParaRPr/>
          </a:p>
        </p:txBody>
      </p:sp>
      <p:sp>
        <p:nvSpPr>
          <p:cNvPr id="192" name="Google Shape;192;p15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93" name="Google Shape;1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194" name="Google Shape;19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0780967" y="-553762"/>
            <a:ext cx="424803" cy="154270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5"/>
          <p:cNvSpPr/>
          <p:nvPr/>
        </p:nvSpPr>
        <p:spPr>
          <a:xfrm>
            <a:off x="11176000" y="126197"/>
            <a:ext cx="401507" cy="401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15"/>
          <p:cNvGrpSpPr/>
          <p:nvPr/>
        </p:nvGrpSpPr>
        <p:grpSpPr>
          <a:xfrm>
            <a:off x="11626751" y="129884"/>
            <a:ext cx="661669" cy="1214119"/>
            <a:chOff x="11436251" y="129884"/>
            <a:chExt cx="661669" cy="1214119"/>
          </a:xfrm>
        </p:grpSpPr>
        <p:sp>
          <p:nvSpPr>
            <p:cNvPr id="197" name="Google Shape;197;p15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5">
  <p:cSld name="step 5">
    <p:bg>
      <p:bgPr>
        <a:solidFill>
          <a:schemeClr val="dk2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26" name="Google Shape;2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6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30" name="Google Shape;230;p16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231" name="Google Shape;231;p16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16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234" name="Google Shape;234;p16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35" name="Google Shape;2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6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237" name="Google Shape;237;p16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265" name="Google Shape;2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266" name="Google Shape;26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blank">
  <p:cSld name="1_white_blank">
    <p:bg>
      <p:bgPr>
        <a:solidFill>
          <a:schemeClr val="dk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268" name="Google Shape;26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29700" y="5514927"/>
            <a:ext cx="2922386" cy="116294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>
            <p:ph type="title"/>
          </p:nvPr>
        </p:nvSpPr>
        <p:spPr>
          <a:xfrm>
            <a:off x="380582" y="3534850"/>
            <a:ext cx="83289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SemiBold"/>
              <a:buNone/>
              <a:defRPr b="1" i="0" sz="38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0" name="Google Shape;270;p17"/>
          <p:cNvSpPr txBox="1"/>
          <p:nvPr/>
        </p:nvSpPr>
        <p:spPr>
          <a:xfrm>
            <a:off x="465925" y="4331675"/>
            <a:ext cx="5321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view further frameworks please visit: </a:t>
            </a:r>
            <a:r>
              <a:rPr b="0" i="0" lang="en-GB" sz="18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www.b2bframeworks.com</a:t>
            </a:r>
            <a:endParaRPr b="0" i="0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C6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800">
                <a:solidFill>
                  <a:srgbClr val="2B79F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Keep In touch:</a:t>
            </a:r>
            <a:endParaRPr sz="1600">
              <a:solidFill>
                <a:srgbClr val="2B79F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black letter f in a white circle&#10;&#10;Description automatically generated" id="271" name="Google Shape;271;p1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212" y="6023422"/>
            <a:ext cx="370134" cy="370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circle with letters in it&#10;&#10;Description automatically generated" id="272" name="Google Shape;27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72044" y="6023422"/>
            <a:ext cx="370132" cy="370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x in a white circle&#10;&#10;Description automatically generated" id="273" name="Google Shape;27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24742" y="5991392"/>
            <a:ext cx="433362" cy="416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camera&#10;&#10;Description automatically generated" id="274" name="Google Shape;27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05574" y="5995316"/>
            <a:ext cx="433362" cy="41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bg>
      <p:bgPr>
        <a:solidFill>
          <a:schemeClr val="dk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276" name="Google Shape;27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8000" y="307536"/>
            <a:ext cx="2922386" cy="116294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8"/>
          <p:cNvSpPr txBox="1"/>
          <p:nvPr>
            <p:ph type="title"/>
          </p:nvPr>
        </p:nvSpPr>
        <p:spPr>
          <a:xfrm>
            <a:off x="508000" y="24590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8" name="Google Shape;278;p18"/>
          <p:cNvSpPr txBox="1"/>
          <p:nvPr/>
        </p:nvSpPr>
        <p:spPr>
          <a:xfrm>
            <a:off x="521110" y="20244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1226931" y="31726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0" y="31726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mputer monitor and monitor with blue circles and black background&#10;&#10;Description automatically generated" id="281" name="Google Shape;2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257300"/>
            <a:ext cx="71628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215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facebook.com/b2bframeworks" TargetMode="External"/><Relationship Id="rId4" Type="http://schemas.openxmlformats.org/officeDocument/2006/relationships/hyperlink" Target="https://www.linkedin.com/in/b2b-frameworks/" TargetMode="External"/><Relationship Id="rId5" Type="http://schemas.openxmlformats.org/officeDocument/2006/relationships/hyperlink" Target="https://twitter.com/b2bframeworks" TargetMode="External"/><Relationship Id="rId6" Type="http://schemas.openxmlformats.org/officeDocument/2006/relationships/hyperlink" Target="https://www.instagram.com/b2bframeworks/" TargetMode="External"/><Relationship Id="rId7" Type="http://schemas.openxmlformats.org/officeDocument/2006/relationships/hyperlink" Target="https://www.b2bframework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"/>
          <p:cNvSpPr txBox="1"/>
          <p:nvPr>
            <p:ph type="title"/>
          </p:nvPr>
        </p:nvSpPr>
        <p:spPr>
          <a:xfrm>
            <a:off x="507999" y="835248"/>
            <a:ext cx="3238091" cy="809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</a:pPr>
            <a:r>
              <a:rPr lang="en-GB"/>
              <a:t>The 4Ps</a:t>
            </a:r>
            <a:endParaRPr/>
          </a:p>
        </p:txBody>
      </p:sp>
      <p:pic>
        <p:nvPicPr>
          <p:cNvPr descr="A diagram of a product&#10;&#10;Description automatically generated" id="621" name="Google Shape;62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3824" y="2651577"/>
            <a:ext cx="1736051" cy="1064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product&#10;&#10;Description automatically generated" id="622" name="Google Shape;6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5474" y="3658975"/>
            <a:ext cx="1403107" cy="860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28" name="Google Shape;628;p2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9" name="Google Shape;629;p2"/>
          <p:cNvSpPr txBox="1"/>
          <p:nvPr>
            <p:ph type="title"/>
          </p:nvPr>
        </p:nvSpPr>
        <p:spPr>
          <a:xfrm>
            <a:off x="333514" y="472411"/>
            <a:ext cx="11453673" cy="54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3000"/>
              <a:t>A business model for designing the marketing mix</a:t>
            </a:r>
            <a:r>
              <a:rPr lang="en-GB" sz="3000">
                <a:solidFill>
                  <a:schemeClr val="accent1"/>
                </a:solidFill>
              </a:rPr>
              <a:t>.</a:t>
            </a:r>
            <a:endParaRPr sz="3000"/>
          </a:p>
        </p:txBody>
      </p:sp>
      <p:sp>
        <p:nvSpPr>
          <p:cNvPr id="630" name="Google Shape;630;p2"/>
          <p:cNvSpPr txBox="1"/>
          <p:nvPr/>
        </p:nvSpPr>
        <p:spPr>
          <a:xfrm>
            <a:off x="442913" y="1843091"/>
            <a:ext cx="49291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2B39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4Ps is a simplistic model and memorable because each component begins with a “P”. You must broaden the definition to fit your circumstances. </a:t>
            </a:r>
            <a:endParaRPr/>
          </a:p>
        </p:txBody>
      </p:sp>
      <p:sp>
        <p:nvSpPr>
          <p:cNvPr id="631" name="Google Shape;631;p2"/>
          <p:cNvSpPr txBox="1"/>
          <p:nvPr/>
        </p:nvSpPr>
        <p:spPr>
          <a:xfrm>
            <a:off x="585794" y="2757494"/>
            <a:ext cx="448627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n-GB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Product</a:t>
            </a:r>
            <a:r>
              <a:rPr b="1" lang="en-GB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GB" sz="1200">
                <a:solidFill>
                  <a:srgbClr val="2B39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refers to your offer and could include a substantial element of service. </a:t>
            </a:r>
            <a:endParaRPr/>
          </a:p>
          <a:p>
            <a:pPr indent="-209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B39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n-GB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</a:t>
            </a:r>
            <a:r>
              <a:rPr lang="en-GB" sz="1200">
                <a:solidFill>
                  <a:srgbClr val="2B39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refers to the channel to market which could be through distributors or direct. </a:t>
            </a:r>
            <a:endParaRPr/>
          </a:p>
          <a:p>
            <a:pPr indent="-209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B39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n-GB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Promotion </a:t>
            </a:r>
            <a:r>
              <a:rPr lang="en-GB" sz="1200">
                <a:solidFill>
                  <a:srgbClr val="2B39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refers to all types of advertising, salesforce and marketing that builds awareness and drives sales of the product. </a:t>
            </a:r>
            <a:endParaRPr/>
          </a:p>
          <a:p>
            <a:pPr indent="-209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B39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n-GB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Price</a:t>
            </a:r>
            <a:r>
              <a:rPr lang="en-GB" sz="1200">
                <a:solidFill>
                  <a:srgbClr val="2B39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is what you charge for your product and also how it is valued by customers.</a:t>
            </a:r>
            <a:endParaRPr/>
          </a:p>
        </p:txBody>
      </p:sp>
      <p:sp>
        <p:nvSpPr>
          <p:cNvPr id="632" name="Google Shape;632;p2"/>
          <p:cNvSpPr txBox="1"/>
          <p:nvPr/>
        </p:nvSpPr>
        <p:spPr>
          <a:xfrm>
            <a:off x="442914" y="5333890"/>
            <a:ext cx="4329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B39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Think through the level of alignment you have with your target market with your product, place, promotion and price.</a:t>
            </a:r>
            <a:endParaRPr/>
          </a:p>
        </p:txBody>
      </p:sp>
      <p:sp>
        <p:nvSpPr>
          <p:cNvPr id="633" name="Google Shape;633;p2"/>
          <p:cNvSpPr txBox="1"/>
          <p:nvPr/>
        </p:nvSpPr>
        <p:spPr>
          <a:xfrm>
            <a:off x="442913" y="1328740"/>
            <a:ext cx="113061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this model to ensure that you have the right balance of product, price, promotion and place</a:t>
            </a:r>
            <a:endParaRPr/>
          </a:p>
        </p:txBody>
      </p:sp>
      <p:pic>
        <p:nvPicPr>
          <p:cNvPr descr="A diagram of a product&#10;&#10;Description automatically generated" id="634" name="Google Shape;63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1112" y="1988404"/>
            <a:ext cx="6696075" cy="4106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40" name="Google Shape;640;p3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1" name="Google Shape;641;p3"/>
          <p:cNvSpPr txBox="1"/>
          <p:nvPr>
            <p:ph type="title"/>
          </p:nvPr>
        </p:nvSpPr>
        <p:spPr>
          <a:xfrm>
            <a:off x="298676" y="750470"/>
            <a:ext cx="7092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3000"/>
              <a:t>Determine your target market</a:t>
            </a:r>
            <a:r>
              <a:rPr lang="en-GB" sz="3000">
                <a:solidFill>
                  <a:schemeClr val="accent3"/>
                </a:solidFill>
              </a:rPr>
              <a:t>.</a:t>
            </a:r>
            <a:endParaRPr sz="3000">
              <a:solidFill>
                <a:schemeClr val="accent3"/>
              </a:solidFill>
            </a:endParaRPr>
          </a:p>
        </p:txBody>
      </p:sp>
      <p:graphicFrame>
        <p:nvGraphicFramePr>
          <p:cNvPr id="642" name="Google Shape;642;p3"/>
          <p:cNvGraphicFramePr/>
          <p:nvPr/>
        </p:nvGraphicFramePr>
        <p:xfrm>
          <a:off x="780820" y="1828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{5C9336DC-65E6-4322-B8F1-D56DA3A4457C}</a:tableStyleId>
              </a:tblPr>
              <a:tblGrid>
                <a:gridCol w="5327875"/>
                <a:gridCol w="5327875"/>
              </a:tblGrid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Complete these boxes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00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What type of customers (people who use your products)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are the most likely targets for your offer? </a:t>
                      </a:r>
                      <a:endParaRPr b="0" i="0" sz="1200" u="none" cap="none" strike="noStrike">
                        <a:solidFill>
                          <a:schemeClr val="dk2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2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Where are they (geographically); how many are there?</a:t>
                      </a:r>
                      <a:endParaRPr b="0" i="0" sz="1200" u="none" cap="none" strike="noStrike">
                        <a:solidFill>
                          <a:schemeClr val="dk2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92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What are their demographics, their behaviours, their attitudes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and their psychographic profiles? </a:t>
                      </a:r>
                      <a:endParaRPr b="0" i="0" sz="1200" u="none" cap="none" strike="noStrike">
                        <a:solidFill>
                          <a:schemeClr val="dk2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How would they be described as a segment?</a:t>
                      </a:r>
                      <a:endParaRPr/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48" name="Google Shape;648;p4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9" name="Google Shape;649;p4"/>
          <p:cNvSpPr txBox="1"/>
          <p:nvPr>
            <p:ph type="title"/>
          </p:nvPr>
        </p:nvSpPr>
        <p:spPr>
          <a:xfrm>
            <a:off x="298676" y="750470"/>
            <a:ext cx="10191524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/>
              <a:t>Product – what will it do for your customers</a:t>
            </a:r>
            <a:r>
              <a:rPr lang="en-GB">
                <a:solidFill>
                  <a:schemeClr val="accent2"/>
                </a:solidFill>
              </a:rPr>
              <a:t>?</a:t>
            </a:r>
            <a:r>
              <a:rPr lang="en-GB"/>
              <a:t> </a:t>
            </a:r>
            <a:endParaRPr/>
          </a:p>
        </p:txBody>
      </p:sp>
      <p:graphicFrame>
        <p:nvGraphicFramePr>
          <p:cNvPr id="650" name="Google Shape;650;p4"/>
          <p:cNvGraphicFramePr/>
          <p:nvPr/>
        </p:nvGraphicFramePr>
        <p:xfrm>
          <a:off x="547936" y="184888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{1445B750-1B7F-4242-832C-7B04B1F887E3}</a:tableStyleId>
              </a:tblPr>
              <a:tblGrid>
                <a:gridCol w="3703550"/>
                <a:gridCol w="6257725"/>
                <a:gridCol w="1149375"/>
              </a:tblGrid>
              <a:tr h="58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Montserrat SemiBold"/>
                        <a:buNone/>
                      </a:pP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Complete these boxes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3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Rank of importance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58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benefits does the product (offer) provide to the customer? 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8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do these benefits solve customers’ problems?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1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do customers use the product? 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1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frequently do they use it? 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8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often and in what circumstances do they replace it?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8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would customers do if your product wasn’t available?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51" name="Google Shape;651;p4"/>
          <p:cNvSpPr txBox="1"/>
          <p:nvPr/>
        </p:nvSpPr>
        <p:spPr>
          <a:xfrm>
            <a:off x="462032" y="5952215"/>
            <a:ext cx="80723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action is required to make improvements for your target audience?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57" name="Google Shape;657;p5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8" name="Google Shape;658;p5"/>
          <p:cNvSpPr txBox="1"/>
          <p:nvPr>
            <p:ph type="title"/>
          </p:nvPr>
        </p:nvSpPr>
        <p:spPr>
          <a:xfrm>
            <a:off x="298676" y="750470"/>
            <a:ext cx="10597924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/>
              <a:t>Price – where will customers see the value</a:t>
            </a:r>
            <a:r>
              <a:rPr lang="en-GB">
                <a:solidFill>
                  <a:schemeClr val="accent1"/>
                </a:solidFill>
              </a:rPr>
              <a:t>?</a:t>
            </a:r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659" name="Google Shape;659;p5"/>
          <p:cNvGraphicFramePr/>
          <p:nvPr/>
        </p:nvGraphicFramePr>
        <p:xfrm>
          <a:off x="570321" y="159678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{1445B750-1B7F-4242-832C-7B04B1F887E3}</a:tableStyleId>
              </a:tblPr>
              <a:tblGrid>
                <a:gridCol w="3683775"/>
                <a:gridCol w="6090900"/>
                <a:gridCol w="1276675"/>
              </a:tblGrid>
              <a:tr h="62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Complete these boxes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2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Rank of importance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490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do customers perceive value in your product (offer)? </a:t>
                      </a:r>
                      <a:endParaRPr/>
                    </a:p>
                  </a:txBody>
                  <a:tcPr marT="0" marB="0" marR="90725" marL="907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2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2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are the key benefits that they value? </a:t>
                      </a:r>
                      <a:endParaRPr/>
                    </a:p>
                  </a:txBody>
                  <a:tcPr marT="0" marB="0" marR="90725" marL="907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2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90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monetary value is put on each of these benefits?</a:t>
                      </a:r>
                      <a:endParaRPr/>
                    </a:p>
                  </a:txBody>
                  <a:tcPr marT="0" marB="0" marR="90725" marL="907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2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9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what extent do customers perceive the lifetime value of your product (how long it lasts, the degree of maintenance that is required, any resale value etc)?</a:t>
                      </a:r>
                      <a:endParaRPr/>
                    </a:p>
                  </a:txBody>
                  <a:tcPr marT="0" marB="0" marR="90725" marL="907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2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90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are competitors’ prices for similar products?</a:t>
                      </a:r>
                      <a:endParaRPr/>
                    </a:p>
                  </a:txBody>
                  <a:tcPr marT="0" marB="0" marR="90725" marL="907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2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43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what extent is your product perceived to be better or worse than competitors’ products?</a:t>
                      </a:r>
                      <a:endParaRPr/>
                    </a:p>
                  </a:txBody>
                  <a:tcPr marT="0" marB="0" marR="90725" marL="907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2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90725" marL="907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60" name="Google Shape;660;p5"/>
          <p:cNvSpPr txBox="1"/>
          <p:nvPr/>
        </p:nvSpPr>
        <p:spPr>
          <a:xfrm>
            <a:off x="462032" y="5979511"/>
            <a:ext cx="80723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action is required to make improvements for your target audience?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66" name="Google Shape;666;p6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7" name="Google Shape;667;p6"/>
          <p:cNvSpPr txBox="1"/>
          <p:nvPr>
            <p:ph type="title"/>
          </p:nvPr>
        </p:nvSpPr>
        <p:spPr>
          <a:xfrm>
            <a:off x="298675" y="750475"/>
            <a:ext cx="119742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/>
              <a:t>Promotion - how will people learn about your offer</a:t>
            </a:r>
            <a:r>
              <a:rPr lang="en-GB">
                <a:solidFill>
                  <a:schemeClr val="accent1"/>
                </a:solidFill>
              </a:rPr>
              <a:t>?</a:t>
            </a:r>
            <a:endParaRPr/>
          </a:p>
        </p:txBody>
      </p:sp>
      <p:graphicFrame>
        <p:nvGraphicFramePr>
          <p:cNvPr id="668" name="Google Shape;668;p6"/>
          <p:cNvGraphicFramePr/>
          <p:nvPr/>
        </p:nvGraphicFramePr>
        <p:xfrm>
          <a:off x="823143" y="156958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{1445B750-1B7F-4242-832C-7B04B1F887E3}</a:tableStyleId>
              </a:tblPr>
              <a:tblGrid>
                <a:gridCol w="3510600"/>
                <a:gridCol w="5760975"/>
                <a:gridCol w="1170200"/>
              </a:tblGrid>
              <a:tr h="62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</a:t>
                      </a: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Complete these boxes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Rank of importance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71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many customers/potential customers see your promotions? (Reach)</a:t>
                      </a:r>
                      <a:endParaRPr/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4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what extent do your promotions stop people in their tracks and capture their interest? (Impact)</a:t>
                      </a:r>
                      <a:endParaRPr/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4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is the relevance of your promotions? </a:t>
                      </a:r>
                      <a:endParaRPr/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2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do the messages in your promotions resonate?</a:t>
                      </a:r>
                      <a:endParaRPr/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4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is the call to action? </a:t>
                      </a:r>
                      <a:endParaRPr/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669" name="Google Shape;669;p6"/>
          <p:cNvSpPr txBox="1"/>
          <p:nvPr/>
        </p:nvSpPr>
        <p:spPr>
          <a:xfrm>
            <a:off x="723900" y="5719014"/>
            <a:ext cx="8356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action is required to make improvements for your target audience?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75" name="Google Shape;675;p7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6" name="Google Shape;676;p7"/>
          <p:cNvSpPr txBox="1"/>
          <p:nvPr>
            <p:ph type="title"/>
          </p:nvPr>
        </p:nvSpPr>
        <p:spPr>
          <a:xfrm>
            <a:off x="298676" y="750470"/>
            <a:ext cx="9467624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/>
              <a:t>Place – Where will people buy your offer</a:t>
            </a:r>
            <a:r>
              <a:rPr lang="en-GB">
                <a:solidFill>
                  <a:schemeClr val="lt1"/>
                </a:solidFill>
              </a:rPr>
              <a:t>?</a:t>
            </a:r>
            <a:endParaRPr/>
          </a:p>
        </p:txBody>
      </p:sp>
      <p:graphicFrame>
        <p:nvGraphicFramePr>
          <p:cNvPr id="677" name="Google Shape;677;p7"/>
          <p:cNvGraphicFramePr/>
          <p:nvPr/>
        </p:nvGraphicFramePr>
        <p:xfrm>
          <a:off x="656398" y="167713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{1445B750-1B7F-4242-832C-7B04B1F887E3}</a:tableStyleId>
              </a:tblPr>
              <a:tblGrid>
                <a:gridCol w="3376300"/>
                <a:gridCol w="6189900"/>
                <a:gridCol w="1313000"/>
              </a:tblGrid>
              <a:tr h="54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Complete these boxes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Rank of importance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54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are the channels that are most used by the customer for this type of product?</a:t>
                      </a:r>
                      <a:endParaRPr/>
                    </a:p>
                  </a:txBody>
                  <a:tcPr marT="0" marB="0" marR="89325" marL="893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penetration of the channels  have you achieved?</a:t>
                      </a:r>
                      <a:endParaRPr/>
                    </a:p>
                  </a:txBody>
                  <a:tcPr marT="0" marB="0" marR="89325" marL="893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82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are the opportunities for finding new routes to market – i.e. alternative channels?</a:t>
                      </a:r>
                      <a:endParaRPr/>
                    </a:p>
                  </a:txBody>
                  <a:tcPr marT="0" marB="0" marR="89325" marL="893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2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does each of the organisations in the channel require in terms of margin and service support?</a:t>
                      </a:r>
                      <a:endParaRPr/>
                    </a:p>
                  </a:txBody>
                  <a:tcPr marT="0" marB="0" marR="89325" marL="893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4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does your product stand out from competitive products in the channels?</a:t>
                      </a:r>
                      <a:endParaRPr/>
                    </a:p>
                  </a:txBody>
                  <a:tcPr marT="0" marB="0" marR="89325" marL="893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9325" marL="893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678" name="Google Shape;678;p7"/>
          <p:cNvSpPr txBox="1"/>
          <p:nvPr/>
        </p:nvSpPr>
        <p:spPr>
          <a:xfrm>
            <a:off x="605598" y="5715715"/>
            <a:ext cx="8356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action is required to make improvements for your target audience?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ab2b47d3c9_0_0"/>
          <p:cNvSpPr txBox="1"/>
          <p:nvPr>
            <p:ph type="title"/>
          </p:nvPr>
        </p:nvSpPr>
        <p:spPr>
          <a:xfrm>
            <a:off x="380582" y="3534850"/>
            <a:ext cx="83289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Montserrat SemiBold"/>
              <a:buNone/>
            </a:pPr>
            <a:r>
              <a:rPr lang="en-GB" sz="4240"/>
              <a:t>Thank you</a:t>
            </a:r>
            <a:r>
              <a:rPr lang="en-GB" sz="4240">
                <a:solidFill>
                  <a:schemeClr val="lt1"/>
                </a:solidFill>
              </a:rPr>
              <a:t>.</a:t>
            </a:r>
            <a:endParaRPr sz="4240"/>
          </a:p>
        </p:txBody>
      </p:sp>
      <p:sp>
        <p:nvSpPr>
          <p:cNvPr id="684" name="Google Shape;684;g2ab2b47d3c9_0_0">
            <a:hlinkClick r:id="rId3"/>
          </p:cNvPr>
          <p:cNvSpPr/>
          <p:nvPr/>
        </p:nvSpPr>
        <p:spPr>
          <a:xfrm>
            <a:off x="579400" y="6025775"/>
            <a:ext cx="3687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g2ab2b47d3c9_0_0">
            <a:hlinkClick r:id="rId4"/>
          </p:cNvPr>
          <p:cNvSpPr/>
          <p:nvPr/>
        </p:nvSpPr>
        <p:spPr>
          <a:xfrm>
            <a:off x="1179875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g2ab2b47d3c9_0_0">
            <a:hlinkClick r:id="rId5"/>
          </p:cNvPr>
          <p:cNvSpPr/>
          <p:nvPr/>
        </p:nvSpPr>
        <p:spPr>
          <a:xfrm>
            <a:off x="1780350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2ab2b47d3c9_0_0">
            <a:hlinkClick r:id="rId6"/>
          </p:cNvPr>
          <p:cNvSpPr/>
          <p:nvPr/>
        </p:nvSpPr>
        <p:spPr>
          <a:xfrm>
            <a:off x="2322875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g2ab2b47d3c9_0_0">
            <a:hlinkClick r:id="rId7"/>
          </p:cNvPr>
          <p:cNvSpPr/>
          <p:nvPr/>
        </p:nvSpPr>
        <p:spPr>
          <a:xfrm>
            <a:off x="537275" y="4687875"/>
            <a:ext cx="31920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Framework">
      <a:dk1>
        <a:srgbClr val="023053"/>
      </a:dk1>
      <a:lt1>
        <a:srgbClr val="2B79F8"/>
      </a:lt1>
      <a:dk2>
        <a:srgbClr val="FFFFFF"/>
      </a:dk2>
      <a:lt2>
        <a:srgbClr val="D1DBE0"/>
      </a:lt2>
      <a:accent1>
        <a:srgbClr val="FFC600"/>
      </a:accent1>
      <a:accent2>
        <a:srgbClr val="F24E4E"/>
      </a:accent2>
      <a:accent3>
        <a:srgbClr val="0EECEC"/>
      </a:accent3>
      <a:accent4>
        <a:srgbClr val="2C2BC6"/>
      </a:accent4>
      <a:accent5>
        <a:srgbClr val="1C1C1C"/>
      </a:accent5>
      <a:accent6>
        <a:srgbClr val="FFD033"/>
      </a:accent6>
      <a:hlink>
        <a:srgbClr val="F47070"/>
      </a:hlink>
      <a:folHlink>
        <a:srgbClr val="6FF3F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2023-10-26T17:10:16Z</dcterms:created>
  <dc:creator>Jayne Sanders</dc:creator>
</cp:coreProperties>
</file>