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N2qD5f9bvWLmU2hWlQcc+IQbz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64d84ed5c5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g264d84ed5c5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310" name="Shape 310"/>
        <p:cNvGrpSpPr/>
        <p:nvPr/>
      </p:nvGrpSpPr>
      <p:grpSpPr>
        <a:xfrm>
          <a:off x="0" y="0"/>
          <a:ext cx="0" cy="0"/>
          <a:chOff x="0" y="0"/>
          <a:chExt cx="0" cy="0"/>
        </a:xfrm>
      </p:grpSpPr>
      <p:pic>
        <p:nvPicPr>
          <p:cNvPr descr="A logo with blue and yellow colors&#10;&#10;Description automatically generated" id="311" name="Google Shape;311;p1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312" name="Google Shape;312;p1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313" name="Google Shape;313;p1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314" name="Google Shape;314;p1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317" name="Shape 317"/>
        <p:cNvGrpSpPr/>
        <p:nvPr/>
      </p:nvGrpSpPr>
      <p:grpSpPr>
        <a:xfrm>
          <a:off x="0" y="0"/>
          <a:ext cx="0" cy="0"/>
          <a:chOff x="0" y="0"/>
          <a:chExt cx="0" cy="0"/>
        </a:xfrm>
      </p:grpSpPr>
      <p:sp>
        <p:nvSpPr>
          <p:cNvPr id="318" name="Google Shape;318;p2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319" name="Google Shape;319;p20"/>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320" name="Google Shape;320;p20"/>
          <p:cNvSpPr txBox="1"/>
          <p:nvPr/>
        </p:nvSpPr>
        <p:spPr>
          <a:xfrm>
            <a:off x="521110" y="436948"/>
            <a:ext cx="51561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321" name="Google Shape;321;p2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0" y="1585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3" name="Google Shape;323;p20"/>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324" name="Google Shape;324;p20"/>
          <p:cNvSpPr txBox="1"/>
          <p:nvPr>
            <p:ph type="title"/>
          </p:nvPr>
        </p:nvSpPr>
        <p:spPr>
          <a:xfrm>
            <a:off x="508000" y="795396"/>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325" name="Shape 325"/>
        <p:cNvGrpSpPr/>
        <p:nvPr/>
      </p:nvGrpSpPr>
      <p:grpSpPr>
        <a:xfrm>
          <a:off x="0" y="0"/>
          <a:ext cx="0" cy="0"/>
          <a:chOff x="0" y="0"/>
          <a:chExt cx="0" cy="0"/>
        </a:xfrm>
      </p:grpSpPr>
      <p:pic>
        <p:nvPicPr>
          <p:cNvPr descr="A yellow circle on a black background&#10;&#10;Description automatically generated" id="326" name="Google Shape;326;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7" name="Google Shape;327;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30" name="Google Shape;330;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331" name="Google Shape;331;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1"/>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4" name="Google Shape;334;p21"/>
          <p:cNvGrpSpPr/>
          <p:nvPr/>
        </p:nvGrpSpPr>
        <p:grpSpPr>
          <a:xfrm>
            <a:off x="11436251" y="129884"/>
            <a:ext cx="661669" cy="1214119"/>
            <a:chOff x="11436251" y="129884"/>
            <a:chExt cx="661669" cy="1214119"/>
          </a:xfrm>
        </p:grpSpPr>
        <p:sp>
          <p:nvSpPr>
            <p:cNvPr id="335" name="Google Shape;335;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3" name="Google Shape;363;p21"/>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64" name="Shape 364"/>
        <p:cNvGrpSpPr/>
        <p:nvPr/>
      </p:nvGrpSpPr>
      <p:grpSpPr>
        <a:xfrm>
          <a:off x="0" y="0"/>
          <a:ext cx="0" cy="0"/>
          <a:chOff x="0" y="0"/>
          <a:chExt cx="0" cy="0"/>
        </a:xfrm>
      </p:grpSpPr>
      <p:pic>
        <p:nvPicPr>
          <p:cNvPr descr="A yellow circle on a black background&#10;&#10;Description automatically generated" id="365" name="Google Shape;36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6" name="Google Shape;366;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69" name="Google Shape;369;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1" name="Google Shape;371;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72" name="Google Shape;372;p2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3" name="Google Shape;373;p22"/>
          <p:cNvGrpSpPr/>
          <p:nvPr/>
        </p:nvGrpSpPr>
        <p:grpSpPr>
          <a:xfrm>
            <a:off x="11436251" y="129884"/>
            <a:ext cx="661669" cy="1214119"/>
            <a:chOff x="11436251" y="129884"/>
            <a:chExt cx="661669" cy="1214119"/>
          </a:xfrm>
        </p:grpSpPr>
        <p:sp>
          <p:nvSpPr>
            <p:cNvPr id="374" name="Google Shape;374;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402" name="Google Shape;402;p22"/>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03" name="Shape 403"/>
        <p:cNvGrpSpPr/>
        <p:nvPr/>
      </p:nvGrpSpPr>
      <p:grpSpPr>
        <a:xfrm>
          <a:off x="0" y="0"/>
          <a:ext cx="0" cy="0"/>
          <a:chOff x="0" y="0"/>
          <a:chExt cx="0" cy="0"/>
        </a:xfrm>
      </p:grpSpPr>
      <p:pic>
        <p:nvPicPr>
          <p:cNvPr descr="A yellow circle on a black background&#10;&#10;Description automatically generated" id="404" name="Google Shape;404;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5" name="Google Shape;405;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8" name="Google Shape;408;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9" name="Google Shape;409;p23"/>
          <p:cNvGrpSpPr/>
          <p:nvPr/>
        </p:nvGrpSpPr>
        <p:grpSpPr>
          <a:xfrm>
            <a:off x="0" y="1318491"/>
            <a:ext cx="1397812" cy="58002"/>
            <a:chOff x="0" y="1077191"/>
            <a:chExt cx="1397812" cy="58002"/>
          </a:xfrm>
        </p:grpSpPr>
        <p:sp>
          <p:nvSpPr>
            <p:cNvPr id="410" name="Google Shape;410;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2" name="Google Shape;412;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13" name="Google Shape;413;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4" name="Google Shape;414;p23"/>
          <p:cNvGrpSpPr/>
          <p:nvPr/>
        </p:nvGrpSpPr>
        <p:grpSpPr>
          <a:xfrm>
            <a:off x="11614051" y="129884"/>
            <a:ext cx="661669" cy="1214119"/>
            <a:chOff x="11436251" y="129884"/>
            <a:chExt cx="661669" cy="1214119"/>
          </a:xfrm>
        </p:grpSpPr>
        <p:sp>
          <p:nvSpPr>
            <p:cNvPr id="415" name="Google Shape;415;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43" name="Google Shape;443;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44" name="Shape 444"/>
        <p:cNvGrpSpPr/>
        <p:nvPr/>
      </p:nvGrpSpPr>
      <p:grpSpPr>
        <a:xfrm>
          <a:off x="0" y="0"/>
          <a:ext cx="0" cy="0"/>
          <a:chOff x="0" y="0"/>
          <a:chExt cx="0" cy="0"/>
        </a:xfrm>
      </p:grpSpPr>
      <p:pic>
        <p:nvPicPr>
          <p:cNvPr descr="A yellow circle on a black background&#10;&#10;Description automatically generated" id="445" name="Google Shape;445;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6" name="Google Shape;446;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9" name="Google Shape;449;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0" name="Google Shape;450;p24"/>
          <p:cNvGrpSpPr/>
          <p:nvPr/>
        </p:nvGrpSpPr>
        <p:grpSpPr>
          <a:xfrm>
            <a:off x="0" y="1318491"/>
            <a:ext cx="1397812" cy="58002"/>
            <a:chOff x="0" y="1077191"/>
            <a:chExt cx="1397812" cy="58002"/>
          </a:xfrm>
        </p:grpSpPr>
        <p:sp>
          <p:nvSpPr>
            <p:cNvPr id="451" name="Google Shape;451;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3" name="Google Shape;453;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54" name="Google Shape;454;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5" name="Google Shape;455;p24"/>
          <p:cNvGrpSpPr/>
          <p:nvPr/>
        </p:nvGrpSpPr>
        <p:grpSpPr>
          <a:xfrm>
            <a:off x="11436251" y="129884"/>
            <a:ext cx="661669" cy="1214119"/>
            <a:chOff x="11436251" y="129884"/>
            <a:chExt cx="661669" cy="1214119"/>
          </a:xfrm>
        </p:grpSpPr>
        <p:sp>
          <p:nvSpPr>
            <p:cNvPr id="456" name="Google Shape;456;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84" name="Google Shape;484;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85" name="Shape 485"/>
        <p:cNvGrpSpPr/>
        <p:nvPr/>
      </p:nvGrpSpPr>
      <p:grpSpPr>
        <a:xfrm>
          <a:off x="0" y="0"/>
          <a:ext cx="0" cy="0"/>
          <a:chOff x="0" y="0"/>
          <a:chExt cx="0" cy="0"/>
        </a:xfrm>
      </p:grpSpPr>
      <p:pic>
        <p:nvPicPr>
          <p:cNvPr descr="A yellow circle on a black background&#10;&#10;Description automatically generated" id="486" name="Google Shape;486;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7" name="Google Shape;487;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0" name="Google Shape;490;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1" name="Google Shape;491;p25"/>
          <p:cNvGrpSpPr/>
          <p:nvPr/>
        </p:nvGrpSpPr>
        <p:grpSpPr>
          <a:xfrm>
            <a:off x="0" y="1013691"/>
            <a:ext cx="1397812" cy="58002"/>
            <a:chOff x="0" y="1077191"/>
            <a:chExt cx="1397812" cy="58002"/>
          </a:xfrm>
        </p:grpSpPr>
        <p:sp>
          <p:nvSpPr>
            <p:cNvPr id="492" name="Google Shape;492;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4" name="Google Shape;494;p25"/>
          <p:cNvSpPr txBox="1"/>
          <p:nvPr>
            <p:ph type="title"/>
          </p:nvPr>
        </p:nvSpPr>
        <p:spPr>
          <a:xfrm>
            <a:off x="298674" y="392150"/>
            <a:ext cx="77439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5"/>
          <p:cNvGrpSpPr/>
          <p:nvPr/>
        </p:nvGrpSpPr>
        <p:grpSpPr>
          <a:xfrm>
            <a:off x="11436251" y="129884"/>
            <a:ext cx="661669" cy="1214119"/>
            <a:chOff x="11436251" y="129884"/>
            <a:chExt cx="661669" cy="1214119"/>
          </a:xfrm>
        </p:grpSpPr>
        <p:sp>
          <p:nvSpPr>
            <p:cNvPr id="496" name="Google Shape;496;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24" name="Google Shape;524;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25" name="Shape 525"/>
        <p:cNvGrpSpPr/>
        <p:nvPr/>
      </p:nvGrpSpPr>
      <p:grpSpPr>
        <a:xfrm>
          <a:off x="0" y="0"/>
          <a:ext cx="0" cy="0"/>
          <a:chOff x="0" y="0"/>
          <a:chExt cx="0" cy="0"/>
        </a:xfrm>
      </p:grpSpPr>
      <p:pic>
        <p:nvPicPr>
          <p:cNvPr descr="A yellow circle on a black background&#10;&#10;Description automatically generated" id="526" name="Google Shape;52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7" name="Google Shape;52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9" name="Google Shape;52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0" name="Google Shape;53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1" name="Google Shape;531;p26"/>
          <p:cNvGrpSpPr/>
          <p:nvPr/>
        </p:nvGrpSpPr>
        <p:grpSpPr>
          <a:xfrm>
            <a:off x="0" y="1318491"/>
            <a:ext cx="1397812" cy="58002"/>
            <a:chOff x="0" y="1077191"/>
            <a:chExt cx="1397812" cy="58002"/>
          </a:xfrm>
        </p:grpSpPr>
        <p:sp>
          <p:nvSpPr>
            <p:cNvPr id="532" name="Google Shape;53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4" name="Google Shape;53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35" name="Google Shape;53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6" name="Google Shape;536;p26"/>
          <p:cNvGrpSpPr/>
          <p:nvPr/>
        </p:nvGrpSpPr>
        <p:grpSpPr>
          <a:xfrm>
            <a:off x="11436251" y="129884"/>
            <a:ext cx="661669" cy="1214119"/>
            <a:chOff x="11436251" y="129884"/>
            <a:chExt cx="661669" cy="1214119"/>
          </a:xfrm>
        </p:grpSpPr>
        <p:sp>
          <p:nvSpPr>
            <p:cNvPr id="537" name="Google Shape;53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65" name="Google Shape;565;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66" name="Google Shape;566;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73" name="Google Shape;573;p27"/>
          <p:cNvGrpSpPr/>
          <p:nvPr/>
        </p:nvGrpSpPr>
        <p:grpSpPr>
          <a:xfrm>
            <a:off x="0" y="1318491"/>
            <a:ext cx="1397812" cy="58002"/>
            <a:chOff x="0" y="1077191"/>
            <a:chExt cx="1397812" cy="58002"/>
          </a:xfrm>
        </p:grpSpPr>
        <p:sp>
          <p:nvSpPr>
            <p:cNvPr id="574" name="Google Shape;574;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76" name="Google Shape;576;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77" name="Google Shape;577;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78" name="Google Shape;578;p27"/>
          <p:cNvGrpSpPr/>
          <p:nvPr/>
        </p:nvGrpSpPr>
        <p:grpSpPr>
          <a:xfrm>
            <a:off x="11614051" y="129884"/>
            <a:ext cx="661669" cy="1214119"/>
            <a:chOff x="11436251" y="129884"/>
            <a:chExt cx="661669" cy="1214119"/>
          </a:xfrm>
        </p:grpSpPr>
        <p:sp>
          <p:nvSpPr>
            <p:cNvPr id="579" name="Google Shape;579;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1" name="Google Shape;581;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07" name="Google Shape;607;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08" name="Shape 608"/>
        <p:cNvGrpSpPr/>
        <p:nvPr/>
      </p:nvGrpSpPr>
      <p:grpSpPr>
        <a:xfrm>
          <a:off x="0" y="0"/>
          <a:ext cx="0" cy="0"/>
          <a:chOff x="0" y="0"/>
          <a:chExt cx="0" cy="0"/>
        </a:xfrm>
      </p:grpSpPr>
      <p:pic>
        <p:nvPicPr>
          <p:cNvPr descr="A yellow circle on a black background&#10;&#10;Description automatically generated" id="609" name="Google Shape;609;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0" name="Google Shape;610;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13" name="Google Shape;613;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14" name="Shape 614"/>
        <p:cNvGrpSpPr/>
        <p:nvPr/>
      </p:nvGrpSpPr>
      <p:grpSpPr>
        <a:xfrm>
          <a:off x="0" y="0"/>
          <a:ext cx="0" cy="0"/>
          <a:chOff x="0" y="0"/>
          <a:chExt cx="0" cy="0"/>
        </a:xfrm>
      </p:grpSpPr>
      <p:pic>
        <p:nvPicPr>
          <p:cNvPr id="615" name="Google Shape;615;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16" name="Google Shape;616;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17" name="Google Shape;617;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8" name="Google Shape;618;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0" name="Shape 620"/>
        <p:cNvGrpSpPr/>
        <p:nvPr/>
      </p:nvGrpSpPr>
      <p:grpSpPr>
        <a:xfrm>
          <a:off x="0" y="0"/>
          <a:ext cx="0" cy="0"/>
          <a:chOff x="0" y="0"/>
          <a:chExt cx="0" cy="0"/>
        </a:xfrm>
      </p:grpSpPr>
      <p:sp>
        <p:nvSpPr>
          <p:cNvPr id="621" name="Google Shape;621;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2" name="Google Shape;622;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23" name="Google Shape;623;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4" name="Shape 624"/>
        <p:cNvGrpSpPr/>
        <p:nvPr/>
      </p:nvGrpSpPr>
      <p:grpSpPr>
        <a:xfrm>
          <a:off x="0" y="0"/>
          <a:ext cx="0" cy="0"/>
          <a:chOff x="0" y="0"/>
          <a:chExt cx="0" cy="0"/>
        </a:xfrm>
      </p:grpSpPr>
      <p:sp>
        <p:nvSpPr>
          <p:cNvPr id="625" name="Google Shape;625;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6" name="Google Shape;626;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7" name="Google Shape;627;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28" name="Google Shape;628;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9" name="Shape 629"/>
        <p:cNvGrpSpPr/>
        <p:nvPr/>
      </p:nvGrpSpPr>
      <p:grpSpPr>
        <a:xfrm>
          <a:off x="0" y="0"/>
          <a:ext cx="0" cy="0"/>
          <a:chOff x="0" y="0"/>
          <a:chExt cx="0" cy="0"/>
        </a:xfrm>
      </p:grpSpPr>
      <p:sp>
        <p:nvSpPr>
          <p:cNvPr id="630" name="Google Shape;630;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1" name="Google Shape;631;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2" name="Google Shape;632;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4" name="Google Shape;634;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5" name="Google Shape;635;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6" name="Shape 636"/>
        <p:cNvGrpSpPr/>
        <p:nvPr/>
      </p:nvGrpSpPr>
      <p:grpSpPr>
        <a:xfrm>
          <a:off x="0" y="0"/>
          <a:ext cx="0" cy="0"/>
          <a:chOff x="0" y="0"/>
          <a:chExt cx="0" cy="0"/>
        </a:xfrm>
      </p:grpSpPr>
      <p:sp>
        <p:nvSpPr>
          <p:cNvPr id="637" name="Google Shape;637;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38" name="Google Shape;638;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9" name="Shape 639"/>
        <p:cNvGrpSpPr/>
        <p:nvPr/>
      </p:nvGrpSpPr>
      <p:grpSpPr>
        <a:xfrm>
          <a:off x="0" y="0"/>
          <a:ext cx="0" cy="0"/>
          <a:chOff x="0" y="0"/>
          <a:chExt cx="0" cy="0"/>
        </a:xfrm>
      </p:grpSpPr>
      <p:sp>
        <p:nvSpPr>
          <p:cNvPr id="640" name="Google Shape;640;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1" name="Google Shape;64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2" name="Google Shape;64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3" name="Shape 643"/>
        <p:cNvGrpSpPr/>
        <p:nvPr/>
      </p:nvGrpSpPr>
      <p:grpSpPr>
        <a:xfrm>
          <a:off x="0" y="0"/>
          <a:ext cx="0" cy="0"/>
          <a:chOff x="0" y="0"/>
          <a:chExt cx="0" cy="0"/>
        </a:xfrm>
      </p:grpSpPr>
      <p:sp>
        <p:nvSpPr>
          <p:cNvPr id="644" name="Google Shape;644;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5" name="Google Shape;645;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6" name="Google Shape;646;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47" name="Google Shape;647;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8" name="Google Shape;64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9" name="Google Shape;64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50" name="Shape 650"/>
        <p:cNvGrpSpPr/>
        <p:nvPr/>
      </p:nvGrpSpPr>
      <p:grpSpPr>
        <a:xfrm>
          <a:off x="0" y="0"/>
          <a:ext cx="0" cy="0"/>
          <a:chOff x="0" y="0"/>
          <a:chExt cx="0" cy="0"/>
        </a:xfrm>
      </p:grpSpPr>
      <p:sp>
        <p:nvSpPr>
          <p:cNvPr id="651" name="Google Shape;651;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52" name="Google Shape;652;p36"/>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3" name="Google Shape;653;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4" name="Google Shape;654;p36"/>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3"/>
          <p:cNvGrpSpPr/>
          <p:nvPr/>
        </p:nvGrpSpPr>
        <p:grpSpPr>
          <a:xfrm>
            <a:off x="0" y="1318491"/>
            <a:ext cx="1397812" cy="58002"/>
            <a:chOff x="0" y="1077191"/>
            <a:chExt cx="1397812" cy="58002"/>
          </a:xfrm>
        </p:grpSpPr>
        <p:sp>
          <p:nvSpPr>
            <p:cNvPr id="63" name="Google Shape;63;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 name="Google Shape;65;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3"/>
          <p:cNvGrpSpPr/>
          <p:nvPr/>
        </p:nvGrpSpPr>
        <p:grpSpPr>
          <a:xfrm>
            <a:off x="11436251" y="129884"/>
            <a:ext cx="661669" cy="1214119"/>
            <a:chOff x="11436251" y="129884"/>
            <a:chExt cx="661669" cy="1214119"/>
          </a:xfrm>
        </p:grpSpPr>
        <p:sp>
          <p:nvSpPr>
            <p:cNvPr id="68" name="Google Shape;68;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6" name="Google Shape;96;p1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7" name="Google Shape;97;p13"/>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8" name="Shape 98"/>
        <p:cNvGrpSpPr/>
        <p:nvPr/>
      </p:nvGrpSpPr>
      <p:grpSpPr>
        <a:xfrm>
          <a:off x="0" y="0"/>
          <a:ext cx="0" cy="0"/>
          <a:chOff x="0" y="0"/>
          <a:chExt cx="0" cy="0"/>
        </a:xfrm>
      </p:grpSpPr>
      <p:pic>
        <p:nvPicPr>
          <p:cNvPr descr="A yellow circle on a black background&#10;&#10;Description automatically generated" id="99" name="Google Shape;99;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0" name="Google Shape;100;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3" name="Google Shape;103;p14"/>
          <p:cNvGrpSpPr/>
          <p:nvPr/>
        </p:nvGrpSpPr>
        <p:grpSpPr>
          <a:xfrm>
            <a:off x="0" y="1318491"/>
            <a:ext cx="1397812" cy="58002"/>
            <a:chOff x="0" y="1077191"/>
            <a:chExt cx="1397812" cy="58002"/>
          </a:xfrm>
        </p:grpSpPr>
        <p:sp>
          <p:nvSpPr>
            <p:cNvPr id="104" name="Google Shape;104;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 name="Google Shape;106;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7" name="Google Shape;107;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8" name="Google Shape;108;p14"/>
          <p:cNvGrpSpPr/>
          <p:nvPr/>
        </p:nvGrpSpPr>
        <p:grpSpPr>
          <a:xfrm>
            <a:off x="11436251" y="129884"/>
            <a:ext cx="661669" cy="1214119"/>
            <a:chOff x="11436251" y="129884"/>
            <a:chExt cx="661669" cy="1214119"/>
          </a:xfrm>
        </p:grpSpPr>
        <p:sp>
          <p:nvSpPr>
            <p:cNvPr id="109" name="Google Shape;109;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7" name="Google Shape;137;p14"/>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38" name="Shape 138"/>
        <p:cNvGrpSpPr/>
        <p:nvPr/>
      </p:nvGrpSpPr>
      <p:grpSpPr>
        <a:xfrm>
          <a:off x="0" y="0"/>
          <a:ext cx="0" cy="0"/>
          <a:chOff x="0" y="0"/>
          <a:chExt cx="0" cy="0"/>
        </a:xfrm>
      </p:grpSpPr>
      <p:pic>
        <p:nvPicPr>
          <p:cNvPr descr="A yellow circle on a black background&#10;&#10;Description automatically generated" id="139" name="Google Shape;139;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0" name="Google Shape;140;p15"/>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3" name="Google Shape;143;p15"/>
          <p:cNvGrpSpPr/>
          <p:nvPr/>
        </p:nvGrpSpPr>
        <p:grpSpPr>
          <a:xfrm>
            <a:off x="0" y="1318491"/>
            <a:ext cx="1397812" cy="58002"/>
            <a:chOff x="0" y="1077191"/>
            <a:chExt cx="1397812" cy="58002"/>
          </a:xfrm>
        </p:grpSpPr>
        <p:sp>
          <p:nvSpPr>
            <p:cNvPr id="144" name="Google Shape;144;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6" name="Google Shape;146;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7" name="Google Shape;147;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8" name="Google Shape;148;p15"/>
          <p:cNvGrpSpPr/>
          <p:nvPr/>
        </p:nvGrpSpPr>
        <p:grpSpPr>
          <a:xfrm>
            <a:off x="11436251" y="129884"/>
            <a:ext cx="661669" cy="1214119"/>
            <a:chOff x="11436251" y="129884"/>
            <a:chExt cx="661669" cy="1214119"/>
          </a:xfrm>
        </p:grpSpPr>
        <p:sp>
          <p:nvSpPr>
            <p:cNvPr id="149" name="Google Shape;149;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7" name="Google Shape;177;p15"/>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78" name="Shape 178"/>
        <p:cNvGrpSpPr/>
        <p:nvPr/>
      </p:nvGrpSpPr>
      <p:grpSpPr>
        <a:xfrm>
          <a:off x="0" y="0"/>
          <a:ext cx="0" cy="0"/>
          <a:chOff x="0" y="0"/>
          <a:chExt cx="0" cy="0"/>
        </a:xfrm>
      </p:grpSpPr>
      <p:pic>
        <p:nvPicPr>
          <p:cNvPr descr="A yellow circle on a black background&#10;&#10;Description automatically generated" id="179" name="Google Shape;179;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0" name="Google Shape;180;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3" name="Google Shape;183;p16"/>
          <p:cNvGrpSpPr/>
          <p:nvPr/>
        </p:nvGrpSpPr>
        <p:grpSpPr>
          <a:xfrm>
            <a:off x="0" y="1318491"/>
            <a:ext cx="1397812" cy="58002"/>
            <a:chOff x="0" y="1077191"/>
            <a:chExt cx="1397812" cy="58002"/>
          </a:xfrm>
        </p:grpSpPr>
        <p:sp>
          <p:nvSpPr>
            <p:cNvPr id="184" name="Google Shape;18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6" name="Google Shape;186;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7" name="Google Shape;187;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88" name="Google Shape;188;p16"/>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89" name="Google Shape;189;p16"/>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0" name="Google Shape;190;p16"/>
          <p:cNvGrpSpPr/>
          <p:nvPr/>
        </p:nvGrpSpPr>
        <p:grpSpPr>
          <a:xfrm>
            <a:off x="11626751" y="129884"/>
            <a:ext cx="661669" cy="1214119"/>
            <a:chOff x="11436251" y="129884"/>
            <a:chExt cx="661669" cy="1214119"/>
          </a:xfrm>
        </p:grpSpPr>
        <p:sp>
          <p:nvSpPr>
            <p:cNvPr id="191" name="Google Shape;191;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19" name="Shape 219"/>
        <p:cNvGrpSpPr/>
        <p:nvPr/>
      </p:nvGrpSpPr>
      <p:grpSpPr>
        <a:xfrm>
          <a:off x="0" y="0"/>
          <a:ext cx="0" cy="0"/>
          <a:chOff x="0" y="0"/>
          <a:chExt cx="0" cy="0"/>
        </a:xfrm>
      </p:grpSpPr>
      <p:pic>
        <p:nvPicPr>
          <p:cNvPr descr="A yellow circle on a black background&#10;&#10;Description automatically generated" id="220" name="Google Shape;22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1" name="Google Shape;22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24" name="Google Shape;224;p17"/>
          <p:cNvGrpSpPr/>
          <p:nvPr/>
        </p:nvGrpSpPr>
        <p:grpSpPr>
          <a:xfrm>
            <a:off x="0" y="1318491"/>
            <a:ext cx="1397812" cy="58002"/>
            <a:chOff x="0" y="1077191"/>
            <a:chExt cx="1397812" cy="58002"/>
          </a:xfrm>
        </p:grpSpPr>
        <p:sp>
          <p:nvSpPr>
            <p:cNvPr id="225" name="Google Shape;225;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7" name="Google Shape;227;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8" name="Google Shape;228;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29" name="Google Shape;229;p17"/>
          <p:cNvGrpSpPr/>
          <p:nvPr/>
        </p:nvGrpSpPr>
        <p:grpSpPr>
          <a:xfrm>
            <a:off x="11436251" y="129884"/>
            <a:ext cx="661669" cy="1214119"/>
            <a:chOff x="11436251" y="129884"/>
            <a:chExt cx="661669" cy="1214119"/>
          </a:xfrm>
        </p:grpSpPr>
        <p:sp>
          <p:nvSpPr>
            <p:cNvPr id="230" name="Google Shape;230;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58" name="Google Shape;258;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59" name="Google Shape;259;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1">
  <p:cSld name="step 5_1">
    <p:bg>
      <p:bgPr>
        <a:solidFill>
          <a:schemeClr val="dk2"/>
        </a:solidFill>
      </p:bgPr>
    </p:bg>
    <p:spTree>
      <p:nvGrpSpPr>
        <p:cNvPr id="260" name="Shape 260"/>
        <p:cNvGrpSpPr/>
        <p:nvPr/>
      </p:nvGrpSpPr>
      <p:grpSpPr>
        <a:xfrm>
          <a:off x="0" y="0"/>
          <a:ext cx="0" cy="0"/>
          <a:chOff x="0" y="0"/>
          <a:chExt cx="0" cy="0"/>
        </a:xfrm>
      </p:grpSpPr>
      <p:pic>
        <p:nvPicPr>
          <p:cNvPr descr="A yellow circle on a black background&#10;&#10;Description automatically generated" id="261" name="Google Shape;261;g264d84ed5c5_0_4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62" name="Google Shape;262;g264d84ed5c5_0_41"/>
          <p:cNvSpPr/>
          <p:nvPr/>
        </p:nvSpPr>
        <p:spPr>
          <a:xfrm flipH="1">
            <a:off x="71532" y="6260464"/>
            <a:ext cx="471000" cy="471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g264d84ed5c5_0_41"/>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b="0" i="0" sz="800">
                <a:latin typeface="Montserrat Light"/>
                <a:ea typeface="Montserrat Light"/>
                <a:cs typeface="Montserrat Light"/>
                <a:sym typeface="Montserrat Light"/>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4" name="Google Shape;264;g264d84ed5c5_0_41"/>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000">
                <a:solidFill>
                  <a:schemeClr val="dk2"/>
                </a:solidFill>
                <a:latin typeface="Montserrat Light"/>
                <a:ea typeface="Montserrat Light"/>
                <a:cs typeface="Montserrat Light"/>
                <a:sym typeface="Montserrat Light"/>
              </a:defRPr>
            </a:lvl1pPr>
            <a:lvl2pPr indent="0" lvl="1" marL="0" rtl="0" algn="l">
              <a:spcBef>
                <a:spcPts val="0"/>
              </a:spcBef>
              <a:buNone/>
              <a:defRPr b="0" i="0" sz="1000">
                <a:solidFill>
                  <a:schemeClr val="dk2"/>
                </a:solidFill>
                <a:latin typeface="Montserrat Light"/>
                <a:ea typeface="Montserrat Light"/>
                <a:cs typeface="Montserrat Light"/>
                <a:sym typeface="Montserrat Light"/>
              </a:defRPr>
            </a:lvl2pPr>
            <a:lvl3pPr indent="0" lvl="2" marL="0" rtl="0" algn="l">
              <a:spcBef>
                <a:spcPts val="0"/>
              </a:spcBef>
              <a:buNone/>
              <a:defRPr b="0" i="0" sz="1000">
                <a:solidFill>
                  <a:schemeClr val="dk2"/>
                </a:solidFill>
                <a:latin typeface="Montserrat Light"/>
                <a:ea typeface="Montserrat Light"/>
                <a:cs typeface="Montserrat Light"/>
                <a:sym typeface="Montserrat Light"/>
              </a:defRPr>
            </a:lvl3pPr>
            <a:lvl4pPr indent="0" lvl="3" marL="0" rtl="0" algn="l">
              <a:spcBef>
                <a:spcPts val="0"/>
              </a:spcBef>
              <a:buNone/>
              <a:defRPr b="0" i="0" sz="1000">
                <a:solidFill>
                  <a:schemeClr val="dk2"/>
                </a:solidFill>
                <a:latin typeface="Montserrat Light"/>
                <a:ea typeface="Montserrat Light"/>
                <a:cs typeface="Montserrat Light"/>
                <a:sym typeface="Montserrat Light"/>
              </a:defRPr>
            </a:lvl4pPr>
            <a:lvl5pPr indent="0" lvl="4" marL="0" rtl="0" algn="l">
              <a:spcBef>
                <a:spcPts val="0"/>
              </a:spcBef>
              <a:buNone/>
              <a:defRPr b="0" i="0" sz="1000">
                <a:solidFill>
                  <a:schemeClr val="dk2"/>
                </a:solidFill>
                <a:latin typeface="Montserrat Light"/>
                <a:ea typeface="Montserrat Light"/>
                <a:cs typeface="Montserrat Light"/>
                <a:sym typeface="Montserrat Light"/>
              </a:defRPr>
            </a:lvl5pPr>
            <a:lvl6pPr indent="0" lvl="5" marL="0" rtl="0" algn="l">
              <a:spcBef>
                <a:spcPts val="0"/>
              </a:spcBef>
              <a:buNone/>
              <a:defRPr b="0" i="0" sz="1000">
                <a:solidFill>
                  <a:schemeClr val="dk2"/>
                </a:solidFill>
                <a:latin typeface="Montserrat Light"/>
                <a:ea typeface="Montserrat Light"/>
                <a:cs typeface="Montserrat Light"/>
                <a:sym typeface="Montserrat Light"/>
              </a:defRPr>
            </a:lvl6pPr>
            <a:lvl7pPr indent="0" lvl="6" marL="0" rtl="0" algn="l">
              <a:spcBef>
                <a:spcPts val="0"/>
              </a:spcBef>
              <a:buNone/>
              <a:defRPr b="0" i="0" sz="1000">
                <a:solidFill>
                  <a:schemeClr val="dk2"/>
                </a:solidFill>
                <a:latin typeface="Montserrat Light"/>
                <a:ea typeface="Montserrat Light"/>
                <a:cs typeface="Montserrat Light"/>
                <a:sym typeface="Montserrat Light"/>
              </a:defRPr>
            </a:lvl7pPr>
            <a:lvl8pPr indent="0" lvl="7" marL="0" rtl="0" algn="l">
              <a:spcBef>
                <a:spcPts val="0"/>
              </a:spcBef>
              <a:buNone/>
              <a:defRPr b="0" i="0" sz="1000">
                <a:solidFill>
                  <a:schemeClr val="dk2"/>
                </a:solidFill>
                <a:latin typeface="Montserrat Light"/>
                <a:ea typeface="Montserrat Light"/>
                <a:cs typeface="Montserrat Light"/>
                <a:sym typeface="Montserrat Light"/>
              </a:defRPr>
            </a:lvl8pPr>
            <a:lvl9pPr indent="0" lvl="8" marL="0" rt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65" name="Google Shape;265;g264d84ed5c5_0_41"/>
          <p:cNvPicPr preferRelativeResize="0"/>
          <p:nvPr/>
        </p:nvPicPr>
        <p:blipFill rotWithShape="1">
          <a:blip r:embed="rId3">
            <a:alphaModFix/>
          </a:blip>
          <a:srcRect b="0" l="0" r="0" t="0"/>
          <a:stretch/>
        </p:blipFill>
        <p:spPr>
          <a:xfrm>
            <a:off x="10089605" y="6341879"/>
            <a:ext cx="1807528" cy="426924"/>
          </a:xfrm>
          <a:prstGeom prst="rect">
            <a:avLst/>
          </a:prstGeom>
          <a:noFill/>
          <a:ln>
            <a:noFill/>
          </a:ln>
        </p:spPr>
      </p:pic>
      <p:grpSp>
        <p:nvGrpSpPr>
          <p:cNvPr id="266" name="Google Shape;266;g264d84ed5c5_0_41"/>
          <p:cNvGrpSpPr/>
          <p:nvPr/>
        </p:nvGrpSpPr>
        <p:grpSpPr>
          <a:xfrm>
            <a:off x="11436251" y="129884"/>
            <a:ext cx="661550" cy="1214000"/>
            <a:chOff x="11436251" y="129884"/>
            <a:chExt cx="661550" cy="1214000"/>
          </a:xfrm>
        </p:grpSpPr>
        <p:sp>
          <p:nvSpPr>
            <p:cNvPr id="267" name="Google Shape;267;g264d84ed5c5_0_41"/>
            <p:cNvSpPr/>
            <p:nvPr/>
          </p:nvSpPr>
          <p:spPr>
            <a:xfrm>
              <a:off x="114362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g264d84ed5c5_0_41"/>
            <p:cNvSpPr/>
            <p:nvPr/>
          </p:nvSpPr>
          <p:spPr>
            <a:xfrm>
              <a:off x="118426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g264d84ed5c5_0_41"/>
            <p:cNvSpPr/>
            <p:nvPr/>
          </p:nvSpPr>
          <p:spPr>
            <a:xfrm>
              <a:off x="114362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g264d84ed5c5_0_41"/>
            <p:cNvSpPr/>
            <p:nvPr/>
          </p:nvSpPr>
          <p:spPr>
            <a:xfrm>
              <a:off x="118426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g264d84ed5c5_0_41"/>
            <p:cNvSpPr/>
            <p:nvPr/>
          </p:nvSpPr>
          <p:spPr>
            <a:xfrm>
              <a:off x="114362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g264d84ed5c5_0_41"/>
            <p:cNvSpPr/>
            <p:nvPr/>
          </p:nvSpPr>
          <p:spPr>
            <a:xfrm>
              <a:off x="118426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g264d84ed5c5_0_41"/>
            <p:cNvSpPr/>
            <p:nvPr/>
          </p:nvSpPr>
          <p:spPr>
            <a:xfrm>
              <a:off x="116394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g264d84ed5c5_0_41"/>
            <p:cNvSpPr/>
            <p:nvPr/>
          </p:nvSpPr>
          <p:spPr>
            <a:xfrm>
              <a:off x="116394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g264d84ed5c5_0_41"/>
            <p:cNvSpPr/>
            <p:nvPr/>
          </p:nvSpPr>
          <p:spPr>
            <a:xfrm>
              <a:off x="116394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g264d84ed5c5_0_41"/>
            <p:cNvSpPr/>
            <p:nvPr/>
          </p:nvSpPr>
          <p:spPr>
            <a:xfrm>
              <a:off x="120458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g264d84ed5c5_0_41"/>
            <p:cNvSpPr/>
            <p:nvPr/>
          </p:nvSpPr>
          <p:spPr>
            <a:xfrm>
              <a:off x="120458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g264d84ed5c5_0_41"/>
            <p:cNvSpPr/>
            <p:nvPr/>
          </p:nvSpPr>
          <p:spPr>
            <a:xfrm>
              <a:off x="120458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g264d84ed5c5_0_41"/>
            <p:cNvSpPr/>
            <p:nvPr/>
          </p:nvSpPr>
          <p:spPr>
            <a:xfrm>
              <a:off x="114394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g264d84ed5c5_0_41"/>
            <p:cNvSpPr/>
            <p:nvPr/>
          </p:nvSpPr>
          <p:spPr>
            <a:xfrm>
              <a:off x="118458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g264d84ed5c5_0_41"/>
            <p:cNvSpPr/>
            <p:nvPr/>
          </p:nvSpPr>
          <p:spPr>
            <a:xfrm>
              <a:off x="114394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g264d84ed5c5_0_41"/>
            <p:cNvSpPr/>
            <p:nvPr/>
          </p:nvSpPr>
          <p:spPr>
            <a:xfrm>
              <a:off x="118458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g264d84ed5c5_0_41"/>
            <p:cNvSpPr/>
            <p:nvPr/>
          </p:nvSpPr>
          <p:spPr>
            <a:xfrm>
              <a:off x="114394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g264d84ed5c5_0_41"/>
            <p:cNvSpPr/>
            <p:nvPr/>
          </p:nvSpPr>
          <p:spPr>
            <a:xfrm>
              <a:off x="118458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g264d84ed5c5_0_41"/>
            <p:cNvSpPr/>
            <p:nvPr/>
          </p:nvSpPr>
          <p:spPr>
            <a:xfrm>
              <a:off x="116426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g264d84ed5c5_0_41"/>
            <p:cNvSpPr/>
            <p:nvPr/>
          </p:nvSpPr>
          <p:spPr>
            <a:xfrm>
              <a:off x="116426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g264d84ed5c5_0_41"/>
            <p:cNvSpPr/>
            <p:nvPr/>
          </p:nvSpPr>
          <p:spPr>
            <a:xfrm>
              <a:off x="116426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g264d84ed5c5_0_41"/>
            <p:cNvSpPr/>
            <p:nvPr/>
          </p:nvSpPr>
          <p:spPr>
            <a:xfrm>
              <a:off x="120490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g264d84ed5c5_0_41"/>
            <p:cNvSpPr/>
            <p:nvPr/>
          </p:nvSpPr>
          <p:spPr>
            <a:xfrm>
              <a:off x="120490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g264d84ed5c5_0_41"/>
            <p:cNvSpPr/>
            <p:nvPr/>
          </p:nvSpPr>
          <p:spPr>
            <a:xfrm>
              <a:off x="120490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g264d84ed5c5_0_41"/>
            <p:cNvSpPr/>
            <p:nvPr/>
          </p:nvSpPr>
          <p:spPr>
            <a:xfrm>
              <a:off x="114426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g264d84ed5c5_0_41"/>
            <p:cNvSpPr/>
            <p:nvPr/>
          </p:nvSpPr>
          <p:spPr>
            <a:xfrm>
              <a:off x="118490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g264d84ed5c5_0_41"/>
            <p:cNvSpPr/>
            <p:nvPr/>
          </p:nvSpPr>
          <p:spPr>
            <a:xfrm>
              <a:off x="116458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g264d84ed5c5_0_41"/>
            <p:cNvSpPr/>
            <p:nvPr/>
          </p:nvSpPr>
          <p:spPr>
            <a:xfrm>
              <a:off x="120522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95" name="Google Shape;295;g264d84ed5c5_0_41"/>
          <p:cNvPicPr preferRelativeResize="0"/>
          <p:nvPr/>
        </p:nvPicPr>
        <p:blipFill rotWithShape="1">
          <a:blip r:embed="rId4">
            <a:alphaModFix/>
          </a:blip>
          <a:srcRect b="0" l="0" r="0" t="0"/>
          <a:stretch/>
        </p:blipFill>
        <p:spPr>
          <a:xfrm>
            <a:off x="11782156" y="722319"/>
            <a:ext cx="424803" cy="1542708"/>
          </a:xfrm>
          <a:prstGeom prst="rect">
            <a:avLst/>
          </a:prstGeom>
          <a:noFill/>
          <a:ln>
            <a:noFill/>
          </a:ln>
        </p:spPr>
      </p:pic>
      <p:pic>
        <p:nvPicPr>
          <p:cNvPr descr="A blue circle with black border&#10;&#10;Description automatically generated" id="296" name="Google Shape;296;g264d84ed5c5_0_41"/>
          <p:cNvPicPr preferRelativeResize="0"/>
          <p:nvPr/>
        </p:nvPicPr>
        <p:blipFill rotWithShape="1">
          <a:blip r:embed="rId5">
            <a:alphaModFix/>
          </a:blip>
          <a:srcRect b="0" l="0" r="0" t="0"/>
          <a:stretch/>
        </p:blipFill>
        <p:spPr>
          <a:xfrm rot="-5400000">
            <a:off x="10529476" y="-425736"/>
            <a:ext cx="323559" cy="1175032"/>
          </a:xfrm>
          <a:prstGeom prst="rect">
            <a:avLst/>
          </a:prstGeom>
          <a:solidFill>
            <a:schemeClr val="dk2"/>
          </a:solidFill>
          <a:ln>
            <a:noFill/>
          </a:ln>
        </p:spPr>
      </p:pic>
      <p:grpSp>
        <p:nvGrpSpPr>
          <p:cNvPr id="297" name="Google Shape;297;g264d84ed5c5_0_41"/>
          <p:cNvGrpSpPr/>
          <p:nvPr/>
        </p:nvGrpSpPr>
        <p:grpSpPr>
          <a:xfrm>
            <a:off x="0" y="1318491"/>
            <a:ext cx="1397787" cy="57996"/>
            <a:chOff x="0" y="1077191"/>
            <a:chExt cx="1397787" cy="57996"/>
          </a:xfrm>
        </p:grpSpPr>
        <p:sp>
          <p:nvSpPr>
            <p:cNvPr id="298" name="Google Shape;298;g264d84ed5c5_0_4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g264d84ed5c5_0_4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0" name="Google Shape;300;g264d84ed5c5_0_4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301" name="Google Shape;301;g264d84ed5c5_0_41"/>
          <p:cNvSpPr txBox="1"/>
          <p:nvPr>
            <p:ph type="title"/>
          </p:nvPr>
        </p:nvSpPr>
        <p:spPr>
          <a:xfrm>
            <a:off x="298674" y="750475"/>
            <a:ext cx="93762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302" name="Shape 302"/>
        <p:cNvGrpSpPr/>
        <p:nvPr/>
      </p:nvGrpSpPr>
      <p:grpSpPr>
        <a:xfrm>
          <a:off x="0" y="0"/>
          <a:ext cx="0" cy="0"/>
          <a:chOff x="0" y="0"/>
          <a:chExt cx="0" cy="0"/>
        </a:xfrm>
      </p:grpSpPr>
      <p:pic>
        <p:nvPicPr>
          <p:cNvPr descr="A logo with blue and yellow colors&#10;&#10;Description automatically generated" id="303" name="Google Shape;303;p1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304" name="Google Shape;304;p18"/>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305" name="Google Shape;305;p18"/>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306" name="Google Shape;306;p18"/>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307" name="Google Shape;307;p18"/>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308" name="Google Shape;308;p18"/>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309" name="Google Shape;309;p18"/>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
          <p:cNvSpPr txBox="1"/>
          <p:nvPr>
            <p:ph type="title"/>
          </p:nvPr>
        </p:nvSpPr>
        <p:spPr>
          <a:xfrm>
            <a:off x="492630" y="818832"/>
            <a:ext cx="51561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1" i="0" lang="en-GB" sz="4400" u="none" cap="none" strike="noStrike">
                <a:solidFill>
                  <a:schemeClr val="dk2"/>
                </a:solidFill>
                <a:latin typeface="Montserrat"/>
                <a:ea typeface="Montserrat"/>
                <a:cs typeface="Montserrat"/>
                <a:sym typeface="Montserrat"/>
              </a:rPr>
              <a:t>Brand Audit</a:t>
            </a:r>
            <a:endParaRPr b="1">
              <a:latin typeface="Montserrat"/>
              <a:ea typeface="Montserrat"/>
              <a:cs typeface="Montserrat"/>
              <a:sym typeface="Montserrat"/>
            </a:endParaRPr>
          </a:p>
        </p:txBody>
      </p:sp>
      <p:pic>
        <p:nvPicPr>
          <p:cNvPr id="660" name="Google Shape;660;p1"/>
          <p:cNvPicPr preferRelativeResize="0"/>
          <p:nvPr/>
        </p:nvPicPr>
        <p:blipFill rotWithShape="1">
          <a:blip r:embed="rId3">
            <a:alphaModFix/>
          </a:blip>
          <a:srcRect b="0" l="0" r="0" t="0"/>
          <a:stretch/>
        </p:blipFill>
        <p:spPr>
          <a:xfrm>
            <a:off x="6744474" y="2592974"/>
            <a:ext cx="1240726" cy="1250050"/>
          </a:xfrm>
          <a:prstGeom prst="rect">
            <a:avLst/>
          </a:prstGeom>
          <a:noFill/>
          <a:ln>
            <a:noFill/>
          </a:ln>
        </p:spPr>
      </p:pic>
      <p:pic>
        <p:nvPicPr>
          <p:cNvPr id="661" name="Google Shape;661;p1"/>
          <p:cNvPicPr preferRelativeResize="0"/>
          <p:nvPr/>
        </p:nvPicPr>
        <p:blipFill rotWithShape="1">
          <a:blip r:embed="rId3">
            <a:alphaModFix/>
          </a:blip>
          <a:srcRect b="0" l="0" r="0" t="0"/>
          <a:stretch/>
        </p:blipFill>
        <p:spPr>
          <a:xfrm>
            <a:off x="3944376" y="3694174"/>
            <a:ext cx="914526" cy="921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2"/>
          <p:cNvSpPr txBox="1"/>
          <p:nvPr>
            <p:ph type="title"/>
          </p:nvPr>
        </p:nvSpPr>
        <p:spPr>
          <a:xfrm>
            <a:off x="399540" y="483297"/>
            <a:ext cx="102621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Montserrat SemiBold"/>
              <a:buNone/>
            </a:pPr>
            <a:r>
              <a:rPr lang="en-GB" sz="3000">
                <a:latin typeface="Montserrat SemiBold"/>
                <a:ea typeface="Montserrat SemiBold"/>
                <a:cs typeface="Montserrat SemiBold"/>
                <a:sym typeface="Montserrat SemiBold"/>
              </a:rPr>
              <a:t>This framework is for strengthening the brand</a:t>
            </a:r>
            <a:r>
              <a:rPr lang="en-GB" sz="3000">
                <a:solidFill>
                  <a:schemeClr val="accent2"/>
                </a:solidFill>
                <a:latin typeface="Montserrat SemiBold"/>
                <a:ea typeface="Montserrat SemiBold"/>
                <a:cs typeface="Montserrat SemiBold"/>
                <a:sym typeface="Montserrat SemiBold"/>
              </a:rPr>
              <a:t>.</a:t>
            </a:r>
            <a:endParaRPr sz="3000">
              <a:solidFill>
                <a:schemeClr val="accent2"/>
              </a:solidFill>
              <a:latin typeface="Montserrat SemiBold"/>
              <a:ea typeface="Montserrat SemiBold"/>
              <a:cs typeface="Montserrat SemiBold"/>
              <a:sym typeface="Montserrat SemiBold"/>
            </a:endParaRPr>
          </a:p>
        </p:txBody>
      </p:sp>
      <p:sp>
        <p:nvSpPr>
          <p:cNvPr id="667" name="Google Shape;667;p2"/>
          <p:cNvSpPr/>
          <p:nvPr/>
        </p:nvSpPr>
        <p:spPr>
          <a:xfrm>
            <a:off x="433875" y="1255925"/>
            <a:ext cx="57207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867" u="none" cap="none" strike="noStrike">
                <a:solidFill>
                  <a:schemeClr val="lt1"/>
                </a:solidFill>
                <a:latin typeface="Montserrat SemiBold"/>
                <a:ea typeface="Montserrat SemiBold"/>
                <a:cs typeface="Montserrat SemiBold"/>
                <a:sym typeface="Montserrat SemiBold"/>
              </a:rPr>
              <a:t>Use this model to improve your brand awareness, positioning and brand delivery</a:t>
            </a:r>
            <a:endParaRPr>
              <a:solidFill>
                <a:schemeClr val="lt1"/>
              </a:solidFill>
              <a:latin typeface="Montserrat SemiBold"/>
              <a:ea typeface="Montserrat SemiBold"/>
              <a:cs typeface="Montserrat SemiBold"/>
              <a:sym typeface="Montserrat SemiBold"/>
            </a:endParaRPr>
          </a:p>
        </p:txBody>
      </p:sp>
      <p:sp>
        <p:nvSpPr>
          <p:cNvPr id="668" name="Google Shape;66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9" name="Google Shape;669;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0" name="Google Shape;670;p2"/>
          <p:cNvSpPr txBox="1"/>
          <p:nvPr/>
        </p:nvSpPr>
        <p:spPr>
          <a:xfrm>
            <a:off x="433887" y="2092391"/>
            <a:ext cx="5492033"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000000"/>
                </a:solidFill>
                <a:latin typeface="Montserrat Light"/>
                <a:ea typeface="Montserrat Light"/>
                <a:cs typeface="Montserrat Light"/>
                <a:sym typeface="Montserrat Light"/>
              </a:rPr>
              <a:t>The various scores in the four components of the brand health wheel can be added up to produce an overall brand score (where the maximum is 100). </a:t>
            </a:r>
            <a:endParaRPr/>
          </a:p>
          <a:p>
            <a:pPr indent="0" lvl="0" marL="0" marR="0" rtl="0" algn="l">
              <a:spcBef>
                <a:spcPts val="0"/>
              </a:spcBef>
              <a:spcAft>
                <a:spcPts val="0"/>
              </a:spcAft>
              <a:buNone/>
            </a:pPr>
            <a:r>
              <a:t/>
            </a:r>
            <a:endParaRPr sz="1400">
              <a:solidFill>
                <a:srgbClr val="000000"/>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sz="1400">
                <a:solidFill>
                  <a:srgbClr val="000000"/>
                </a:solidFill>
                <a:latin typeface="Montserrat Light"/>
                <a:ea typeface="Montserrat Light"/>
                <a:cs typeface="Montserrat Light"/>
                <a:sym typeface="Montserrat Light"/>
              </a:rPr>
              <a:t>The scores shown in the diagram are by way of example.  The awareness and usage score of 75% is an average of the two components of awareness (90%) and consideration (60%).  The brand positioning score of 63% is an average of the value associations and differentiation. (And so on).  </a:t>
            </a:r>
            <a:endParaRPr/>
          </a:p>
          <a:p>
            <a:pPr indent="0" lvl="0" marL="0" marR="0" rtl="0" algn="l">
              <a:spcBef>
                <a:spcPts val="0"/>
              </a:spcBef>
              <a:spcAft>
                <a:spcPts val="0"/>
              </a:spcAft>
              <a:buNone/>
            </a:pPr>
            <a:r>
              <a:t/>
            </a:r>
            <a:endParaRPr sz="1400">
              <a:solidFill>
                <a:srgbClr val="000000"/>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sz="1400">
                <a:solidFill>
                  <a:srgbClr val="000000"/>
                </a:solidFill>
                <a:latin typeface="Montserrat Light"/>
                <a:ea typeface="Montserrat Light"/>
                <a:cs typeface="Montserrat Light"/>
                <a:sym typeface="Montserrat Light"/>
              </a:rPr>
              <a:t>The score of 73 in the centre is an average of the four main metrics around the edge. You can see how a brand wheel such as this could be produced for different brands competing in a market to show which is strongest. </a:t>
            </a:r>
            <a:endParaRPr/>
          </a:p>
          <a:p>
            <a:pPr indent="0" lvl="0" marL="0" marR="0" rtl="0" algn="l">
              <a:spcBef>
                <a:spcPts val="0"/>
              </a:spcBef>
              <a:spcAft>
                <a:spcPts val="0"/>
              </a:spcAft>
              <a:buNone/>
            </a:pPr>
            <a:r>
              <a:t/>
            </a:r>
            <a:endParaRPr sz="1400">
              <a:solidFill>
                <a:srgbClr val="000000"/>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sz="1400">
                <a:solidFill>
                  <a:srgbClr val="000000"/>
                </a:solidFill>
                <a:latin typeface="Montserrat Light"/>
                <a:ea typeface="Montserrat Light"/>
                <a:cs typeface="Montserrat Light"/>
                <a:sym typeface="Montserrat Light"/>
              </a:rPr>
              <a:t>The scores will indicate what a brand needs to do to improve its position.</a:t>
            </a:r>
            <a:endParaRPr sz="1400">
              <a:solidFill>
                <a:schemeClr val="dk1"/>
              </a:solidFill>
              <a:latin typeface="Montserrat Light"/>
              <a:ea typeface="Montserrat Light"/>
              <a:cs typeface="Montserrat Light"/>
              <a:sym typeface="Montserrat Light"/>
            </a:endParaRPr>
          </a:p>
        </p:txBody>
      </p:sp>
      <p:pic>
        <p:nvPicPr>
          <p:cNvPr id="671" name="Google Shape;671;p2"/>
          <p:cNvPicPr preferRelativeResize="0"/>
          <p:nvPr/>
        </p:nvPicPr>
        <p:blipFill>
          <a:blip r:embed="rId3">
            <a:alphaModFix/>
          </a:blip>
          <a:stretch>
            <a:fillRect/>
          </a:stretch>
        </p:blipFill>
        <p:spPr>
          <a:xfrm>
            <a:off x="6230726" y="1202503"/>
            <a:ext cx="5162150" cy="50610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3"/>
          <p:cNvSpPr txBox="1"/>
          <p:nvPr/>
        </p:nvSpPr>
        <p:spPr>
          <a:xfrm>
            <a:off x="376325" y="1543075"/>
            <a:ext cx="10179300" cy="3281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The first part of the brand audit is to establish the strength of the brand in terms of awareness, interest and use. The model is flexible and you can test whatever parts you want of the brand funnel – awareness, interest, consideration, usage and advocacy.</a:t>
            </a:r>
            <a:endParaRPr/>
          </a:p>
          <a:p>
            <a:pPr indent="0" lvl="0" marL="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Two components that should be tested are “awareness of the brand” and “likely to consider the brand”. These questions should be asked “blind” of the target audience (ie without the respondent knowing the identity of the research sponsor). The percentage of people who are aware and the percentage of people who would consider the brand are built into the model.</a:t>
            </a:r>
            <a:endParaRPr/>
          </a:p>
          <a:p>
            <a:pPr indent="0" lvl="0" marL="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Look at the delta between awareness and consideration. If the delta is more than 50%, questions should be asked to determine why there is such a large fall off in interest.</a:t>
            </a:r>
            <a:endParaRPr/>
          </a:p>
          <a:p>
            <a:pPr indent="0" lvl="0" marL="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Two questions to ask customers/potential customers are:</a:t>
            </a:r>
            <a:endParaRPr/>
          </a:p>
        </p:txBody>
      </p:sp>
      <p:sp>
        <p:nvSpPr>
          <p:cNvPr id="677" name="Google Shape;677;p3"/>
          <p:cNvSpPr/>
          <p:nvPr/>
        </p:nvSpPr>
        <p:spPr>
          <a:xfrm>
            <a:off x="531340" y="4964300"/>
            <a:ext cx="8928900" cy="738600"/>
          </a:xfrm>
          <a:prstGeom prst="rect">
            <a:avLst/>
          </a:prstGeom>
          <a:noFill/>
          <a:ln>
            <a:noFill/>
          </a:ln>
        </p:spPr>
        <p:txBody>
          <a:bodyPr anchorCtr="0" anchor="t" bIns="45700" lIns="91425" spcFirstLastPara="1" rIns="91425" wrap="square" tIns="45700">
            <a:spAutoFit/>
          </a:bodyPr>
          <a:lstStyle/>
          <a:p>
            <a:pPr indent="-380989" lvl="0" marL="380989"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When you think of product x, which brands come to mind? Try to list as many as possible in 20 seconds.</a:t>
            </a:r>
            <a:endParaRPr i="1">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i="1">
              <a:solidFill>
                <a:schemeClr val="dk1"/>
              </a:solidFill>
              <a:latin typeface="Montserrat Light"/>
              <a:ea typeface="Montserrat Light"/>
              <a:cs typeface="Montserrat Light"/>
              <a:sym typeface="Montserrat Light"/>
            </a:endParaRPr>
          </a:p>
          <a:p>
            <a:pPr indent="-380990" lvl="0" marL="380990"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And thinking about these brands, which would you be likely to buy?</a:t>
            </a:r>
            <a:endParaRPr/>
          </a:p>
        </p:txBody>
      </p:sp>
      <p:sp>
        <p:nvSpPr>
          <p:cNvPr id="678" name="Google Shape;678;p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Awareness and usage</a:t>
            </a:r>
            <a:r>
              <a:rPr lang="en-GB" sz="3000">
                <a:solidFill>
                  <a:schemeClr val="accent3"/>
                </a:solidFill>
              </a:rPr>
              <a:t>.</a:t>
            </a:r>
            <a:endParaRPr sz="3000">
              <a:solidFill>
                <a:schemeClr val="accent3"/>
              </a:solidFill>
            </a:endParaRPr>
          </a:p>
        </p:txBody>
      </p:sp>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4"/>
          <p:cNvSpPr txBox="1"/>
          <p:nvPr/>
        </p:nvSpPr>
        <p:spPr>
          <a:xfrm>
            <a:off x="396643" y="1552259"/>
            <a:ext cx="102732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The second part of the brand audit is to establish the position of the brand amongst the target audience. </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Here respondents are invited to say to what extent they think various words describe the company’s brand. The list of words should include those that are considered to be key attributes of the brand plus one or two other words as comparators. This word association would be asked of the target brand and competitor brands.</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The question is also asked to determine how distinctive and different are the different brands.</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The two questions to pose are:</a:t>
            </a:r>
            <a:endParaRPr>
              <a:solidFill>
                <a:schemeClr val="dk2"/>
              </a:solidFill>
            </a:endParaRPr>
          </a:p>
        </p:txBody>
      </p:sp>
      <p:sp>
        <p:nvSpPr>
          <p:cNvPr id="687" name="Google Shape;687;p4"/>
          <p:cNvSpPr/>
          <p:nvPr/>
        </p:nvSpPr>
        <p:spPr>
          <a:xfrm>
            <a:off x="507457" y="3803061"/>
            <a:ext cx="8928900" cy="1600500"/>
          </a:xfrm>
          <a:prstGeom prst="rect">
            <a:avLst/>
          </a:prstGeom>
          <a:noFill/>
          <a:ln>
            <a:noFill/>
          </a:ln>
        </p:spPr>
        <p:txBody>
          <a:bodyPr anchorCtr="0" anchor="t" bIns="45700" lIns="91425" spcFirstLastPara="1" rIns="91425" wrap="square" tIns="45700">
            <a:spAutoFit/>
          </a:bodyPr>
          <a:lstStyle/>
          <a:p>
            <a:pPr indent="-380989" lvl="0" marL="380989" marR="0" rtl="0" algn="l">
              <a:spcBef>
                <a:spcPts val="0"/>
              </a:spcBef>
              <a:spcAft>
                <a:spcPts val="0"/>
              </a:spcAft>
              <a:buClr>
                <a:schemeClr val="dk2"/>
              </a:buClr>
              <a:buSzPts val="1400"/>
              <a:buFont typeface="Arial"/>
              <a:buChar char="•"/>
            </a:pPr>
            <a:r>
              <a:rPr i="1" lang="en-GB" sz="1400">
                <a:solidFill>
                  <a:schemeClr val="dk2"/>
                </a:solidFill>
                <a:latin typeface="Montserrat Light"/>
                <a:ea typeface="Montserrat Light"/>
                <a:cs typeface="Montserrat Light"/>
                <a:sym typeface="Montserrat Light"/>
              </a:rPr>
              <a:t>I will read out a list of words which have been used to describe various brands. After each word would you tell me to what extent you think it is strongly associated with the brand, somewhat associated with a brand, neither nor, not very much associated with a brand, not associated with the brand at all. </a:t>
            </a:r>
            <a:endParaRPr i="1" sz="1400">
              <a:solidFill>
                <a:schemeClr val="dk2"/>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i="1">
              <a:solidFill>
                <a:schemeClr val="dk2"/>
              </a:solidFill>
              <a:latin typeface="Montserrat Light"/>
              <a:ea typeface="Montserrat Light"/>
              <a:cs typeface="Montserrat Light"/>
              <a:sym typeface="Montserrat Light"/>
            </a:endParaRPr>
          </a:p>
          <a:p>
            <a:pPr indent="-380990" lvl="0" marL="380990" marR="0" rtl="0" algn="l">
              <a:spcBef>
                <a:spcPts val="0"/>
              </a:spcBef>
              <a:spcAft>
                <a:spcPts val="0"/>
              </a:spcAft>
              <a:buClr>
                <a:schemeClr val="dk2"/>
              </a:buClr>
              <a:buSzPts val="1400"/>
              <a:buFont typeface="Arial"/>
              <a:buChar char="•"/>
            </a:pPr>
            <a:r>
              <a:rPr i="1" lang="en-GB" sz="1400">
                <a:solidFill>
                  <a:schemeClr val="dk2"/>
                </a:solidFill>
                <a:latin typeface="Montserrat Light"/>
                <a:ea typeface="Montserrat Light"/>
                <a:cs typeface="Montserrat Light"/>
                <a:sym typeface="Montserrat Light"/>
              </a:rPr>
              <a:t>For each brand under consideration ask: how different is this brand from any of the others you would consider on a scale from 1 to 10 where 10 means very different and 1means not different at all.</a:t>
            </a:r>
            <a:endParaRPr>
              <a:solidFill>
                <a:schemeClr val="dk2"/>
              </a:solidFill>
            </a:endParaRPr>
          </a:p>
        </p:txBody>
      </p:sp>
      <p:sp>
        <p:nvSpPr>
          <p:cNvPr id="688" name="Google Shape;688;p4"/>
          <p:cNvSpPr txBox="1"/>
          <p:nvPr>
            <p:ph type="title"/>
          </p:nvPr>
        </p:nvSpPr>
        <p:spPr>
          <a:xfrm>
            <a:off x="298675" y="750475"/>
            <a:ext cx="77286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External brand positioning</a:t>
            </a:r>
            <a:r>
              <a:rPr lang="en-GB" sz="3000">
                <a:solidFill>
                  <a:schemeClr val="accent1"/>
                </a:solidFill>
              </a:rPr>
              <a:t>.</a:t>
            </a:r>
            <a:endParaRPr sz="3000">
              <a:solidFill>
                <a:schemeClr val="accent1"/>
              </a:solidFill>
            </a:endParaRPr>
          </a:p>
        </p:txBody>
      </p:sp>
      <p:sp>
        <p:nvSpPr>
          <p:cNvPr id="689" name="Google Shape;689;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0" name="Google Shape;690;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5"/>
          <p:cNvSpPr txBox="1"/>
          <p:nvPr/>
        </p:nvSpPr>
        <p:spPr>
          <a:xfrm>
            <a:off x="374868" y="1491209"/>
            <a:ext cx="102732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It is also useful to establish the position of the brand within the company that owns it in order to determine its alignment with the external perception.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People working within the company that own the brand are asked to what extent they think  various words describing the company’s brand (as used in the external research) are aligned with the brand.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They would also be asked to what extent they believe employees within the company have the tools and the empowerment to deliver the brand promise.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two questions to pose are:</a:t>
            </a:r>
            <a:endParaRPr/>
          </a:p>
        </p:txBody>
      </p:sp>
      <p:sp>
        <p:nvSpPr>
          <p:cNvPr id="696" name="Google Shape;696;p5"/>
          <p:cNvSpPr/>
          <p:nvPr/>
        </p:nvSpPr>
        <p:spPr>
          <a:xfrm>
            <a:off x="862479" y="3969201"/>
            <a:ext cx="8928900" cy="1600500"/>
          </a:xfrm>
          <a:prstGeom prst="rect">
            <a:avLst/>
          </a:prstGeom>
          <a:noFill/>
          <a:ln>
            <a:noFill/>
          </a:ln>
        </p:spPr>
        <p:txBody>
          <a:bodyPr anchorCtr="0" anchor="t" bIns="45700" lIns="91425" spcFirstLastPara="1" rIns="91425" wrap="square" tIns="45700">
            <a:spAutoFit/>
          </a:bodyPr>
          <a:lstStyle/>
          <a:p>
            <a:pPr indent="-380989" lvl="0" marL="380989"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I will read out a list of words which have been used to describe various brands. After each word tell me to what extent you think this word is strongly associated with the brand, somewhat associated with a brand, neither nor, not very much associated with a brand, not associated with the brand at all. </a:t>
            </a:r>
            <a:endParaRPr i="1" sz="14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i="1">
              <a:solidFill>
                <a:schemeClr val="dk1"/>
              </a:solidFill>
              <a:latin typeface="Montserrat Light"/>
              <a:ea typeface="Montserrat Light"/>
              <a:cs typeface="Montserrat Light"/>
              <a:sym typeface="Montserrat Light"/>
            </a:endParaRPr>
          </a:p>
          <a:p>
            <a:pPr indent="-380990" lvl="0" marL="380990" marR="0" rtl="0" algn="l">
              <a:spcBef>
                <a:spcPts val="0"/>
              </a:spcBef>
              <a:spcAft>
                <a:spcPts val="0"/>
              </a:spcAft>
              <a:buClr>
                <a:schemeClr val="dk1"/>
              </a:buClr>
              <a:buSzPts val="1400"/>
              <a:buFont typeface="Arial"/>
              <a:buChar char="•"/>
            </a:pPr>
            <a:r>
              <a:rPr i="1" lang="en-GB" sz="1400">
                <a:solidFill>
                  <a:schemeClr val="dk1"/>
                </a:solidFill>
                <a:latin typeface="Montserrat Light"/>
                <a:ea typeface="Montserrat Light"/>
                <a:cs typeface="Montserrat Light"/>
                <a:sym typeface="Montserrat Light"/>
              </a:rPr>
              <a:t>To what extent do you believe that people within the company have the tools and empowerment to deliver everything promised by the brand. 10 means they are fully able to deliver and one means they are not able to deliver at all.</a:t>
            </a:r>
            <a:endParaRPr/>
          </a:p>
        </p:txBody>
      </p:sp>
      <p:sp>
        <p:nvSpPr>
          <p:cNvPr id="697" name="Google Shape;697;p5"/>
          <p:cNvSpPr txBox="1"/>
          <p:nvPr>
            <p:ph type="title"/>
          </p:nvPr>
        </p:nvSpPr>
        <p:spPr>
          <a:xfrm>
            <a:off x="298675" y="750470"/>
            <a:ext cx="6657295"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Internal brand positioning</a:t>
            </a:r>
            <a:r>
              <a:rPr lang="en-GB" sz="3000">
                <a:solidFill>
                  <a:schemeClr val="accent1"/>
                </a:solidFill>
              </a:rPr>
              <a:t>.</a:t>
            </a:r>
            <a:endParaRPr sz="3000">
              <a:solidFill>
                <a:schemeClr val="accent1"/>
              </a:solidFill>
            </a:endParaRPr>
          </a:p>
        </p:txBody>
      </p:sp>
      <p:sp>
        <p:nvSpPr>
          <p:cNvPr id="698" name="Google Shape;698;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9" name="Google Shape;699;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0" name="Google Shape;700;p5"/>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
          <p:cNvSpPr txBox="1"/>
          <p:nvPr/>
        </p:nvSpPr>
        <p:spPr>
          <a:xfrm>
            <a:off x="324596" y="1611244"/>
            <a:ext cx="102732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Finally, you need to find out if the brand lives up to its promise in the eyes of the target audience. </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The questions asked at this stage are similar to those posed in customer satisfaction surveys. </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The two questions are:</a:t>
            </a:r>
            <a:endParaRPr>
              <a:solidFill>
                <a:schemeClr val="dk2"/>
              </a:solidFill>
            </a:endParaRPr>
          </a:p>
        </p:txBody>
      </p:sp>
      <p:sp>
        <p:nvSpPr>
          <p:cNvPr id="706" name="Google Shape;706;p6"/>
          <p:cNvSpPr/>
          <p:nvPr/>
        </p:nvSpPr>
        <p:spPr>
          <a:xfrm>
            <a:off x="512898" y="3015121"/>
            <a:ext cx="8928900" cy="954000"/>
          </a:xfrm>
          <a:prstGeom prst="rect">
            <a:avLst/>
          </a:prstGeom>
          <a:noFill/>
          <a:ln>
            <a:noFill/>
          </a:ln>
        </p:spPr>
        <p:txBody>
          <a:bodyPr anchorCtr="0" anchor="t" bIns="45700" lIns="91425" spcFirstLastPara="1" rIns="91425" wrap="square" tIns="45700">
            <a:spAutoFit/>
          </a:bodyPr>
          <a:lstStyle/>
          <a:p>
            <a:pPr indent="-380989" lvl="0" marL="380989" marR="0" rtl="0" algn="l">
              <a:spcBef>
                <a:spcPts val="0"/>
              </a:spcBef>
              <a:spcAft>
                <a:spcPts val="0"/>
              </a:spcAft>
              <a:buClr>
                <a:schemeClr val="dk2"/>
              </a:buClr>
              <a:buSzPts val="1400"/>
              <a:buFont typeface="Arial"/>
              <a:buChar char="•"/>
            </a:pPr>
            <a:r>
              <a:rPr i="1" lang="en-GB" sz="1400">
                <a:solidFill>
                  <a:schemeClr val="dk2"/>
                </a:solidFill>
                <a:latin typeface="Montserrat Light"/>
                <a:ea typeface="Montserrat Light"/>
                <a:cs typeface="Montserrat Light"/>
                <a:sym typeface="Montserrat Light"/>
              </a:rPr>
              <a:t>How likely are you to recommend brand X to a colleague using a scale from 1 to 10 where 1 means not at all likely and 10 means very likely? </a:t>
            </a:r>
            <a:endParaRPr i="1">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i="1">
              <a:solidFill>
                <a:schemeClr val="dk2"/>
              </a:solidFill>
              <a:latin typeface="Montserrat Light"/>
              <a:ea typeface="Montserrat Light"/>
              <a:cs typeface="Montserrat Light"/>
              <a:sym typeface="Montserrat Light"/>
            </a:endParaRPr>
          </a:p>
          <a:p>
            <a:pPr indent="-380990" lvl="0" marL="380990" marR="0" rtl="0" algn="l">
              <a:spcBef>
                <a:spcPts val="0"/>
              </a:spcBef>
              <a:spcAft>
                <a:spcPts val="0"/>
              </a:spcAft>
              <a:buClr>
                <a:schemeClr val="dk2"/>
              </a:buClr>
              <a:buSzPts val="1400"/>
              <a:buFont typeface="Arial"/>
              <a:buChar char="•"/>
            </a:pPr>
            <a:r>
              <a:rPr i="1" lang="en-GB" sz="1400">
                <a:solidFill>
                  <a:schemeClr val="dk2"/>
                </a:solidFill>
                <a:latin typeface="Montserrat Light"/>
                <a:ea typeface="Montserrat Light"/>
                <a:cs typeface="Montserrat Light"/>
                <a:sym typeface="Montserrat Light"/>
              </a:rPr>
              <a:t>How would you rate your overall satisfaction with brand x on a scale from 1 (not satisfied at all) to 10 (completely satisfied)?</a:t>
            </a:r>
            <a:endParaRPr>
              <a:solidFill>
                <a:schemeClr val="dk2"/>
              </a:solidFill>
            </a:endParaRPr>
          </a:p>
        </p:txBody>
      </p:sp>
      <p:sp>
        <p:nvSpPr>
          <p:cNvPr id="707" name="Google Shape;707;p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Brand delivery</a:t>
            </a:r>
            <a:r>
              <a:rPr lang="en-GB" sz="3000">
                <a:solidFill>
                  <a:schemeClr val="accent3"/>
                </a:solidFill>
              </a:rPr>
              <a:t>.</a:t>
            </a:r>
            <a:endParaRPr sz="3000">
              <a:solidFill>
                <a:schemeClr val="accent3"/>
              </a:solidFill>
            </a:endParaRPr>
          </a:p>
        </p:txBody>
      </p:sp>
      <p:sp>
        <p:nvSpPr>
          <p:cNvPr id="708" name="Google Shape;708;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9" name="Google Shape;709;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7"/>
          <p:cNvSpPr txBox="1"/>
          <p:nvPr/>
        </p:nvSpPr>
        <p:spPr>
          <a:xfrm>
            <a:off x="648005" y="1659667"/>
            <a:ext cx="7026424" cy="3754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brand wheel is based on the results achieved from the questions.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arithmetic mean is taken of each of the two scores in the four quadrants. By way of example, if 90% of the target audience are aware of the brand and 60% would consider it, the awareness/consideration figure is 75%. The various percentages around the outside of the wheel are averaged to achieve the score in the centre of the wheel.</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It would be good to carry out this exercise on all the brands within a competitive consideration set (in which case, the internal brand alignment would have to be omitted). The results can be used for benchmarking between companies and also over time. Use the following as an indication of overall brand strength:</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Good brand health 	– a score of 80+</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average brand health	– a score of 70 to 79</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Poor brand health	– a score of less than 70</a:t>
            </a:r>
            <a:endParaRPr/>
          </a:p>
        </p:txBody>
      </p:sp>
      <p:sp>
        <p:nvSpPr>
          <p:cNvPr id="715" name="Google Shape;715;p7"/>
          <p:cNvSpPr txBox="1"/>
          <p:nvPr>
            <p:ph type="title"/>
          </p:nvPr>
        </p:nvSpPr>
        <p:spPr>
          <a:xfrm>
            <a:off x="298674" y="750475"/>
            <a:ext cx="93762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Developing the brand wheel</a:t>
            </a:r>
            <a:endParaRPr/>
          </a:p>
        </p:txBody>
      </p:sp>
      <p:pic>
        <p:nvPicPr>
          <p:cNvPr id="716" name="Google Shape;716;p7"/>
          <p:cNvPicPr preferRelativeResize="0"/>
          <p:nvPr/>
        </p:nvPicPr>
        <p:blipFill rotWithShape="1">
          <a:blip r:embed="rId3">
            <a:alphaModFix/>
          </a:blip>
          <a:srcRect b="0" l="0" r="0" t="0"/>
          <a:stretch/>
        </p:blipFill>
        <p:spPr>
          <a:xfrm>
            <a:off x="7674429" y="1659667"/>
            <a:ext cx="3936873" cy="3966400"/>
          </a:xfrm>
          <a:prstGeom prst="rect">
            <a:avLst/>
          </a:prstGeom>
          <a:noFill/>
          <a:ln>
            <a:noFill/>
          </a:ln>
        </p:spPr>
      </p:pic>
      <p:sp>
        <p:nvSpPr>
          <p:cNvPr id="717" name="Google Shape;717;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8" name="Google Shape;718;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8"/>
          <p:cNvSpPr txBox="1"/>
          <p:nvPr>
            <p:ph type="title"/>
          </p:nvPr>
        </p:nvSpPr>
        <p:spPr>
          <a:xfrm>
            <a:off x="298674" y="468350"/>
            <a:ext cx="77439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Things to think about</a:t>
            </a:r>
            <a:r>
              <a:rPr lang="en-GB">
                <a:solidFill>
                  <a:schemeClr val="accent1"/>
                </a:solidFill>
              </a:rPr>
              <a:t>.</a:t>
            </a:r>
            <a:r>
              <a:rPr lang="en-GB">
                <a:solidFill>
                  <a:schemeClr val="lt1"/>
                </a:solidFill>
              </a:rPr>
              <a:t>.</a:t>
            </a:r>
            <a:endParaRPr>
              <a:solidFill>
                <a:schemeClr val="lt1"/>
              </a:solidFill>
            </a:endParaRPr>
          </a:p>
        </p:txBody>
      </p:sp>
      <p:sp>
        <p:nvSpPr>
          <p:cNvPr id="724" name="Google Shape;724;p8"/>
          <p:cNvSpPr txBox="1"/>
          <p:nvPr/>
        </p:nvSpPr>
        <p:spPr>
          <a:xfrm>
            <a:off x="453000" y="1957925"/>
            <a:ext cx="9070200" cy="20424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15000"/>
              </a:lnSpc>
              <a:spcBef>
                <a:spcPts val="0"/>
              </a:spcBef>
              <a:spcAft>
                <a:spcPts val="0"/>
              </a:spcAft>
              <a:buClr>
                <a:schemeClr val="dk2"/>
              </a:buClr>
              <a:buSzPts val="1400"/>
              <a:buFont typeface="Montserrat Light"/>
              <a:buChar char="●"/>
            </a:pPr>
            <a:r>
              <a:rPr lang="en-GB">
                <a:solidFill>
                  <a:schemeClr val="dk2"/>
                </a:solidFill>
                <a:latin typeface="Montserrat Light"/>
                <a:ea typeface="Montserrat Light"/>
                <a:cs typeface="Montserrat Light"/>
                <a:sym typeface="Montserrat Light"/>
              </a:rPr>
              <a:t>All the components of the brand audit are important. However, if you have to choose, the most important metrics they are:</a:t>
            </a:r>
            <a:endParaRPr>
              <a:solidFill>
                <a:schemeClr val="dk2"/>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444488" lvl="1" marL="914388" marR="0" rtl="0" algn="l">
              <a:lnSpc>
                <a:spcPct val="115000"/>
              </a:lnSpc>
              <a:spcBef>
                <a:spcPts val="0"/>
              </a:spcBef>
              <a:spcAft>
                <a:spcPts val="0"/>
              </a:spcAft>
              <a:buClr>
                <a:schemeClr val="dk2"/>
              </a:buClr>
              <a:buSzPts val="1400"/>
              <a:buFont typeface="Arial"/>
              <a:buChar char="•"/>
            </a:pPr>
            <a:r>
              <a:rPr b="0" i="0" lang="en-GB" u="none" cap="none" strike="noStrike">
                <a:solidFill>
                  <a:schemeClr val="dk2"/>
                </a:solidFill>
                <a:latin typeface="Montserrat Light"/>
                <a:ea typeface="Montserrat Light"/>
                <a:cs typeface="Montserrat Light"/>
                <a:sym typeface="Montserrat Light"/>
              </a:rPr>
              <a:t>unprompted awareness</a:t>
            </a:r>
            <a:endParaRPr>
              <a:solidFill>
                <a:schemeClr val="dk2"/>
              </a:solidFill>
            </a:endParaRPr>
          </a:p>
          <a:p>
            <a:pPr indent="-444488" lvl="1" marL="914388" marR="0" rtl="0" algn="l">
              <a:lnSpc>
                <a:spcPct val="115000"/>
              </a:lnSpc>
              <a:spcBef>
                <a:spcPts val="0"/>
              </a:spcBef>
              <a:spcAft>
                <a:spcPts val="0"/>
              </a:spcAft>
              <a:buClr>
                <a:schemeClr val="dk2"/>
              </a:buClr>
              <a:buSzPts val="1400"/>
              <a:buFont typeface="Arial"/>
              <a:buChar char="•"/>
            </a:pPr>
            <a:r>
              <a:rPr b="0" i="0" lang="en-GB" u="none" cap="none" strike="noStrike">
                <a:solidFill>
                  <a:schemeClr val="dk2"/>
                </a:solidFill>
                <a:latin typeface="Montserrat Light"/>
                <a:ea typeface="Montserrat Light"/>
                <a:cs typeface="Montserrat Light"/>
                <a:sym typeface="Montserrat Light"/>
              </a:rPr>
              <a:t>the position/associations of the brand</a:t>
            </a:r>
            <a:endParaRPr>
              <a:solidFill>
                <a:schemeClr val="dk2"/>
              </a:solidFill>
            </a:endParaRPr>
          </a:p>
          <a:p>
            <a:pPr indent="-444488" lvl="1" marL="914388" marR="0" rtl="0" algn="l">
              <a:lnSpc>
                <a:spcPct val="115000"/>
              </a:lnSpc>
              <a:spcBef>
                <a:spcPts val="0"/>
              </a:spcBef>
              <a:spcAft>
                <a:spcPts val="0"/>
              </a:spcAft>
              <a:buClr>
                <a:schemeClr val="dk2"/>
              </a:buClr>
              <a:buSzPts val="1400"/>
              <a:buFont typeface="Arial"/>
              <a:buChar char="•"/>
            </a:pPr>
            <a:r>
              <a:rPr b="0" i="0" lang="en-GB" u="none" cap="none" strike="noStrike">
                <a:solidFill>
                  <a:schemeClr val="dk2"/>
                </a:solidFill>
                <a:latin typeface="Montserrat Light"/>
                <a:ea typeface="Montserrat Light"/>
                <a:cs typeface="Montserrat Light"/>
                <a:sym typeface="Montserrat Light"/>
              </a:rPr>
              <a:t>its loyalty score</a:t>
            </a:r>
            <a:endParaRPr b="0" i="0" u="none" cap="none" strike="noStrike">
              <a:solidFill>
                <a:schemeClr val="dk2"/>
              </a:solidFill>
              <a:latin typeface="Montserrat Light"/>
              <a:ea typeface="Montserrat Light"/>
              <a:cs typeface="Montserrat Light"/>
              <a:sym typeface="Montserrat Light"/>
            </a:endParaRPr>
          </a:p>
          <a:p>
            <a:pPr indent="0" lvl="0" marL="914400" marR="0" rtl="0" algn="l">
              <a:lnSpc>
                <a:spcPct val="115000"/>
              </a:lnSpc>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317500" lvl="0" marL="457200" marR="0" rtl="0" algn="l">
              <a:lnSpc>
                <a:spcPct val="115000"/>
              </a:lnSpc>
              <a:spcBef>
                <a:spcPts val="0"/>
              </a:spcBef>
              <a:spcAft>
                <a:spcPts val="0"/>
              </a:spcAft>
              <a:buClr>
                <a:schemeClr val="dk2"/>
              </a:buClr>
              <a:buSzPts val="1400"/>
              <a:buFont typeface="Montserrat Light"/>
              <a:buChar char="●"/>
            </a:pPr>
            <a:r>
              <a:rPr lang="en-GB">
                <a:solidFill>
                  <a:schemeClr val="dk2"/>
                </a:solidFill>
                <a:latin typeface="Montserrat Light"/>
                <a:ea typeface="Montserrat Light"/>
                <a:cs typeface="Montserrat Light"/>
                <a:sym typeface="Montserrat Light"/>
              </a:rPr>
              <a:t>Is your brand big enough and strong enough to be measured in financial terms?</a:t>
            </a:r>
            <a:endParaRPr>
              <a:solidFill>
                <a:schemeClr val="dk2"/>
              </a:solidFill>
            </a:endParaRPr>
          </a:p>
        </p:txBody>
      </p:sp>
      <p:sp>
        <p:nvSpPr>
          <p:cNvPr id="725" name="Google Shape;725;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26" name="Google Shape;726;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27" name="Google Shape;727;p8"/>
          <p:cNvSpPr/>
          <p:nvPr/>
        </p:nvSpPr>
        <p:spPr>
          <a:xfrm>
            <a:off x="410850" y="1291025"/>
            <a:ext cx="103764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67">
                <a:solidFill>
                  <a:schemeClr val="dk2"/>
                </a:solidFill>
                <a:latin typeface="Montserrat SemiBold"/>
                <a:ea typeface="Montserrat SemiBold"/>
                <a:cs typeface="Montserrat SemiBold"/>
                <a:sym typeface="Montserrat SemiBold"/>
              </a:rPr>
              <a:t>It may be worthwhile starting a brand audit by focusing on a few key metrics</a:t>
            </a:r>
            <a:endParaRPr>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g264d84ed5c5_0_92"/>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33" name="Google Shape;733;g264d84ed5c5_0_92">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4" name="Google Shape;734;g264d84ed5c5_0_92">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5" name="Google Shape;735;g264d84ed5c5_0_92">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6" name="Google Shape;736;g264d84ed5c5_0_92">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7" name="Google Shape;737;g264d84ed5c5_0_92">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