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EpeCTV5fOifmjm7FnQknYE7EB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684260-85B3-4DAB-AD3C-1ACB091496AA}">
  <a:tblStyle styleId="{67684260-85B3-4DAB-AD3C-1ACB091496A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9"/>
          </a:solidFill>
        </a:fill>
      </a:tcStyle>
    </a:wholeTbl>
    <a:band1H>
      <a:tcTxStyle/>
      <a:tcStyle>
        <a:fill>
          <a:solidFill>
            <a:srgbClr val="CACCCF"/>
          </a:solidFill>
        </a:fill>
      </a:tcStyle>
    </a:band1H>
    <a:band2H>
      <a:tcTxStyle/>
    </a:band2H>
    <a:band1V>
      <a:tcTxStyle/>
      <a:tcStyle>
        <a:fill>
          <a:solidFill>
            <a:srgbClr val="CACCCF"/>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ab2b66ae8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2ab2b66ae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9"/>
          <p:cNvGrpSpPr/>
          <p:nvPr/>
        </p:nvGrpSpPr>
        <p:grpSpPr>
          <a:xfrm>
            <a:off x="0" y="1318491"/>
            <a:ext cx="1397812" cy="58002"/>
            <a:chOff x="0" y="1077191"/>
            <a:chExt cx="1397812" cy="58002"/>
          </a:xfrm>
        </p:grpSpPr>
        <p:sp>
          <p:nvSpPr>
            <p:cNvPr id="245" name="Google Shape;245;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9"/>
          <p:cNvGrpSpPr/>
          <p:nvPr/>
        </p:nvGrpSpPr>
        <p:grpSpPr>
          <a:xfrm>
            <a:off x="11436251" y="129884"/>
            <a:ext cx="661669" cy="1214119"/>
            <a:chOff x="11436251" y="129884"/>
            <a:chExt cx="661669" cy="1214119"/>
          </a:xfrm>
        </p:grpSpPr>
        <p:sp>
          <p:nvSpPr>
            <p:cNvPr id="250" name="Google Shape;250;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78" name="Google Shape;278;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79" name="Google Shape;279;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80" name="Shape 280"/>
        <p:cNvGrpSpPr/>
        <p:nvPr/>
      </p:nvGrpSpPr>
      <p:grpSpPr>
        <a:xfrm>
          <a:off x="0" y="0"/>
          <a:ext cx="0" cy="0"/>
          <a:chOff x="0" y="0"/>
          <a:chExt cx="0" cy="0"/>
        </a:xfrm>
      </p:grpSpPr>
      <p:pic>
        <p:nvPicPr>
          <p:cNvPr descr="A yellow circle on a black background&#10;&#10;Description automatically generated" id="281" name="Google Shape;28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2" name="Google Shape;282;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5" name="Google Shape;285;p20"/>
          <p:cNvGrpSpPr/>
          <p:nvPr/>
        </p:nvGrpSpPr>
        <p:grpSpPr>
          <a:xfrm>
            <a:off x="0" y="1318491"/>
            <a:ext cx="1397812" cy="58002"/>
            <a:chOff x="0" y="1077191"/>
            <a:chExt cx="1397812" cy="58002"/>
          </a:xfrm>
        </p:grpSpPr>
        <p:sp>
          <p:nvSpPr>
            <p:cNvPr id="286" name="Google Shape;28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8" name="Google Shape;288;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9" name="Google Shape;289;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90" name="Google Shape;290;p20"/>
          <p:cNvGrpSpPr/>
          <p:nvPr/>
        </p:nvGrpSpPr>
        <p:grpSpPr>
          <a:xfrm>
            <a:off x="11436251" y="129884"/>
            <a:ext cx="661669" cy="1214119"/>
            <a:chOff x="11436251" y="129884"/>
            <a:chExt cx="661669" cy="1214119"/>
          </a:xfrm>
        </p:grpSpPr>
        <p:sp>
          <p:nvSpPr>
            <p:cNvPr id="291" name="Google Shape;29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19" name="Google Shape;319;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1"/>
          <p:cNvGrpSpPr/>
          <p:nvPr/>
        </p:nvGrpSpPr>
        <p:grpSpPr>
          <a:xfrm>
            <a:off x="0" y="1318491"/>
            <a:ext cx="1397812" cy="58002"/>
            <a:chOff x="0" y="1077191"/>
            <a:chExt cx="1397812" cy="58002"/>
          </a:xfrm>
        </p:grpSpPr>
        <p:sp>
          <p:nvSpPr>
            <p:cNvPr id="326" name="Google Shape;326;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29" name="Google Shape;329;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0" name="Google Shape;330;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1" name="Google Shape;331;p21"/>
          <p:cNvGrpSpPr/>
          <p:nvPr/>
        </p:nvGrpSpPr>
        <p:grpSpPr>
          <a:xfrm>
            <a:off x="11436251" y="129884"/>
            <a:ext cx="661669" cy="1214119"/>
            <a:chOff x="11436251" y="129884"/>
            <a:chExt cx="661669" cy="1214119"/>
          </a:xfrm>
        </p:grpSpPr>
        <p:sp>
          <p:nvSpPr>
            <p:cNvPr id="332" name="Google Shape;332;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0" name="Google Shape;360;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1" name="Google Shape;361;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2" name="Shape 362"/>
        <p:cNvGrpSpPr/>
        <p:nvPr/>
      </p:nvGrpSpPr>
      <p:grpSpPr>
        <a:xfrm>
          <a:off x="0" y="0"/>
          <a:ext cx="0" cy="0"/>
          <a:chOff x="0" y="0"/>
          <a:chExt cx="0" cy="0"/>
        </a:xfrm>
      </p:grpSpPr>
      <p:pic>
        <p:nvPicPr>
          <p:cNvPr descr="A yellow circle on a black background&#10;&#10;Description automatically generated" id="363" name="Google Shape;36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4" name="Google Shape;364;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7" name="Google Shape;367;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8" name="Google Shape;368;p22"/>
          <p:cNvGrpSpPr/>
          <p:nvPr/>
        </p:nvGrpSpPr>
        <p:grpSpPr>
          <a:xfrm>
            <a:off x="0" y="1318491"/>
            <a:ext cx="1397812" cy="58002"/>
            <a:chOff x="0" y="1077191"/>
            <a:chExt cx="1397812" cy="58002"/>
          </a:xfrm>
        </p:grpSpPr>
        <p:sp>
          <p:nvSpPr>
            <p:cNvPr id="369" name="Google Shape;369;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1" name="Google Shape;371;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2" name="Google Shape;372;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3" name="Google Shape;373;p22"/>
          <p:cNvGrpSpPr/>
          <p:nvPr/>
        </p:nvGrpSpPr>
        <p:grpSpPr>
          <a:xfrm>
            <a:off x="11614051" y="129884"/>
            <a:ext cx="661669" cy="1214119"/>
            <a:chOff x="11436251" y="129884"/>
            <a:chExt cx="661669" cy="1214119"/>
          </a:xfrm>
        </p:grpSpPr>
        <p:sp>
          <p:nvSpPr>
            <p:cNvPr id="374" name="Google Shape;374;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2" name="Google Shape;402;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3" name="Shape 403"/>
        <p:cNvGrpSpPr/>
        <p:nvPr/>
      </p:nvGrpSpPr>
      <p:grpSpPr>
        <a:xfrm>
          <a:off x="0" y="0"/>
          <a:ext cx="0" cy="0"/>
          <a:chOff x="0" y="0"/>
          <a:chExt cx="0" cy="0"/>
        </a:xfrm>
      </p:grpSpPr>
      <p:pic>
        <p:nvPicPr>
          <p:cNvPr descr="A yellow circle on a black background&#10;&#10;Description automatically generated" id="404" name="Google Shape;404;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5" name="Google Shape;405;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8" name="Google Shape;408;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9" name="Google Shape;409;p23"/>
          <p:cNvGrpSpPr/>
          <p:nvPr/>
        </p:nvGrpSpPr>
        <p:grpSpPr>
          <a:xfrm>
            <a:off x="0" y="1318491"/>
            <a:ext cx="1397812" cy="58002"/>
            <a:chOff x="0" y="1077191"/>
            <a:chExt cx="1397812" cy="58002"/>
          </a:xfrm>
        </p:grpSpPr>
        <p:sp>
          <p:nvSpPr>
            <p:cNvPr id="410" name="Google Shape;410;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2" name="Google Shape;412;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3" name="Google Shape;413;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4" name="Google Shape;414;p23"/>
          <p:cNvGrpSpPr/>
          <p:nvPr/>
        </p:nvGrpSpPr>
        <p:grpSpPr>
          <a:xfrm>
            <a:off x="11436251" y="129884"/>
            <a:ext cx="661669" cy="1214119"/>
            <a:chOff x="11436251" y="129884"/>
            <a:chExt cx="661669" cy="1214119"/>
          </a:xfrm>
        </p:grpSpPr>
        <p:sp>
          <p:nvSpPr>
            <p:cNvPr id="415" name="Google Shape;415;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3" name="Google Shape;443;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4" name="Shape 444"/>
        <p:cNvGrpSpPr/>
        <p:nvPr/>
      </p:nvGrpSpPr>
      <p:grpSpPr>
        <a:xfrm>
          <a:off x="0" y="0"/>
          <a:ext cx="0" cy="0"/>
          <a:chOff x="0" y="0"/>
          <a:chExt cx="0" cy="0"/>
        </a:xfrm>
      </p:grpSpPr>
      <p:pic>
        <p:nvPicPr>
          <p:cNvPr descr="A yellow circle on a black background&#10;&#10;Description automatically generated" id="445" name="Google Shape;44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6" name="Google Shape;446;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9" name="Google Shape;449;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0" name="Google Shape;450;p24"/>
          <p:cNvGrpSpPr/>
          <p:nvPr/>
        </p:nvGrpSpPr>
        <p:grpSpPr>
          <a:xfrm>
            <a:off x="0" y="1318491"/>
            <a:ext cx="1397812" cy="58002"/>
            <a:chOff x="0" y="1077191"/>
            <a:chExt cx="1397812" cy="58002"/>
          </a:xfrm>
        </p:grpSpPr>
        <p:sp>
          <p:nvSpPr>
            <p:cNvPr id="451" name="Google Shape;451;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3" name="Google Shape;453;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4" name="Google Shape;454;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5" name="Google Shape;455;p24"/>
          <p:cNvGrpSpPr/>
          <p:nvPr/>
        </p:nvGrpSpPr>
        <p:grpSpPr>
          <a:xfrm>
            <a:off x="11436251" y="129884"/>
            <a:ext cx="661669" cy="1214119"/>
            <a:chOff x="11436251" y="129884"/>
            <a:chExt cx="661669" cy="1214119"/>
          </a:xfrm>
        </p:grpSpPr>
        <p:sp>
          <p:nvSpPr>
            <p:cNvPr id="456" name="Google Shape;456;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4" name="Google Shape;484;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5" name="Shape 485"/>
        <p:cNvGrpSpPr/>
        <p:nvPr/>
      </p:nvGrpSpPr>
      <p:grpSpPr>
        <a:xfrm>
          <a:off x="0" y="0"/>
          <a:ext cx="0" cy="0"/>
          <a:chOff x="0" y="0"/>
          <a:chExt cx="0" cy="0"/>
        </a:xfrm>
      </p:grpSpPr>
      <p:pic>
        <p:nvPicPr>
          <p:cNvPr descr="A yellow circle on a black background&#10;&#10;Description automatically generated" id="486" name="Google Shape;48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7" name="Google Shape;48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0" name="Google Shape;49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1" name="Google Shape;491;p25"/>
          <p:cNvGrpSpPr/>
          <p:nvPr/>
        </p:nvGrpSpPr>
        <p:grpSpPr>
          <a:xfrm>
            <a:off x="0" y="1318491"/>
            <a:ext cx="1397812" cy="58002"/>
            <a:chOff x="0" y="1077191"/>
            <a:chExt cx="1397812" cy="58002"/>
          </a:xfrm>
        </p:grpSpPr>
        <p:sp>
          <p:nvSpPr>
            <p:cNvPr id="492" name="Google Shape;49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4" name="Google Shape;49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5" name="Google Shape;49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6" name="Google Shape;496;p25"/>
          <p:cNvGrpSpPr/>
          <p:nvPr/>
        </p:nvGrpSpPr>
        <p:grpSpPr>
          <a:xfrm>
            <a:off x="11436251" y="129884"/>
            <a:ext cx="661669" cy="1214119"/>
            <a:chOff x="11436251" y="129884"/>
            <a:chExt cx="661669" cy="1214119"/>
          </a:xfrm>
        </p:grpSpPr>
        <p:sp>
          <p:nvSpPr>
            <p:cNvPr id="497" name="Google Shape;49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5" name="Google Shape;525;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6" name="Google Shape;526;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7" name="Shape 527"/>
        <p:cNvGrpSpPr/>
        <p:nvPr/>
      </p:nvGrpSpPr>
      <p:grpSpPr>
        <a:xfrm>
          <a:off x="0" y="0"/>
          <a:ext cx="0" cy="0"/>
          <a:chOff x="0" y="0"/>
          <a:chExt cx="0" cy="0"/>
        </a:xfrm>
      </p:grpSpPr>
      <p:pic>
        <p:nvPicPr>
          <p:cNvPr descr="A yellow circle on a black background&#10;&#10;Description automatically generated" id="528" name="Google Shape;528;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9" name="Google Shape;529;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2" name="Google Shape;532;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3" name="Google Shape;533;p26"/>
          <p:cNvGrpSpPr/>
          <p:nvPr/>
        </p:nvGrpSpPr>
        <p:grpSpPr>
          <a:xfrm>
            <a:off x="0" y="1318491"/>
            <a:ext cx="1397812" cy="58002"/>
            <a:chOff x="0" y="1077191"/>
            <a:chExt cx="1397812" cy="58002"/>
          </a:xfrm>
        </p:grpSpPr>
        <p:sp>
          <p:nvSpPr>
            <p:cNvPr id="534" name="Google Shape;534;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6" name="Google Shape;536;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7" name="Google Shape;537;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8" name="Google Shape;538;p26"/>
          <p:cNvGrpSpPr/>
          <p:nvPr/>
        </p:nvGrpSpPr>
        <p:grpSpPr>
          <a:xfrm>
            <a:off x="11614051" y="129884"/>
            <a:ext cx="661669" cy="1214119"/>
            <a:chOff x="11436251" y="129884"/>
            <a:chExt cx="661669" cy="1214119"/>
          </a:xfrm>
        </p:grpSpPr>
        <p:sp>
          <p:nvSpPr>
            <p:cNvPr id="539" name="Google Shape;539;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7" name="Google Shape;567;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8" name="Shape 568"/>
        <p:cNvGrpSpPr/>
        <p:nvPr/>
      </p:nvGrpSpPr>
      <p:grpSpPr>
        <a:xfrm>
          <a:off x="0" y="0"/>
          <a:ext cx="0" cy="0"/>
          <a:chOff x="0" y="0"/>
          <a:chExt cx="0" cy="0"/>
        </a:xfrm>
      </p:grpSpPr>
      <p:pic>
        <p:nvPicPr>
          <p:cNvPr descr="A yellow circle on a black background&#10;&#10;Description automatically generated" id="569" name="Google Shape;569;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0" name="Google Shape;570;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3" name="Google Shape;573;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4" name="Shape 574"/>
        <p:cNvGrpSpPr/>
        <p:nvPr/>
      </p:nvGrpSpPr>
      <p:grpSpPr>
        <a:xfrm>
          <a:off x="0" y="0"/>
          <a:ext cx="0" cy="0"/>
          <a:chOff x="0" y="0"/>
          <a:chExt cx="0" cy="0"/>
        </a:xfrm>
      </p:grpSpPr>
      <p:pic>
        <p:nvPicPr>
          <p:cNvPr id="575" name="Google Shape;575;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6" name="Google Shape;576;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7" name="Google Shape;577;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0" name="Shape 580"/>
        <p:cNvGrpSpPr/>
        <p:nvPr/>
      </p:nvGrpSpPr>
      <p:grpSpPr>
        <a:xfrm>
          <a:off x="0" y="0"/>
          <a:ext cx="0" cy="0"/>
          <a:chOff x="0" y="0"/>
          <a:chExt cx="0" cy="0"/>
        </a:xfrm>
      </p:grpSpPr>
      <p:sp>
        <p:nvSpPr>
          <p:cNvPr id="581" name="Google Shape;581;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2" name="Google Shape;582;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3" name="Google Shape;58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4" name="Shape 584"/>
        <p:cNvGrpSpPr/>
        <p:nvPr/>
      </p:nvGrpSpPr>
      <p:grpSpPr>
        <a:xfrm>
          <a:off x="0" y="0"/>
          <a:ext cx="0" cy="0"/>
          <a:chOff x="0" y="0"/>
          <a:chExt cx="0" cy="0"/>
        </a:xfrm>
      </p:grpSpPr>
      <p:sp>
        <p:nvSpPr>
          <p:cNvPr id="585" name="Google Shape;585;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8" name="Google Shape;588;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9" name="Shape 589"/>
        <p:cNvGrpSpPr/>
        <p:nvPr/>
      </p:nvGrpSpPr>
      <p:grpSpPr>
        <a:xfrm>
          <a:off x="0" y="0"/>
          <a:ext cx="0" cy="0"/>
          <a:chOff x="0" y="0"/>
          <a:chExt cx="0" cy="0"/>
        </a:xfrm>
      </p:grpSpPr>
      <p:sp>
        <p:nvSpPr>
          <p:cNvPr id="590" name="Google Shape;590;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2" name="Google Shape;592;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5" name="Google Shape;595;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6" name="Shape 596"/>
        <p:cNvGrpSpPr/>
        <p:nvPr/>
      </p:nvGrpSpPr>
      <p:grpSpPr>
        <a:xfrm>
          <a:off x="0" y="0"/>
          <a:ext cx="0" cy="0"/>
          <a:chOff x="0" y="0"/>
          <a:chExt cx="0" cy="0"/>
        </a:xfrm>
      </p:grpSpPr>
      <p:sp>
        <p:nvSpPr>
          <p:cNvPr id="597" name="Google Shape;597;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8" name="Google Shape;598;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9" name="Shape 599"/>
        <p:cNvGrpSpPr/>
        <p:nvPr/>
      </p:nvGrpSpPr>
      <p:grpSpPr>
        <a:xfrm>
          <a:off x="0" y="0"/>
          <a:ext cx="0" cy="0"/>
          <a:chOff x="0" y="0"/>
          <a:chExt cx="0" cy="0"/>
        </a:xfrm>
      </p:grpSpPr>
      <p:sp>
        <p:nvSpPr>
          <p:cNvPr id="600" name="Google Shape;600;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1" name="Google Shape;60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3" name="Shape 603"/>
        <p:cNvGrpSpPr/>
        <p:nvPr/>
      </p:nvGrpSpPr>
      <p:grpSpPr>
        <a:xfrm>
          <a:off x="0" y="0"/>
          <a:ext cx="0" cy="0"/>
          <a:chOff x="0" y="0"/>
          <a:chExt cx="0" cy="0"/>
        </a:xfrm>
      </p:grpSpPr>
      <p:sp>
        <p:nvSpPr>
          <p:cNvPr id="604" name="Google Shape;604;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5" name="Google Shape;605;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6" name="Google Shape;606;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7" name="Google Shape;607;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8" name="Google Shape;60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Light"/>
                <a:ea typeface="Montserrat Light"/>
                <a:cs typeface="Montserrat Light"/>
                <a:sym typeface="Montserrat Light"/>
              </a:defRPr>
            </a:lvl1pPr>
            <a:lvl2pPr indent="0" lvl="1" marL="0" algn="l">
              <a:spcBef>
                <a:spcPts val="0"/>
              </a:spcBef>
              <a:buNone/>
              <a:defRPr b="0" i="0" sz="1000" u="none" cap="none" strike="noStrike">
                <a:solidFill>
                  <a:schemeClr val="dk2"/>
                </a:solidFill>
                <a:latin typeface="Montserrat Light"/>
                <a:ea typeface="Montserrat Light"/>
                <a:cs typeface="Montserrat Light"/>
                <a:sym typeface="Montserrat Light"/>
              </a:defRPr>
            </a:lvl2pPr>
            <a:lvl3pPr indent="0" lvl="2" marL="0" algn="l">
              <a:spcBef>
                <a:spcPts val="0"/>
              </a:spcBef>
              <a:buNone/>
              <a:defRPr b="0" i="0" sz="1000" u="none" cap="none" strike="noStrike">
                <a:solidFill>
                  <a:schemeClr val="dk2"/>
                </a:solidFill>
                <a:latin typeface="Montserrat Light"/>
                <a:ea typeface="Montserrat Light"/>
                <a:cs typeface="Montserrat Light"/>
                <a:sym typeface="Montserrat Light"/>
              </a:defRPr>
            </a:lvl3pPr>
            <a:lvl4pPr indent="0" lvl="3" marL="0" algn="l">
              <a:spcBef>
                <a:spcPts val="0"/>
              </a:spcBef>
              <a:buNone/>
              <a:defRPr b="0" i="0" sz="1000" u="none" cap="none" strike="noStrike">
                <a:solidFill>
                  <a:schemeClr val="dk2"/>
                </a:solidFill>
                <a:latin typeface="Montserrat Light"/>
                <a:ea typeface="Montserrat Light"/>
                <a:cs typeface="Montserrat Light"/>
                <a:sym typeface="Montserrat Light"/>
              </a:defRPr>
            </a:lvl4pPr>
            <a:lvl5pPr indent="0" lvl="4" marL="0" algn="l">
              <a:spcBef>
                <a:spcPts val="0"/>
              </a:spcBef>
              <a:buNone/>
              <a:defRPr b="0" i="0" sz="1000" u="none" cap="none" strike="noStrike">
                <a:solidFill>
                  <a:schemeClr val="dk2"/>
                </a:solidFill>
                <a:latin typeface="Montserrat Light"/>
                <a:ea typeface="Montserrat Light"/>
                <a:cs typeface="Montserrat Light"/>
                <a:sym typeface="Montserrat Light"/>
              </a:defRPr>
            </a:lvl5pPr>
            <a:lvl6pPr indent="0" lvl="5" marL="0" algn="l">
              <a:spcBef>
                <a:spcPts val="0"/>
              </a:spcBef>
              <a:buNone/>
              <a:defRPr b="0" i="0" sz="1000" u="none" cap="none" strike="noStrike">
                <a:solidFill>
                  <a:schemeClr val="dk2"/>
                </a:solidFill>
                <a:latin typeface="Montserrat Light"/>
                <a:ea typeface="Montserrat Light"/>
                <a:cs typeface="Montserrat Light"/>
                <a:sym typeface="Montserrat Light"/>
              </a:defRPr>
            </a:lvl6pPr>
            <a:lvl7pPr indent="0" lvl="6" marL="0" algn="l">
              <a:spcBef>
                <a:spcPts val="0"/>
              </a:spcBef>
              <a:buNone/>
              <a:defRPr b="0" i="0" sz="1000" u="none" cap="none" strike="noStrike">
                <a:solidFill>
                  <a:schemeClr val="dk2"/>
                </a:solidFill>
                <a:latin typeface="Montserrat Light"/>
                <a:ea typeface="Montserrat Light"/>
                <a:cs typeface="Montserrat Light"/>
                <a:sym typeface="Montserrat Light"/>
              </a:defRPr>
            </a:lvl7pPr>
            <a:lvl8pPr indent="0" lvl="7" marL="0" algn="l">
              <a:spcBef>
                <a:spcPts val="0"/>
              </a:spcBef>
              <a:buNone/>
              <a:defRPr b="0" i="0" sz="1000" u="none" cap="none" strike="noStrike">
                <a:solidFill>
                  <a:schemeClr val="dk2"/>
                </a:solidFill>
                <a:latin typeface="Montserrat Light"/>
                <a:ea typeface="Montserrat Light"/>
                <a:cs typeface="Montserrat Light"/>
                <a:sym typeface="Montserrat Light"/>
              </a:defRPr>
            </a:lvl8pPr>
            <a:lvl9pPr indent="0" lvl="8" marL="0" algn="l">
              <a:spcBef>
                <a:spcPts val="0"/>
              </a:spcBef>
              <a:buNone/>
              <a:defRPr b="0" i="0" sz="1000" u="none" cap="none" strike="noStrike">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2"/>
          <p:cNvGrpSpPr/>
          <p:nvPr/>
        </p:nvGrpSpPr>
        <p:grpSpPr>
          <a:xfrm>
            <a:off x="0" y="1318491"/>
            <a:ext cx="1397812" cy="58002"/>
            <a:chOff x="0" y="1077191"/>
            <a:chExt cx="1397812" cy="58002"/>
          </a:xfrm>
        </p:grpSpPr>
        <p:sp>
          <p:nvSpPr>
            <p:cNvPr id="63" name="Google Shape;63;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5" name="Google Shape;65;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2"/>
          <p:cNvGrpSpPr/>
          <p:nvPr/>
        </p:nvGrpSpPr>
        <p:grpSpPr>
          <a:xfrm>
            <a:off x="11436251" y="129884"/>
            <a:ext cx="661669" cy="1214119"/>
            <a:chOff x="11436251" y="129884"/>
            <a:chExt cx="661669" cy="1214119"/>
          </a:xfrm>
        </p:grpSpPr>
        <p:sp>
          <p:nvSpPr>
            <p:cNvPr id="68" name="Google Shape;68;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6" name="Google Shape;96;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97" name="Shape 97"/>
        <p:cNvGrpSpPr/>
        <p:nvPr/>
      </p:nvGrpSpPr>
      <p:grpSpPr>
        <a:xfrm>
          <a:off x="0" y="0"/>
          <a:ext cx="0" cy="0"/>
          <a:chOff x="0" y="0"/>
          <a:chExt cx="0" cy="0"/>
        </a:xfrm>
      </p:grpSpPr>
      <p:pic>
        <p:nvPicPr>
          <p:cNvPr descr="A yellow circle on a black background&#10;&#10;Description automatically generated" id="98" name="Google Shape;9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9" name="Google Shape;9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2" name="Google Shape;102;p13"/>
          <p:cNvGrpSpPr/>
          <p:nvPr/>
        </p:nvGrpSpPr>
        <p:grpSpPr>
          <a:xfrm>
            <a:off x="0" y="1318491"/>
            <a:ext cx="1397812" cy="58002"/>
            <a:chOff x="0" y="1077191"/>
            <a:chExt cx="1397812" cy="58002"/>
          </a:xfrm>
        </p:grpSpPr>
        <p:sp>
          <p:nvSpPr>
            <p:cNvPr id="103" name="Google Shape;103;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5" name="Google Shape;105;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6" name="Google Shape;106;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07" name="Google Shape;107;p13"/>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08" name="Google Shape;108;p13"/>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9" name="Google Shape;109;p13"/>
          <p:cNvGrpSpPr/>
          <p:nvPr/>
        </p:nvGrpSpPr>
        <p:grpSpPr>
          <a:xfrm>
            <a:off x="11626751" y="129884"/>
            <a:ext cx="661669" cy="1214119"/>
            <a:chOff x="11436251" y="129884"/>
            <a:chExt cx="661669" cy="1214119"/>
          </a:xfrm>
        </p:grpSpPr>
        <p:sp>
          <p:nvSpPr>
            <p:cNvPr id="110" name="Google Shape;110;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38" name="Shape 138"/>
        <p:cNvGrpSpPr/>
        <p:nvPr/>
      </p:nvGrpSpPr>
      <p:grpSpPr>
        <a:xfrm>
          <a:off x="0" y="0"/>
          <a:ext cx="0" cy="0"/>
          <a:chOff x="0" y="0"/>
          <a:chExt cx="0" cy="0"/>
        </a:xfrm>
      </p:grpSpPr>
      <p:pic>
        <p:nvPicPr>
          <p:cNvPr descr="A logo with blue and yellow colors&#10;&#10;Description automatically generated" id="139" name="Google Shape;139;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40" name="Google Shape;140;p14"/>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41" name="Google Shape;141;p14"/>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42" name="Google Shape;142;p14"/>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43" name="Google Shape;143;p14"/>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44" name="Google Shape;144;p14"/>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45" name="Google Shape;145;p14"/>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46" name="Shape 146"/>
        <p:cNvGrpSpPr/>
        <p:nvPr/>
      </p:nvGrpSpPr>
      <p:grpSpPr>
        <a:xfrm>
          <a:off x="0" y="0"/>
          <a:ext cx="0" cy="0"/>
          <a:chOff x="0" y="0"/>
          <a:chExt cx="0" cy="0"/>
        </a:xfrm>
      </p:grpSpPr>
      <p:pic>
        <p:nvPicPr>
          <p:cNvPr descr="A logo with blue and yellow colors&#10;&#10;Description automatically generated" id="147" name="Google Shape;147;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8" name="Google Shape;148;p15"/>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49" name="Google Shape;149;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50" name="Google Shape;150;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53" name="Shape 153"/>
        <p:cNvGrpSpPr/>
        <p:nvPr/>
      </p:nvGrpSpPr>
      <p:grpSpPr>
        <a:xfrm>
          <a:off x="0" y="0"/>
          <a:ext cx="0" cy="0"/>
          <a:chOff x="0" y="0"/>
          <a:chExt cx="0" cy="0"/>
        </a:xfrm>
      </p:grpSpPr>
      <p:sp>
        <p:nvSpPr>
          <p:cNvPr id="154" name="Google Shape;154;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55" name="Google Shape;155;p16"/>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56" name="Google Shape;156;p16"/>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57" name="Google Shape;157;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9" name="Google Shape;159;p16"/>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60" name="Google Shape;160;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61" name="Shape 161"/>
        <p:cNvGrpSpPr/>
        <p:nvPr/>
      </p:nvGrpSpPr>
      <p:grpSpPr>
        <a:xfrm>
          <a:off x="0" y="0"/>
          <a:ext cx="0" cy="0"/>
          <a:chOff x="0" y="0"/>
          <a:chExt cx="0" cy="0"/>
        </a:xfrm>
      </p:grpSpPr>
      <p:pic>
        <p:nvPicPr>
          <p:cNvPr descr="A yellow circle on a black background&#10;&#10;Description automatically generated" id="162" name="Google Shape;162;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3" name="Google Shape;163;p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6" name="Google Shape;166;p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67" name="Google Shape;167;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70" name="Google Shape;170;p17"/>
          <p:cNvGrpSpPr/>
          <p:nvPr/>
        </p:nvGrpSpPr>
        <p:grpSpPr>
          <a:xfrm>
            <a:off x="11436251" y="129884"/>
            <a:ext cx="661669" cy="1214119"/>
            <a:chOff x="11436251" y="129884"/>
            <a:chExt cx="661669" cy="1214119"/>
          </a:xfrm>
        </p:grpSpPr>
        <p:sp>
          <p:nvSpPr>
            <p:cNvPr id="171" name="Google Shape;171;p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9" name="Google Shape;199;p1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05" name="Google Shape;20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7" name="Google Shape;207;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08" name="Google Shape;208;p1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09" name="Google Shape;209;p18"/>
          <p:cNvGrpSpPr/>
          <p:nvPr/>
        </p:nvGrpSpPr>
        <p:grpSpPr>
          <a:xfrm>
            <a:off x="11436251" y="129884"/>
            <a:ext cx="661669" cy="1214119"/>
            <a:chOff x="11436251" y="129884"/>
            <a:chExt cx="661669" cy="1214119"/>
          </a:xfrm>
        </p:grpSpPr>
        <p:sp>
          <p:nvSpPr>
            <p:cNvPr id="210" name="Google Shape;210;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38" name="Google Shape;238;p18"/>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
          <p:cNvSpPr txBox="1"/>
          <p:nvPr>
            <p:ph type="title"/>
          </p:nvPr>
        </p:nvSpPr>
        <p:spPr>
          <a:xfrm>
            <a:off x="492629" y="818832"/>
            <a:ext cx="654919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Blue Ocean Strategy</a:t>
            </a:r>
            <a:endParaRPr sz="4000">
              <a:solidFill>
                <a:schemeClr val="dk2"/>
              </a:solidFill>
              <a:latin typeface="Montserrat SemiBold"/>
              <a:ea typeface="Montserrat SemiBold"/>
              <a:cs typeface="Montserrat SemiBold"/>
              <a:sym typeface="Montserrat SemiBold"/>
            </a:endParaRPr>
          </a:p>
        </p:txBody>
      </p:sp>
      <p:pic>
        <p:nvPicPr>
          <p:cNvPr id="615" name="Google Shape;615;p1"/>
          <p:cNvPicPr preferRelativeResize="0"/>
          <p:nvPr/>
        </p:nvPicPr>
        <p:blipFill rotWithShape="1">
          <a:blip r:embed="rId3">
            <a:alphaModFix/>
          </a:blip>
          <a:srcRect b="0" l="0" r="0" t="0"/>
          <a:stretch/>
        </p:blipFill>
        <p:spPr>
          <a:xfrm>
            <a:off x="6539373" y="2685673"/>
            <a:ext cx="1715201" cy="939407"/>
          </a:xfrm>
          <a:prstGeom prst="rect">
            <a:avLst/>
          </a:prstGeom>
          <a:noFill/>
          <a:ln>
            <a:noFill/>
          </a:ln>
        </p:spPr>
      </p:pic>
      <p:pic>
        <p:nvPicPr>
          <p:cNvPr id="616" name="Google Shape;616;p1"/>
          <p:cNvPicPr preferRelativeResize="0"/>
          <p:nvPr/>
        </p:nvPicPr>
        <p:blipFill rotWithShape="1">
          <a:blip r:embed="rId3">
            <a:alphaModFix/>
          </a:blip>
          <a:srcRect b="0" l="0" r="0" t="0"/>
          <a:stretch/>
        </p:blipFill>
        <p:spPr>
          <a:xfrm>
            <a:off x="3668676" y="3713901"/>
            <a:ext cx="1451124" cy="79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
          <p:cNvPicPr preferRelativeResize="0"/>
          <p:nvPr/>
        </p:nvPicPr>
        <p:blipFill>
          <a:blip r:embed="rId3">
            <a:alphaModFix/>
          </a:blip>
          <a:stretch>
            <a:fillRect/>
          </a:stretch>
        </p:blipFill>
        <p:spPr>
          <a:xfrm>
            <a:off x="4194300" y="1737250"/>
            <a:ext cx="7524351" cy="4351725"/>
          </a:xfrm>
          <a:prstGeom prst="rect">
            <a:avLst/>
          </a:prstGeom>
          <a:noFill/>
          <a:ln>
            <a:noFill/>
          </a:ln>
        </p:spPr>
      </p:pic>
      <p:sp>
        <p:nvSpPr>
          <p:cNvPr id="622" name="Google Shape;622;p2"/>
          <p:cNvSpPr txBox="1"/>
          <p:nvPr>
            <p:ph type="title"/>
          </p:nvPr>
        </p:nvSpPr>
        <p:spPr>
          <a:xfrm>
            <a:off x="295803" y="491372"/>
            <a:ext cx="10262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Start innovation and new product development</a:t>
            </a:r>
            <a:r>
              <a:rPr lang="en-GB" sz="3000">
                <a:solidFill>
                  <a:schemeClr val="lt1"/>
                </a:solidFill>
              </a:rPr>
              <a:t>.</a:t>
            </a:r>
            <a:br>
              <a:rPr lang="en-GB"/>
            </a:br>
            <a:endParaRPr>
              <a:latin typeface="Montserrat SemiBold"/>
              <a:ea typeface="Montserrat SemiBold"/>
              <a:cs typeface="Montserrat SemiBold"/>
              <a:sym typeface="Montserrat SemiBold"/>
            </a:endParaRPr>
          </a:p>
        </p:txBody>
      </p:sp>
      <p:sp>
        <p:nvSpPr>
          <p:cNvPr id="623" name="Google Shape;623;p2"/>
          <p:cNvSpPr/>
          <p:nvPr/>
        </p:nvSpPr>
        <p:spPr>
          <a:xfrm>
            <a:off x="295804" y="1260845"/>
            <a:ext cx="84396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700" u="none" cap="none" strike="noStrike">
                <a:solidFill>
                  <a:schemeClr val="lt1"/>
                </a:solidFill>
                <a:latin typeface="Montserrat SemiBold"/>
                <a:ea typeface="Montserrat SemiBold"/>
                <a:cs typeface="Montserrat SemiBold"/>
                <a:sym typeface="Montserrat SemiBold"/>
              </a:rPr>
              <a:t>Use this model to get ideas for stimulating innovation</a:t>
            </a:r>
            <a:endParaRPr sz="1700">
              <a:solidFill>
                <a:schemeClr val="lt1"/>
              </a:solidFill>
              <a:latin typeface="Montserrat SemiBold"/>
              <a:ea typeface="Montserrat SemiBold"/>
              <a:cs typeface="Montserrat SemiBold"/>
              <a:sym typeface="Montserrat SemiBold"/>
            </a:endParaRPr>
          </a:p>
        </p:txBody>
      </p:sp>
      <p:sp>
        <p:nvSpPr>
          <p:cNvPr id="624" name="Google Shape;624;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5" name="Google Shape;625;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6" name="Google Shape;626;p2"/>
          <p:cNvSpPr txBox="1"/>
          <p:nvPr/>
        </p:nvSpPr>
        <p:spPr>
          <a:xfrm>
            <a:off x="427225" y="1804200"/>
            <a:ext cx="3491700" cy="1794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The model will help look beyond an existing market towards groups of people who are not yet customers or do not realise that they could be potential customers. These people are observed at three different levels – Tier 1, Tier 2, and Tier 3.</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
          <p:cNvSpPr txBox="1"/>
          <p:nvPr>
            <p:ph type="title"/>
          </p:nvPr>
        </p:nvSpPr>
        <p:spPr>
          <a:xfrm>
            <a:off x="308115" y="765962"/>
            <a:ext cx="9382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Test the utility of the new idea</a:t>
            </a:r>
            <a:r>
              <a:rPr lang="en-GB" sz="3000">
                <a:solidFill>
                  <a:schemeClr val="accent2"/>
                </a:solidFill>
              </a:rPr>
              <a:t>.</a:t>
            </a:r>
            <a:endParaRPr sz="3000">
              <a:solidFill>
                <a:schemeClr val="accent2"/>
              </a:solidFill>
            </a:endParaRPr>
          </a:p>
        </p:txBody>
      </p:sp>
      <p:sp>
        <p:nvSpPr>
          <p:cNvPr id="632" name="Google Shape;632;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3" name="Google Shape;633;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4" name="Google Shape;634;p3"/>
          <p:cNvSpPr/>
          <p:nvPr/>
        </p:nvSpPr>
        <p:spPr>
          <a:xfrm>
            <a:off x="345019" y="1495910"/>
            <a:ext cx="90009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first step is to determine if the new idea is really useful to people? Is there a strong reason why someone should buy the new idea (ie product or service)? If there is no utility (i.e. demand) for the new product, there is no point progressing to the next step.</a:t>
            </a:r>
            <a:endParaRPr/>
          </a:p>
          <a:p>
            <a:pPr indent="0" lvl="0" marL="0" marR="0" rtl="0" algn="l">
              <a:spcBef>
                <a:spcPts val="0"/>
              </a:spcBef>
              <a:spcAft>
                <a:spcPts val="0"/>
              </a:spcAft>
              <a:buNone/>
            </a:pPr>
            <a:r>
              <a:t/>
            </a:r>
            <a:endParaRPr b="0" i="0" sz="1400" u="none" cap="none" strike="noStrike">
              <a:solidFill>
                <a:schemeClr val="dk1"/>
              </a:solidFill>
              <a:latin typeface="Montserrat Light"/>
              <a:ea typeface="Montserrat Light"/>
              <a:cs typeface="Montserrat Light"/>
              <a:sym typeface="Montserrat Light"/>
            </a:endParaRPr>
          </a:p>
        </p:txBody>
      </p:sp>
      <p:graphicFrame>
        <p:nvGraphicFramePr>
          <p:cNvPr id="635" name="Google Shape;635;p3"/>
          <p:cNvGraphicFramePr/>
          <p:nvPr/>
        </p:nvGraphicFramePr>
        <p:xfrm>
          <a:off x="1872844" y="2501994"/>
          <a:ext cx="3000000" cy="3000000"/>
        </p:xfrm>
        <a:graphic>
          <a:graphicData uri="http://schemas.openxmlformats.org/drawingml/2006/table">
            <a:tbl>
              <a:tblPr bandRow="1" firstCol="1" firstRow="1">
                <a:noFill/>
                <a:tableStyleId>{67684260-85B3-4DAB-AD3C-1ACB091496AA}</a:tableStyleId>
              </a:tblPr>
              <a:tblGrid>
                <a:gridCol w="4576800"/>
                <a:gridCol w="3776150"/>
              </a:tblGrid>
              <a:tr h="327275">
                <a:tc>
                  <a:txBody>
                    <a:bodyPr/>
                    <a:lstStyle/>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Product  idea: what is the problem that the product solves?</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 Complete these boxes</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272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much do people pay at the present to solve their problem?</a:t>
                      </a:r>
                      <a:endParaRPr b="0" sz="1200">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200" u="none" cap="none" strike="noStrike">
                          <a:solidFill>
                            <a:schemeClr val="dk2"/>
                          </a:solidFill>
                          <a:latin typeface="Montserrat Light"/>
                          <a:ea typeface="Montserrat Light"/>
                          <a:cs typeface="Montserrat Light"/>
                          <a:sym typeface="Montserrat Light"/>
                        </a:rPr>
                        <a:t> </a:t>
                      </a:r>
                      <a:endParaRPr sz="1200" u="none" cap="none" strike="noStrike">
                        <a:solidFill>
                          <a:schemeClr val="dk2"/>
                        </a:solidFill>
                        <a:latin typeface="Montserrat Light"/>
                        <a:ea typeface="Montserrat Light"/>
                        <a:cs typeface="Montserrat Light"/>
                        <a:sym typeface="Montserrat Light"/>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do they measure value – price of product or cost in use?</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Light"/>
                        <a:ea typeface="Montserrat Light"/>
                        <a:cs typeface="Montserrat Light"/>
                        <a:sym typeface="Montserrat Light"/>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would people pay to have their problem solved by the new product/solution?</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Light"/>
                        <a:ea typeface="Montserrat Light"/>
                        <a:cs typeface="Montserrat Light"/>
                        <a:sym typeface="Montserrat Light"/>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are the features of the new product that people really value and will pay for?</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Light"/>
                        <a:ea typeface="Montserrat Light"/>
                        <a:cs typeface="Montserrat Light"/>
                        <a:sym typeface="Montserrat Light"/>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Who are these people who will pay for the new product?</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Light"/>
                        <a:ea typeface="Montserrat Light"/>
                        <a:cs typeface="Montserrat Light"/>
                        <a:sym typeface="Montserrat Light"/>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likely are they to be durable in terms of their demand? </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200" u="none" cap="none" strike="noStrike">
                          <a:solidFill>
                            <a:schemeClr val="dk2"/>
                          </a:solidFill>
                          <a:latin typeface="Montserrat Light"/>
                          <a:ea typeface="Montserrat Light"/>
                          <a:cs typeface="Montserrat Light"/>
                          <a:sym typeface="Montserrat Light"/>
                        </a:rPr>
                        <a:t> </a:t>
                      </a:r>
                      <a:endParaRPr sz="1200" u="none" cap="none" strike="noStrike">
                        <a:solidFill>
                          <a:schemeClr val="dk2"/>
                        </a:solidFill>
                        <a:latin typeface="Montserrat Light"/>
                        <a:ea typeface="Montserrat Light"/>
                        <a:cs typeface="Montserrat Light"/>
                        <a:sym typeface="Montserrat Light"/>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36" name="Google Shape;636;p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
          <p:cNvSpPr txBox="1"/>
          <p:nvPr>
            <p:ph type="title"/>
          </p:nvPr>
        </p:nvSpPr>
        <p:spPr>
          <a:xfrm>
            <a:off x="298675" y="750475"/>
            <a:ext cx="6359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Test the price of the new idea</a:t>
            </a:r>
            <a:r>
              <a:rPr lang="en-GB" sz="3000">
                <a:solidFill>
                  <a:schemeClr val="accent1"/>
                </a:solidFill>
              </a:rPr>
              <a:t>.</a:t>
            </a:r>
            <a:endParaRPr sz="3000">
              <a:solidFill>
                <a:schemeClr val="accent1"/>
              </a:solidFill>
            </a:endParaRPr>
          </a:p>
        </p:txBody>
      </p:sp>
      <p:sp>
        <p:nvSpPr>
          <p:cNvPr id="642" name="Google Shape;642;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3" name="Google Shape;643;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44" name="Google Shape;644;p4"/>
          <p:cNvSpPr/>
          <p:nvPr/>
        </p:nvSpPr>
        <p:spPr>
          <a:xfrm>
            <a:off x="422815" y="1489459"/>
            <a:ext cx="9000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Test how much people will pay for the new product and who will pay it.</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graphicFrame>
        <p:nvGraphicFramePr>
          <p:cNvPr id="645" name="Google Shape;645;p4"/>
          <p:cNvGraphicFramePr/>
          <p:nvPr/>
        </p:nvGraphicFramePr>
        <p:xfrm>
          <a:off x="1880647" y="1997574"/>
          <a:ext cx="3000000" cy="3000000"/>
        </p:xfrm>
        <a:graphic>
          <a:graphicData uri="http://schemas.openxmlformats.org/drawingml/2006/table">
            <a:tbl>
              <a:tblPr bandRow="1" firstCol="1" firstRow="1">
                <a:noFill/>
                <a:tableStyleId>{67684260-85B3-4DAB-AD3C-1ACB091496AA}</a:tableStyleId>
              </a:tblPr>
              <a:tblGrid>
                <a:gridCol w="4103325"/>
                <a:gridCol w="4176475"/>
              </a:tblGrid>
              <a:tr h="3272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Product  idea: what is the problem that the product solves?</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 Complete these boxes</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272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much do people pay at the present to solve their problem? </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do they measure value – price of product or cost in use?</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would people pay to have their problem solved by the new product/solution?</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are the features of the new product that people really value and will pay for?</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Who are these people who will pay for the new product?</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likely are they to be durable in terms of their demand? </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46" name="Google Shape;646;p4"/>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
          <p:cNvSpPr txBox="1"/>
          <p:nvPr>
            <p:ph type="title"/>
          </p:nvPr>
        </p:nvSpPr>
        <p:spPr>
          <a:xfrm>
            <a:off x="298675" y="750475"/>
            <a:ext cx="6211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Test the cost of the new idea</a:t>
            </a:r>
            <a:r>
              <a:rPr lang="en-GB" sz="3000">
                <a:solidFill>
                  <a:schemeClr val="accent2"/>
                </a:solidFill>
              </a:rPr>
              <a:t>.</a:t>
            </a:r>
            <a:endParaRPr sz="3000">
              <a:solidFill>
                <a:schemeClr val="accent2"/>
              </a:solidFill>
            </a:endParaRPr>
          </a:p>
        </p:txBody>
      </p:sp>
      <p:sp>
        <p:nvSpPr>
          <p:cNvPr id="652" name="Google Shape;65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3" name="Google Shape;653;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54" name="Google Shape;654;p5"/>
          <p:cNvSpPr/>
          <p:nvPr/>
        </p:nvSpPr>
        <p:spPr>
          <a:xfrm>
            <a:off x="423665" y="1495159"/>
            <a:ext cx="9000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Test whether or not the new product can be produced at a reasonable cost</a:t>
            </a:r>
            <a:endParaRPr/>
          </a:p>
        </p:txBody>
      </p:sp>
      <p:graphicFrame>
        <p:nvGraphicFramePr>
          <p:cNvPr id="655" name="Google Shape;655;p5"/>
          <p:cNvGraphicFramePr/>
          <p:nvPr/>
        </p:nvGraphicFramePr>
        <p:xfrm>
          <a:off x="1887646" y="2226174"/>
          <a:ext cx="3000000" cy="3000000"/>
        </p:xfrm>
        <a:graphic>
          <a:graphicData uri="http://schemas.openxmlformats.org/drawingml/2006/table">
            <a:tbl>
              <a:tblPr bandRow="1" firstCol="1" firstRow="1">
                <a:noFill/>
                <a:tableStyleId>{67684260-85B3-4DAB-AD3C-1ACB091496AA}</a:tableStyleId>
              </a:tblPr>
              <a:tblGrid>
                <a:gridCol w="4176475"/>
                <a:gridCol w="4176475"/>
              </a:tblGrid>
              <a:tr h="327275">
                <a:tc>
                  <a:txBody>
                    <a:bodyPr/>
                    <a:lstStyle/>
                    <a:p>
                      <a:pPr indent="0" lvl="0" marL="0" marR="0" rtl="0" algn="l">
                        <a:lnSpc>
                          <a:spcPct val="100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Product  idea: what is the problem that the product solves?</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 Complete these boxes</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27275">
                <a:tc>
                  <a:txBody>
                    <a:bodyPr/>
                    <a:lstStyle/>
                    <a:p>
                      <a:pPr indent="0" lvl="0" marL="0" marR="0" rtl="0" algn="l">
                        <a:lnSpc>
                          <a:spcPct val="100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much does it cost to make the current product? </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00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will it cost to make the new product?</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00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features in the current product could be removed to save cost?</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00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will be the cost of introducing features in the new product that are not there at the present?</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00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is the optimum price that people will pay for the new product?</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00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will be the profit at this new price? </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56" name="Google Shape;656;p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
          <p:cNvSpPr txBox="1"/>
          <p:nvPr>
            <p:ph type="title"/>
          </p:nvPr>
        </p:nvSpPr>
        <p:spPr>
          <a:xfrm>
            <a:off x="308115" y="750462"/>
            <a:ext cx="9382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Test whether to launch the new product</a:t>
            </a:r>
            <a:r>
              <a:rPr lang="en-GB" sz="3000">
                <a:solidFill>
                  <a:schemeClr val="accent2"/>
                </a:solidFill>
              </a:rPr>
              <a:t>.</a:t>
            </a:r>
            <a:endParaRPr sz="3000">
              <a:solidFill>
                <a:schemeClr val="accent2"/>
              </a:solidFill>
            </a:endParaRPr>
          </a:p>
        </p:txBody>
      </p:sp>
      <p:sp>
        <p:nvSpPr>
          <p:cNvPr id="662" name="Google Shape;662;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3" name="Google Shape;663;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4" name="Google Shape;664;p6"/>
          <p:cNvSpPr/>
          <p:nvPr/>
        </p:nvSpPr>
        <p:spPr>
          <a:xfrm>
            <a:off x="345029" y="1466739"/>
            <a:ext cx="9000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Finally test whether the new product should be launched</a:t>
            </a:r>
            <a:endParaRPr/>
          </a:p>
        </p:txBody>
      </p:sp>
      <p:graphicFrame>
        <p:nvGraphicFramePr>
          <p:cNvPr id="665" name="Google Shape;665;p6"/>
          <p:cNvGraphicFramePr/>
          <p:nvPr/>
        </p:nvGraphicFramePr>
        <p:xfrm>
          <a:off x="1849939" y="2314640"/>
          <a:ext cx="3000000" cy="3000000"/>
        </p:xfrm>
        <a:graphic>
          <a:graphicData uri="http://schemas.openxmlformats.org/drawingml/2006/table">
            <a:tbl>
              <a:tblPr bandRow="1" firstCol="1" firstRow="1">
                <a:noFill/>
                <a:tableStyleId>{67684260-85B3-4DAB-AD3C-1ACB091496AA}</a:tableStyleId>
              </a:tblPr>
              <a:tblGrid>
                <a:gridCol w="4176475"/>
                <a:gridCol w="4176475"/>
              </a:tblGrid>
              <a:tr h="327275">
                <a:tc>
                  <a:txBody>
                    <a:bodyPr/>
                    <a:lstStyle/>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Product  idea: what is the problem that the product solves?</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 Complete these boxes</a:t>
                      </a:r>
                      <a:endParaRPr b="0" sz="12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272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if anything will stop or inhibit the launch of the new product? </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How feasible will it be to overcome the potential barriers?</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Amongst what group of people will the potential barriers be greatest – Tier 1, Tier 2, or Tier 3?</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425575">
                <a:tc>
                  <a:txBody>
                    <a:bodyPr/>
                    <a:lstStyle/>
                    <a:p>
                      <a:pPr indent="0" lvl="0" marL="0" marR="0" rtl="0" algn="l">
                        <a:lnSpc>
                          <a:spcPct val="115000"/>
                        </a:lnSpc>
                        <a:spcBef>
                          <a:spcPts val="0"/>
                        </a:spcBef>
                        <a:spcAft>
                          <a:spcPts val="0"/>
                        </a:spcAft>
                        <a:buNone/>
                      </a:pPr>
                      <a:r>
                        <a:rPr b="0" lang="en-GB" sz="1200" u="none" cap="none" strike="noStrike">
                          <a:solidFill>
                            <a:schemeClr val="dk2"/>
                          </a:solidFill>
                          <a:latin typeface="Montserrat SemiBold"/>
                          <a:ea typeface="Montserrat SemiBold"/>
                          <a:cs typeface="Montserrat SemiBold"/>
                          <a:sym typeface="Montserrat SemiBold"/>
                        </a:rPr>
                        <a:t>What will be the cost of overcoming these barriers?</a:t>
                      </a:r>
                      <a:endParaRPr b="0" sz="12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1200">
                        <a:solidFill>
                          <a:schemeClr val="dk2"/>
                        </a:solidFill>
                        <a:latin typeface="Montserrat SemiBold"/>
                        <a:ea typeface="Montserrat SemiBold"/>
                        <a:cs typeface="Montserrat SemiBold"/>
                        <a:sym typeface="Montserrat SemiBold"/>
                      </a:endParaRPr>
                    </a:p>
                  </a:txBody>
                  <a:tcPr marT="0" marB="0" marR="68575" marL="6857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2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66" name="Google Shape;666;p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
          <p:cNvSpPr txBox="1"/>
          <p:nvPr>
            <p:ph type="title"/>
          </p:nvPr>
        </p:nvSpPr>
        <p:spPr>
          <a:xfrm>
            <a:off x="308103" y="651750"/>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80"/>
              <a:buFont typeface="Montserrat SemiBold"/>
              <a:buNone/>
            </a:pPr>
            <a:r>
              <a:rPr lang="en-GB" sz="3000"/>
              <a:t>Things to think about</a:t>
            </a:r>
            <a:r>
              <a:rPr lang="en-GB" sz="3000">
                <a:solidFill>
                  <a:schemeClr val="lt1"/>
                </a:solidFill>
              </a:rPr>
              <a:t>.</a:t>
            </a:r>
            <a:endParaRPr sz="3000">
              <a:solidFill>
                <a:schemeClr val="lt1"/>
              </a:solidFill>
            </a:endParaRPr>
          </a:p>
        </p:txBody>
      </p:sp>
      <p:sp>
        <p:nvSpPr>
          <p:cNvPr id="672" name="Google Shape;672;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3" name="Google Shape;673;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4" name="Google Shape;674;p7"/>
          <p:cNvSpPr/>
          <p:nvPr/>
        </p:nvSpPr>
        <p:spPr>
          <a:xfrm>
            <a:off x="345875" y="1577375"/>
            <a:ext cx="109350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67">
                <a:solidFill>
                  <a:schemeClr val="lt1"/>
                </a:solidFill>
                <a:latin typeface="Montserrat SemiBold"/>
                <a:ea typeface="Montserrat SemiBold"/>
                <a:cs typeface="Montserrat SemiBold"/>
                <a:sym typeface="Montserrat SemiBold"/>
              </a:rPr>
              <a:t>The key is to understand customer needs and which customers can point to a viable innovation</a:t>
            </a:r>
            <a:endParaRPr sz="1200">
              <a:solidFill>
                <a:schemeClr val="lt1"/>
              </a:solidFill>
              <a:latin typeface="Montserrat SemiBold"/>
              <a:ea typeface="Montserrat SemiBold"/>
              <a:cs typeface="Montserrat SemiBold"/>
              <a:sym typeface="Montserrat SemiBold"/>
            </a:endParaRPr>
          </a:p>
        </p:txBody>
      </p:sp>
      <p:sp>
        <p:nvSpPr>
          <p:cNvPr id="675" name="Google Shape;675;p7"/>
          <p:cNvSpPr txBox="1"/>
          <p:nvPr/>
        </p:nvSpPr>
        <p:spPr>
          <a:xfrm>
            <a:off x="1366975" y="2512575"/>
            <a:ext cx="8503800" cy="2181900"/>
          </a:xfrm>
          <a:prstGeom prst="rect">
            <a:avLst/>
          </a:prstGeom>
          <a:noFill/>
          <a:ln>
            <a:noFill/>
          </a:ln>
        </p:spPr>
        <p:txBody>
          <a:bodyPr anchorCtr="0" anchor="t" bIns="45700" lIns="91425" spcFirstLastPara="1" rIns="91425" wrap="square" tIns="45700">
            <a:spAutoFit/>
          </a:bodyPr>
          <a:lstStyle/>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Really understand your customers. Look at what they buy, see how they use the products, find out what frustrates them and how they overcome these frustrations.</a:t>
            </a:r>
            <a:endParaRPr sz="15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500">
              <a:solidFill>
                <a:schemeClr val="dk1"/>
              </a:solidFill>
              <a:latin typeface="Montserrat Light"/>
              <a:ea typeface="Montserrat Light"/>
              <a:cs typeface="Montserrat Light"/>
              <a:sym typeface="Montserrat Light"/>
            </a:endParaRPr>
          </a:p>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Look at the outliers on the extremes of your customers. What do they do? It is here that you may find your blue ocean rather than in the mainstream middle ground.</a:t>
            </a:r>
            <a:endParaRPr sz="15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500">
              <a:solidFill>
                <a:schemeClr val="dk1"/>
              </a:solidFill>
              <a:latin typeface="Montserrat Light"/>
              <a:ea typeface="Montserrat Light"/>
              <a:cs typeface="Montserrat Light"/>
              <a:sym typeface="Montserrat Light"/>
            </a:endParaRPr>
          </a:p>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Aim for the stars and be happy if you land on the moon! Most realisable opportunities lie with tier 1  customers rather than in tiers 2 or 3.</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g2ab2b66ae8d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1" name="Google Shape;681;g2ab2b66ae8d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2" name="Google Shape;682;g2ab2b66ae8d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3" name="Google Shape;683;g2ab2b66ae8d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4" name="Google Shape;684;g2ab2b66ae8d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g2ab2b66ae8d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