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
      <p:font typeface="Montserrat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iJKvbT2ODUCl15Del/+nFapPoV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22" Type="http://schemas.openxmlformats.org/officeDocument/2006/relationships/font" Target="fonts/MontserratMedium-italic.fntdata"/><Relationship Id="rId21" Type="http://schemas.openxmlformats.org/officeDocument/2006/relationships/font" Target="fonts/MontserratMedium-bold.fntdata"/><Relationship Id="rId24" Type="http://schemas.openxmlformats.org/officeDocument/2006/relationships/font" Target="fonts/MontserratLight-regular.fntdata"/><Relationship Id="rId23" Type="http://schemas.openxmlformats.org/officeDocument/2006/relationships/font" Target="fonts/MontserratMedium-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italic.fntdata"/><Relationship Id="rId25" Type="http://schemas.openxmlformats.org/officeDocument/2006/relationships/font" Target="fonts/MontserratLight-bold.fntdata"/><Relationship Id="rId28" Type="http://customschemas.google.com/relationships/presentationmetadata" Target="metadata"/><Relationship Id="rId27" Type="http://schemas.openxmlformats.org/officeDocument/2006/relationships/font" Target="fonts/Montserrat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SemiBold-bold.fntdata"/><Relationship Id="rId12" Type="http://schemas.openxmlformats.org/officeDocument/2006/relationships/font" Target="fonts/MontserratSemiBold-regular.fntdata"/><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2ab2a25d88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g2ab2a25d88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40" name="Shape 240"/>
        <p:cNvGrpSpPr/>
        <p:nvPr/>
      </p:nvGrpSpPr>
      <p:grpSpPr>
        <a:xfrm>
          <a:off x="0" y="0"/>
          <a:ext cx="0" cy="0"/>
          <a:chOff x="0" y="0"/>
          <a:chExt cx="0" cy="0"/>
        </a:xfrm>
      </p:grpSpPr>
      <p:pic>
        <p:nvPicPr>
          <p:cNvPr descr="A yellow circle on a black background&#10;&#10;Description automatically generated" id="241" name="Google Shape;24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2" name="Google Shape;24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pic>
        <p:nvPicPr>
          <p:cNvPr id="245" name="Google Shape;245;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6" name="Google Shape;246;p18"/>
          <p:cNvGrpSpPr/>
          <p:nvPr/>
        </p:nvGrpSpPr>
        <p:grpSpPr>
          <a:xfrm>
            <a:off x="11436251" y="129884"/>
            <a:ext cx="661669" cy="1214119"/>
            <a:chOff x="11436251" y="129884"/>
            <a:chExt cx="661669" cy="1214119"/>
          </a:xfrm>
        </p:grpSpPr>
        <p:sp>
          <p:nvSpPr>
            <p:cNvPr id="247" name="Google Shape;247;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5" name="Google Shape;275;p18"/>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grpSp>
        <p:nvGrpSpPr>
          <p:cNvPr id="276" name="Google Shape;276;p18"/>
          <p:cNvGrpSpPr/>
          <p:nvPr/>
        </p:nvGrpSpPr>
        <p:grpSpPr>
          <a:xfrm>
            <a:off x="0" y="1318491"/>
            <a:ext cx="1397787" cy="57996"/>
            <a:chOff x="0" y="1077191"/>
            <a:chExt cx="1397787" cy="57996"/>
          </a:xfrm>
        </p:grpSpPr>
        <p:sp>
          <p:nvSpPr>
            <p:cNvPr id="277" name="Google Shape;277;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9" name="Google Shape;279;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280" name="Google Shape;280;p18"/>
          <p:cNvSpPr txBox="1"/>
          <p:nvPr>
            <p:ph type="title"/>
          </p:nvPr>
        </p:nvSpPr>
        <p:spPr>
          <a:xfrm>
            <a:off x="298675" y="750475"/>
            <a:ext cx="7475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1" name="Shape 281"/>
        <p:cNvGrpSpPr/>
        <p:nvPr/>
      </p:nvGrpSpPr>
      <p:grpSpPr>
        <a:xfrm>
          <a:off x="0" y="0"/>
          <a:ext cx="0" cy="0"/>
          <a:chOff x="0" y="0"/>
          <a:chExt cx="0" cy="0"/>
        </a:xfrm>
      </p:grpSpPr>
      <p:pic>
        <p:nvPicPr>
          <p:cNvPr descr="A yellow circle on a black background&#10;&#10;Description automatically generated" id="282" name="Google Shape;282;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3" name="Google Shape;283;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6" name="Google Shape;28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7" name="Google Shape;287;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88" name="Google Shape;288;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9" name="Google Shape;289;p19"/>
          <p:cNvGrpSpPr/>
          <p:nvPr/>
        </p:nvGrpSpPr>
        <p:grpSpPr>
          <a:xfrm>
            <a:off x="11626751" y="129884"/>
            <a:ext cx="661669" cy="1214119"/>
            <a:chOff x="11436251" y="129884"/>
            <a:chExt cx="661669" cy="1214119"/>
          </a:xfrm>
        </p:grpSpPr>
        <p:sp>
          <p:nvSpPr>
            <p:cNvPr id="290" name="Google Shape;290;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8" name="Google Shape;318;p19"/>
          <p:cNvGrpSpPr/>
          <p:nvPr/>
        </p:nvGrpSpPr>
        <p:grpSpPr>
          <a:xfrm>
            <a:off x="0" y="1318491"/>
            <a:ext cx="1397787" cy="57996"/>
            <a:chOff x="0" y="1077191"/>
            <a:chExt cx="1397787" cy="57996"/>
          </a:xfrm>
        </p:grpSpPr>
        <p:sp>
          <p:nvSpPr>
            <p:cNvPr id="319" name="Google Shape;319;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1" name="Google Shape;321;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322" name="Google Shape;322;p19"/>
          <p:cNvSpPr txBox="1"/>
          <p:nvPr>
            <p:ph type="title"/>
          </p:nvPr>
        </p:nvSpPr>
        <p:spPr>
          <a:xfrm>
            <a:off x="298675" y="750475"/>
            <a:ext cx="7475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3" name="Shape 323"/>
        <p:cNvGrpSpPr/>
        <p:nvPr/>
      </p:nvGrpSpPr>
      <p:grpSpPr>
        <a:xfrm>
          <a:off x="0" y="0"/>
          <a:ext cx="0" cy="0"/>
          <a:chOff x="0" y="0"/>
          <a:chExt cx="0" cy="0"/>
        </a:xfrm>
      </p:grpSpPr>
      <p:pic>
        <p:nvPicPr>
          <p:cNvPr descr="A yellow circle on a black background&#10;&#10;Description automatically generated" id="324" name="Google Shape;324;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5" name="Google Shape;325;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28" name="Google Shape;328;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29" name="Google Shape;329;p20"/>
          <p:cNvGrpSpPr/>
          <p:nvPr/>
        </p:nvGrpSpPr>
        <p:grpSpPr>
          <a:xfrm>
            <a:off x="11436251" y="129884"/>
            <a:ext cx="661669" cy="1214119"/>
            <a:chOff x="11436251" y="129884"/>
            <a:chExt cx="661669" cy="1214119"/>
          </a:xfrm>
        </p:grpSpPr>
        <p:sp>
          <p:nvSpPr>
            <p:cNvPr id="330" name="Google Shape;330;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8" name="Google Shape;358;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59" name="Google Shape;359;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360" name="Google Shape;360;p20"/>
          <p:cNvGrpSpPr/>
          <p:nvPr/>
        </p:nvGrpSpPr>
        <p:grpSpPr>
          <a:xfrm>
            <a:off x="0" y="1318491"/>
            <a:ext cx="1397787" cy="57996"/>
            <a:chOff x="0" y="1077191"/>
            <a:chExt cx="1397787" cy="57996"/>
          </a:xfrm>
        </p:grpSpPr>
        <p:sp>
          <p:nvSpPr>
            <p:cNvPr id="361" name="Google Shape;361;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3" name="Google Shape;363;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364" name="Google Shape;364;p20"/>
          <p:cNvSpPr txBox="1"/>
          <p:nvPr>
            <p:ph type="title"/>
          </p:nvPr>
        </p:nvSpPr>
        <p:spPr>
          <a:xfrm>
            <a:off x="298675" y="750475"/>
            <a:ext cx="7475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5" name="Shape 365"/>
        <p:cNvGrpSpPr/>
        <p:nvPr/>
      </p:nvGrpSpPr>
      <p:grpSpPr>
        <a:xfrm>
          <a:off x="0" y="0"/>
          <a:ext cx="0" cy="0"/>
          <a:chOff x="0" y="0"/>
          <a:chExt cx="0" cy="0"/>
        </a:xfrm>
      </p:grpSpPr>
      <p:pic>
        <p:nvPicPr>
          <p:cNvPr descr="A yellow circle on a black background&#10;&#10;Description automatically generated" id="366" name="Google Shape;366;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7" name="Google Shape;367;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0" name="Google Shape;370;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1" name="Google Shape;371;p21"/>
          <p:cNvGrpSpPr/>
          <p:nvPr/>
        </p:nvGrpSpPr>
        <p:grpSpPr>
          <a:xfrm>
            <a:off x="0" y="1318491"/>
            <a:ext cx="1397812" cy="58002"/>
            <a:chOff x="0" y="1077191"/>
            <a:chExt cx="1397812" cy="58002"/>
          </a:xfrm>
        </p:grpSpPr>
        <p:sp>
          <p:nvSpPr>
            <p:cNvPr id="372" name="Google Shape;372;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4" name="Google Shape;374;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5" name="Google Shape;375;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6" name="Google Shape;376;p21"/>
          <p:cNvGrpSpPr/>
          <p:nvPr/>
        </p:nvGrpSpPr>
        <p:grpSpPr>
          <a:xfrm>
            <a:off x="11614051" y="129884"/>
            <a:ext cx="661669" cy="1214119"/>
            <a:chOff x="11436251" y="129884"/>
            <a:chExt cx="661669" cy="1214119"/>
          </a:xfrm>
        </p:grpSpPr>
        <p:sp>
          <p:nvSpPr>
            <p:cNvPr id="377" name="Google Shape;377;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5" name="Google Shape;405;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6" name="Shape 406"/>
        <p:cNvGrpSpPr/>
        <p:nvPr/>
      </p:nvGrpSpPr>
      <p:grpSpPr>
        <a:xfrm>
          <a:off x="0" y="0"/>
          <a:ext cx="0" cy="0"/>
          <a:chOff x="0" y="0"/>
          <a:chExt cx="0" cy="0"/>
        </a:xfrm>
      </p:grpSpPr>
      <p:pic>
        <p:nvPicPr>
          <p:cNvPr descr="A yellow circle on a black background&#10;&#10;Description automatically generated" id="407" name="Google Shape;407;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8" name="Google Shape;408;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1" name="Google Shape;411;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2" name="Google Shape;412;p22"/>
          <p:cNvGrpSpPr/>
          <p:nvPr/>
        </p:nvGrpSpPr>
        <p:grpSpPr>
          <a:xfrm>
            <a:off x="0" y="1318491"/>
            <a:ext cx="1397812" cy="58002"/>
            <a:chOff x="0" y="1077191"/>
            <a:chExt cx="1397812" cy="58002"/>
          </a:xfrm>
        </p:grpSpPr>
        <p:sp>
          <p:nvSpPr>
            <p:cNvPr id="413" name="Google Shape;413;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5" name="Google Shape;415;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6" name="Google Shape;416;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7" name="Google Shape;417;p22"/>
          <p:cNvGrpSpPr/>
          <p:nvPr/>
        </p:nvGrpSpPr>
        <p:grpSpPr>
          <a:xfrm>
            <a:off x="11436251" y="129884"/>
            <a:ext cx="661669" cy="1214119"/>
            <a:chOff x="11436251" y="129884"/>
            <a:chExt cx="661669" cy="1214119"/>
          </a:xfrm>
        </p:grpSpPr>
        <p:sp>
          <p:nvSpPr>
            <p:cNvPr id="418" name="Google Shape;418;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6" name="Google Shape;446;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7" name="Shape 447"/>
        <p:cNvGrpSpPr/>
        <p:nvPr/>
      </p:nvGrpSpPr>
      <p:grpSpPr>
        <a:xfrm>
          <a:off x="0" y="0"/>
          <a:ext cx="0" cy="0"/>
          <a:chOff x="0" y="0"/>
          <a:chExt cx="0" cy="0"/>
        </a:xfrm>
      </p:grpSpPr>
      <p:pic>
        <p:nvPicPr>
          <p:cNvPr descr="A yellow circle on a black background&#10;&#10;Description automatically generated" id="448" name="Google Shape;448;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9" name="Google Shape;449;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2" name="Google Shape;452;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3" name="Google Shape;453;p23"/>
          <p:cNvGrpSpPr/>
          <p:nvPr/>
        </p:nvGrpSpPr>
        <p:grpSpPr>
          <a:xfrm>
            <a:off x="0" y="1318491"/>
            <a:ext cx="1397812" cy="58002"/>
            <a:chOff x="0" y="1077191"/>
            <a:chExt cx="1397812" cy="58002"/>
          </a:xfrm>
        </p:grpSpPr>
        <p:sp>
          <p:nvSpPr>
            <p:cNvPr id="454" name="Google Shape;454;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6" name="Google Shape;456;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7" name="Google Shape;457;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8" name="Google Shape;458;p23"/>
          <p:cNvGrpSpPr/>
          <p:nvPr/>
        </p:nvGrpSpPr>
        <p:grpSpPr>
          <a:xfrm>
            <a:off x="11436251" y="129884"/>
            <a:ext cx="661669" cy="1214119"/>
            <a:chOff x="11436251" y="129884"/>
            <a:chExt cx="661669" cy="1214119"/>
          </a:xfrm>
        </p:grpSpPr>
        <p:sp>
          <p:nvSpPr>
            <p:cNvPr id="459" name="Google Shape;459;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7" name="Google Shape;487;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8" name="Shape 488"/>
        <p:cNvGrpSpPr/>
        <p:nvPr/>
      </p:nvGrpSpPr>
      <p:grpSpPr>
        <a:xfrm>
          <a:off x="0" y="0"/>
          <a:ext cx="0" cy="0"/>
          <a:chOff x="0" y="0"/>
          <a:chExt cx="0" cy="0"/>
        </a:xfrm>
      </p:grpSpPr>
      <p:pic>
        <p:nvPicPr>
          <p:cNvPr descr="A yellow circle on a black background&#10;&#10;Description automatically generated" id="489" name="Google Shape;489;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0" name="Google Shape;490;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3" name="Google Shape;493;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4" name="Google Shape;494;p24"/>
          <p:cNvGrpSpPr/>
          <p:nvPr/>
        </p:nvGrpSpPr>
        <p:grpSpPr>
          <a:xfrm>
            <a:off x="0" y="1318491"/>
            <a:ext cx="1397812" cy="58002"/>
            <a:chOff x="0" y="1077191"/>
            <a:chExt cx="1397812" cy="58002"/>
          </a:xfrm>
        </p:grpSpPr>
        <p:sp>
          <p:nvSpPr>
            <p:cNvPr id="495" name="Google Shape;495;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7" name="Google Shape;497;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8" name="Google Shape;498;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9" name="Google Shape;499;p24"/>
          <p:cNvGrpSpPr/>
          <p:nvPr/>
        </p:nvGrpSpPr>
        <p:grpSpPr>
          <a:xfrm>
            <a:off x="11436251" y="129884"/>
            <a:ext cx="661669" cy="1214119"/>
            <a:chOff x="11436251" y="129884"/>
            <a:chExt cx="661669" cy="1214119"/>
          </a:xfrm>
        </p:grpSpPr>
        <p:sp>
          <p:nvSpPr>
            <p:cNvPr id="500" name="Google Shape;500;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8" name="Google Shape;528;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9" name="Google Shape;529;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0" name="Shape 530"/>
        <p:cNvGrpSpPr/>
        <p:nvPr/>
      </p:nvGrpSpPr>
      <p:grpSpPr>
        <a:xfrm>
          <a:off x="0" y="0"/>
          <a:ext cx="0" cy="0"/>
          <a:chOff x="0" y="0"/>
          <a:chExt cx="0" cy="0"/>
        </a:xfrm>
      </p:grpSpPr>
      <p:pic>
        <p:nvPicPr>
          <p:cNvPr descr="A yellow circle on a black background&#10;&#10;Description automatically generated" id="531" name="Google Shape;531;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2" name="Google Shape;532;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4" name="Google Shape;534;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5" name="Google Shape;535;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6" name="Google Shape;536;p25"/>
          <p:cNvGrpSpPr/>
          <p:nvPr/>
        </p:nvGrpSpPr>
        <p:grpSpPr>
          <a:xfrm>
            <a:off x="0" y="1318491"/>
            <a:ext cx="1397812" cy="58002"/>
            <a:chOff x="0" y="1077191"/>
            <a:chExt cx="1397812" cy="58002"/>
          </a:xfrm>
        </p:grpSpPr>
        <p:sp>
          <p:nvSpPr>
            <p:cNvPr id="537" name="Google Shape;537;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9" name="Google Shape;539;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0" name="Google Shape;540;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1" name="Google Shape;541;p25"/>
          <p:cNvGrpSpPr/>
          <p:nvPr/>
        </p:nvGrpSpPr>
        <p:grpSpPr>
          <a:xfrm>
            <a:off x="11614051" y="129884"/>
            <a:ext cx="661669" cy="1214119"/>
            <a:chOff x="11436251" y="129884"/>
            <a:chExt cx="661669" cy="1214119"/>
          </a:xfrm>
        </p:grpSpPr>
        <p:sp>
          <p:nvSpPr>
            <p:cNvPr id="542" name="Google Shape;542;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0" name="Google Shape;570;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1" name="Shape 571"/>
        <p:cNvGrpSpPr/>
        <p:nvPr/>
      </p:nvGrpSpPr>
      <p:grpSpPr>
        <a:xfrm>
          <a:off x="0" y="0"/>
          <a:ext cx="0" cy="0"/>
          <a:chOff x="0" y="0"/>
          <a:chExt cx="0" cy="0"/>
        </a:xfrm>
      </p:grpSpPr>
      <p:pic>
        <p:nvPicPr>
          <p:cNvPr descr="A yellow circle on a black background&#10;&#10;Description automatically generated" id="572" name="Google Shape;572;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3" name="Google Shape;573;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5" name="Google Shape;575;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6" name="Google Shape;576;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7" name="Shape 577"/>
        <p:cNvGrpSpPr/>
        <p:nvPr/>
      </p:nvGrpSpPr>
      <p:grpSpPr>
        <a:xfrm>
          <a:off x="0" y="0"/>
          <a:ext cx="0" cy="0"/>
          <a:chOff x="0" y="0"/>
          <a:chExt cx="0" cy="0"/>
        </a:xfrm>
      </p:grpSpPr>
      <p:pic>
        <p:nvPicPr>
          <p:cNvPr id="578" name="Google Shape;578;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9" name="Google Shape;579;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0" name="Google Shape;580;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1" name="Google Shape;581;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2" name="Google Shape;582;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0"/>
          <p:cNvGrpSpPr/>
          <p:nvPr/>
        </p:nvGrpSpPr>
        <p:grpSpPr>
          <a:xfrm>
            <a:off x="11436251" y="129884"/>
            <a:ext cx="661669" cy="1214119"/>
            <a:chOff x="11436251" y="129884"/>
            <a:chExt cx="661669" cy="1214119"/>
          </a:xfrm>
        </p:grpSpPr>
        <p:sp>
          <p:nvSpPr>
            <p:cNvPr id="27" name="Google Shape;27;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3" name="Shape 583"/>
        <p:cNvGrpSpPr/>
        <p:nvPr/>
      </p:nvGrpSpPr>
      <p:grpSpPr>
        <a:xfrm>
          <a:off x="0" y="0"/>
          <a:ext cx="0" cy="0"/>
          <a:chOff x="0" y="0"/>
          <a:chExt cx="0" cy="0"/>
        </a:xfrm>
      </p:grpSpPr>
      <p:sp>
        <p:nvSpPr>
          <p:cNvPr id="584" name="Google Shape;584;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6" name="Google Shape;586;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7" name="Shape 587"/>
        <p:cNvGrpSpPr/>
        <p:nvPr/>
      </p:nvGrpSpPr>
      <p:grpSpPr>
        <a:xfrm>
          <a:off x="0" y="0"/>
          <a:ext cx="0" cy="0"/>
          <a:chOff x="0" y="0"/>
          <a:chExt cx="0" cy="0"/>
        </a:xfrm>
      </p:grpSpPr>
      <p:sp>
        <p:nvSpPr>
          <p:cNvPr id="588" name="Google Shape;588;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9" name="Google Shape;58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0" name="Google Shape;59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1" name="Google Shape;591;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2" name="Shape 592"/>
        <p:cNvGrpSpPr/>
        <p:nvPr/>
      </p:nvGrpSpPr>
      <p:grpSpPr>
        <a:xfrm>
          <a:off x="0" y="0"/>
          <a:ext cx="0" cy="0"/>
          <a:chOff x="0" y="0"/>
          <a:chExt cx="0" cy="0"/>
        </a:xfrm>
      </p:grpSpPr>
      <p:sp>
        <p:nvSpPr>
          <p:cNvPr id="593" name="Google Shape;593;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4" name="Google Shape;594;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5" name="Google Shape;595;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7" name="Google Shape;597;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8" name="Google Shape;598;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9" name="Shape 599"/>
        <p:cNvGrpSpPr/>
        <p:nvPr/>
      </p:nvGrpSpPr>
      <p:grpSpPr>
        <a:xfrm>
          <a:off x="0" y="0"/>
          <a:ext cx="0" cy="0"/>
          <a:chOff x="0" y="0"/>
          <a:chExt cx="0" cy="0"/>
        </a:xfrm>
      </p:grpSpPr>
      <p:sp>
        <p:nvSpPr>
          <p:cNvPr id="600" name="Google Shape;600;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1" name="Google Shape;601;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2" name="Shape 602"/>
        <p:cNvGrpSpPr/>
        <p:nvPr/>
      </p:nvGrpSpPr>
      <p:grpSpPr>
        <a:xfrm>
          <a:off x="0" y="0"/>
          <a:ext cx="0" cy="0"/>
          <a:chOff x="0" y="0"/>
          <a:chExt cx="0" cy="0"/>
        </a:xfrm>
      </p:grpSpPr>
      <p:sp>
        <p:nvSpPr>
          <p:cNvPr id="603" name="Google Shape;603;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4" name="Google Shape;60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5" name="Google Shape;60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6" name="Shape 606"/>
        <p:cNvGrpSpPr/>
        <p:nvPr/>
      </p:nvGrpSpPr>
      <p:grpSpPr>
        <a:xfrm>
          <a:off x="0" y="0"/>
          <a:ext cx="0" cy="0"/>
          <a:chOff x="0" y="0"/>
          <a:chExt cx="0" cy="0"/>
        </a:xfrm>
      </p:grpSpPr>
      <p:sp>
        <p:nvSpPr>
          <p:cNvPr id="607" name="Google Shape;607;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8" name="Google Shape;608;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9" name="Google Shape;609;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0" name="Google Shape;610;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1" name="Google Shape;61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3" name="Shape 613"/>
        <p:cNvGrpSpPr/>
        <p:nvPr/>
      </p:nvGrpSpPr>
      <p:grpSpPr>
        <a:xfrm>
          <a:off x="0" y="0"/>
          <a:ext cx="0" cy="0"/>
          <a:chOff x="0" y="0"/>
          <a:chExt cx="0" cy="0"/>
        </a:xfrm>
      </p:grpSpPr>
      <p:sp>
        <p:nvSpPr>
          <p:cNvPr id="614" name="Google Shape;614;p34"/>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5" name="Google Shape;615;p34"/>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34"/>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7" name="Google Shape;617;p34"/>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8" name="Shape 618"/>
        <p:cNvGrpSpPr/>
        <p:nvPr/>
      </p:nvGrpSpPr>
      <p:grpSpPr>
        <a:xfrm>
          <a:off x="0" y="0"/>
          <a:ext cx="0" cy="0"/>
          <a:chOff x="0" y="0"/>
          <a:chExt cx="0" cy="0"/>
        </a:xfrm>
      </p:grpSpPr>
      <p:sp>
        <p:nvSpPr>
          <p:cNvPr id="619" name="Google Shape;619;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0" name="Google Shape;620;p35"/>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35"/>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11"/>
          <p:cNvGrpSpPr/>
          <p:nvPr/>
        </p:nvGrpSpPr>
        <p:grpSpPr>
          <a:xfrm>
            <a:off x="141195" y="897389"/>
            <a:ext cx="1397812" cy="58002"/>
            <a:chOff x="0" y="1077191"/>
            <a:chExt cx="1397812" cy="58002"/>
          </a:xfrm>
        </p:grpSpPr>
        <p:sp>
          <p:nvSpPr>
            <p:cNvPr id="63" name="Google Shape;63;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5" name="Google Shape;65;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11"/>
          <p:cNvGrpSpPr/>
          <p:nvPr/>
        </p:nvGrpSpPr>
        <p:grpSpPr>
          <a:xfrm>
            <a:off x="11436251" y="129884"/>
            <a:ext cx="661669" cy="1214119"/>
            <a:chOff x="11436251" y="129884"/>
            <a:chExt cx="661669" cy="1214119"/>
          </a:xfrm>
        </p:grpSpPr>
        <p:sp>
          <p:nvSpPr>
            <p:cNvPr id="68" name="Google Shape;68;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6" name="Google Shape;96;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7" name="Google Shape;97;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8" name="Shape 98"/>
        <p:cNvGrpSpPr/>
        <p:nvPr/>
      </p:nvGrpSpPr>
      <p:grpSpPr>
        <a:xfrm>
          <a:off x="0" y="0"/>
          <a:ext cx="0" cy="0"/>
          <a:chOff x="0" y="0"/>
          <a:chExt cx="0" cy="0"/>
        </a:xfrm>
      </p:grpSpPr>
      <p:pic>
        <p:nvPicPr>
          <p:cNvPr descr="A yellow circle on a black background&#10;&#10;Description automatically generated" id="99" name="Google Shape;99;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0" name="Google Shape;100;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3" name="Google Shape;103;p12"/>
          <p:cNvGrpSpPr/>
          <p:nvPr/>
        </p:nvGrpSpPr>
        <p:grpSpPr>
          <a:xfrm>
            <a:off x="0" y="1001612"/>
            <a:ext cx="1397812" cy="58002"/>
            <a:chOff x="0" y="1077191"/>
            <a:chExt cx="1397812" cy="58002"/>
          </a:xfrm>
        </p:grpSpPr>
        <p:sp>
          <p:nvSpPr>
            <p:cNvPr id="104" name="Google Shape;104;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6" name="Google Shape;106;p12"/>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7" name="Google Shape;107;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8" name="Google Shape;108;p12"/>
          <p:cNvGrpSpPr/>
          <p:nvPr/>
        </p:nvGrpSpPr>
        <p:grpSpPr>
          <a:xfrm>
            <a:off x="11436251" y="129884"/>
            <a:ext cx="661669" cy="1214119"/>
            <a:chOff x="11436251" y="129884"/>
            <a:chExt cx="661669" cy="1214119"/>
          </a:xfrm>
        </p:grpSpPr>
        <p:sp>
          <p:nvSpPr>
            <p:cNvPr id="109" name="Google Shape;109;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7" name="Google Shape;137;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38" name="Shape 138"/>
        <p:cNvGrpSpPr/>
        <p:nvPr/>
      </p:nvGrpSpPr>
      <p:grpSpPr>
        <a:xfrm>
          <a:off x="0" y="0"/>
          <a:ext cx="0" cy="0"/>
          <a:chOff x="0" y="0"/>
          <a:chExt cx="0" cy="0"/>
        </a:xfrm>
      </p:grpSpPr>
      <p:pic>
        <p:nvPicPr>
          <p:cNvPr descr="A yellow circle on a black background&#10;&#10;Description automatically generated" id="139" name="Google Shape;139;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0" name="Google Shape;140;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3" name="Google Shape;143;p13"/>
          <p:cNvGrpSpPr/>
          <p:nvPr/>
        </p:nvGrpSpPr>
        <p:grpSpPr>
          <a:xfrm>
            <a:off x="0" y="962050"/>
            <a:ext cx="1397812" cy="58002"/>
            <a:chOff x="0" y="1077191"/>
            <a:chExt cx="1397812" cy="58002"/>
          </a:xfrm>
        </p:grpSpPr>
        <p:sp>
          <p:nvSpPr>
            <p:cNvPr id="144" name="Google Shape;144;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6" name="Google Shape;146;p13"/>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7" name="Google Shape;147;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48" name="Google Shape;148;p13"/>
          <p:cNvGrpSpPr/>
          <p:nvPr/>
        </p:nvGrpSpPr>
        <p:grpSpPr>
          <a:xfrm>
            <a:off x="11436251" y="129884"/>
            <a:ext cx="661669" cy="1214119"/>
            <a:chOff x="11436251" y="129884"/>
            <a:chExt cx="661669" cy="1214119"/>
          </a:xfrm>
        </p:grpSpPr>
        <p:sp>
          <p:nvSpPr>
            <p:cNvPr id="149" name="Google Shape;149;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77" name="Google Shape;177;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78" name="Shape 178"/>
        <p:cNvGrpSpPr/>
        <p:nvPr/>
      </p:nvGrpSpPr>
      <p:grpSpPr>
        <a:xfrm>
          <a:off x="0" y="0"/>
          <a:ext cx="0" cy="0"/>
          <a:chOff x="0" y="0"/>
          <a:chExt cx="0" cy="0"/>
        </a:xfrm>
      </p:grpSpPr>
      <p:pic>
        <p:nvPicPr>
          <p:cNvPr descr="A logo with blue and yellow colors&#10;&#10;Description automatically generated" id="179" name="Google Shape;179;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80" name="Google Shape;180;p14"/>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81" name="Google Shape;181;p14"/>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82" name="Google Shape;182;p14"/>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83" name="Google Shape;183;p14"/>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84" name="Google Shape;184;p14"/>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85" name="Google Shape;185;p14"/>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86" name="Shape 186"/>
        <p:cNvGrpSpPr/>
        <p:nvPr/>
      </p:nvGrpSpPr>
      <p:grpSpPr>
        <a:xfrm>
          <a:off x="0" y="0"/>
          <a:ext cx="0" cy="0"/>
          <a:chOff x="0" y="0"/>
          <a:chExt cx="0" cy="0"/>
        </a:xfrm>
      </p:grpSpPr>
      <p:pic>
        <p:nvPicPr>
          <p:cNvPr descr="A logo with blue and yellow colors&#10;&#10;Description automatically generated" id="187" name="Google Shape;187;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88" name="Google Shape;188;p15"/>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89" name="Google Shape;189;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90" name="Google Shape;190;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93" name="Shape 193"/>
        <p:cNvGrpSpPr/>
        <p:nvPr/>
      </p:nvGrpSpPr>
      <p:grpSpPr>
        <a:xfrm>
          <a:off x="0" y="0"/>
          <a:ext cx="0" cy="0"/>
          <a:chOff x="0" y="0"/>
          <a:chExt cx="0" cy="0"/>
        </a:xfrm>
      </p:grpSpPr>
      <p:sp>
        <p:nvSpPr>
          <p:cNvPr id="194" name="Google Shape;194;p16"/>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95" name="Google Shape;195;p16"/>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96" name="Google Shape;196;p16"/>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97" name="Google Shape;197;p16"/>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9" name="Google Shape;199;p16"/>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00" name="Google Shape;200;p16"/>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01" name="Shape 201"/>
        <p:cNvGrpSpPr/>
        <p:nvPr/>
      </p:nvGrpSpPr>
      <p:grpSpPr>
        <a:xfrm>
          <a:off x="0" y="0"/>
          <a:ext cx="0" cy="0"/>
          <a:chOff x="0" y="0"/>
          <a:chExt cx="0" cy="0"/>
        </a:xfrm>
      </p:grpSpPr>
      <p:pic>
        <p:nvPicPr>
          <p:cNvPr descr="A yellow circle on a black background&#10;&#10;Description automatically generated" id="202" name="Google Shape;202;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3" name="Google Shape;203;p1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6" name="Google Shape;206;p1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07" name="Google Shape;207;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7"/>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10" name="Google Shape;210;p17"/>
          <p:cNvGrpSpPr/>
          <p:nvPr/>
        </p:nvGrpSpPr>
        <p:grpSpPr>
          <a:xfrm>
            <a:off x="11436251" y="129884"/>
            <a:ext cx="661669" cy="1214119"/>
            <a:chOff x="11436251" y="129884"/>
            <a:chExt cx="661669" cy="1214119"/>
          </a:xfrm>
        </p:grpSpPr>
        <p:sp>
          <p:nvSpPr>
            <p:cNvPr id="211" name="Google Shape;211;p1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7"/>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Disruptive </a:t>
            </a:r>
            <a:r>
              <a:rPr lang="en-GB" sz="4000">
                <a:solidFill>
                  <a:schemeClr val="dk2"/>
                </a:solidFill>
                <a:latin typeface="Montserrat SemiBold"/>
                <a:ea typeface="Montserrat SemiBold"/>
                <a:cs typeface="Montserrat SemiBold"/>
                <a:sym typeface="Montserrat SemiBold"/>
              </a:rPr>
              <a:t>I</a:t>
            </a:r>
            <a:r>
              <a:rPr b="0" i="0" lang="en-GB" sz="4000" u="none" cap="none" strike="noStrike">
                <a:solidFill>
                  <a:schemeClr val="dk2"/>
                </a:solidFill>
                <a:latin typeface="Montserrat SemiBold"/>
                <a:ea typeface="Montserrat SemiBold"/>
                <a:cs typeface="Montserrat SemiBold"/>
                <a:sym typeface="Montserrat SemiBold"/>
              </a:rPr>
              <a:t>nnovation</a:t>
            </a:r>
            <a:endParaRPr sz="1000"/>
          </a:p>
        </p:txBody>
      </p:sp>
      <p:pic>
        <p:nvPicPr>
          <p:cNvPr id="628" name="Google Shape;628;p1"/>
          <p:cNvPicPr preferRelativeResize="0"/>
          <p:nvPr/>
        </p:nvPicPr>
        <p:blipFill rotWithShape="1">
          <a:blip r:embed="rId3">
            <a:alphaModFix/>
          </a:blip>
          <a:srcRect b="0" l="0" r="0" t="0"/>
          <a:stretch/>
        </p:blipFill>
        <p:spPr>
          <a:xfrm>
            <a:off x="6467900" y="2661427"/>
            <a:ext cx="1843176" cy="1022226"/>
          </a:xfrm>
          <a:prstGeom prst="rect">
            <a:avLst/>
          </a:prstGeom>
          <a:noFill/>
          <a:ln>
            <a:noFill/>
          </a:ln>
        </p:spPr>
      </p:pic>
      <p:pic>
        <p:nvPicPr>
          <p:cNvPr id="629" name="Google Shape;629;p1"/>
          <p:cNvPicPr preferRelativeResize="0"/>
          <p:nvPr/>
        </p:nvPicPr>
        <p:blipFill rotWithShape="1">
          <a:blip r:embed="rId3">
            <a:alphaModFix/>
          </a:blip>
          <a:srcRect b="0" l="0" r="0" t="0"/>
          <a:stretch/>
        </p:blipFill>
        <p:spPr>
          <a:xfrm>
            <a:off x="3712676" y="3759849"/>
            <a:ext cx="1422652" cy="78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2"/>
          <p:cNvSpPr txBox="1"/>
          <p:nvPr>
            <p:ph type="title"/>
          </p:nvPr>
        </p:nvSpPr>
        <p:spPr>
          <a:xfrm>
            <a:off x="215819" y="442744"/>
            <a:ext cx="8910073"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model to beat the competition</a:t>
            </a:r>
            <a:r>
              <a:rPr lang="en-GB">
                <a:solidFill>
                  <a:schemeClr val="lt1"/>
                </a:solidFill>
              </a:rPr>
              <a:t>.</a:t>
            </a:r>
            <a:br>
              <a:rPr lang="en-GB"/>
            </a:br>
            <a:endParaRPr/>
          </a:p>
        </p:txBody>
      </p:sp>
      <p:sp>
        <p:nvSpPr>
          <p:cNvPr id="635" name="Google Shape;635;p2"/>
          <p:cNvSpPr/>
          <p:nvPr/>
        </p:nvSpPr>
        <p:spPr>
          <a:xfrm>
            <a:off x="278409" y="1278891"/>
            <a:ext cx="80649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find a way of exploiting a traditional cosy market.</a:t>
            </a:r>
            <a:endParaRPr/>
          </a:p>
        </p:txBody>
      </p:sp>
      <p:sp>
        <p:nvSpPr>
          <p:cNvPr id="636" name="Google Shape;636;p2"/>
          <p:cNvSpPr txBox="1"/>
          <p:nvPr/>
        </p:nvSpPr>
        <p:spPr>
          <a:xfrm>
            <a:off x="623063" y="1785308"/>
            <a:ext cx="10945200" cy="4094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300" u="none" cap="none" strike="noStrike">
                <a:solidFill>
                  <a:schemeClr val="dk1"/>
                </a:solidFill>
                <a:latin typeface="Montserrat Light"/>
                <a:ea typeface="Montserrat Light"/>
                <a:cs typeface="Montserrat Light"/>
                <a:sym typeface="Montserrat Light"/>
              </a:rPr>
              <a:t>Markets are disrupted by companies that do things radically different. Large incumbent suppliers are loath to change for fear of losing their privileged position. New entrants to a market, especially those who have little to lose, can shake up the market by offering cheaper, better, faster products that still meet market needs. It should be noted that true disruption of a market occurs only when a significant share is won, otherwise the new supplier has simply occupied a niche.  Attacking the mass market usually means having a new, very cost competitive product that performs well against the more expensive incumbents.</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In order to disrupt a market it is necessary to answer three questions:</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98442" lvl="0" marL="304792" marR="0" rtl="0" algn="l">
              <a:spcBef>
                <a:spcPts val="0"/>
              </a:spcBef>
              <a:spcAft>
                <a:spcPts val="0"/>
              </a:spcAft>
              <a:buClr>
                <a:schemeClr val="lt1"/>
              </a:buClr>
              <a:buSzPts val="1300"/>
              <a:buFont typeface="Montserrat SemiBold"/>
              <a:buAutoNum type="arabicPeriod"/>
            </a:pPr>
            <a:r>
              <a:rPr lang="en-GB" sz="1300">
                <a:solidFill>
                  <a:schemeClr val="dk1"/>
                </a:solidFill>
                <a:latin typeface="Montserrat Light"/>
                <a:ea typeface="Montserrat Light"/>
                <a:cs typeface="Montserrat Light"/>
                <a:sym typeface="Montserrat Light"/>
              </a:rPr>
              <a:t>Is there anything in the products or services within the current market that could be removed without any serious effect on customer demand? If yes, there could be an opportunity to remove elements of the offer, lower costs and prices and so be successful with the disruption.</a:t>
            </a:r>
            <a:br>
              <a:rPr lang="en-GB" sz="1300">
                <a:solidFill>
                  <a:schemeClr val="dk1"/>
                </a:solidFill>
                <a:latin typeface="Montserrat Light"/>
                <a:ea typeface="Montserrat Light"/>
                <a:cs typeface="Montserrat Light"/>
                <a:sym typeface="Montserrat Light"/>
              </a:rPr>
            </a:br>
            <a:endParaRPr sz="1300"/>
          </a:p>
          <a:p>
            <a:pPr indent="-298442" lvl="0" marL="304792" marR="0" rtl="0" algn="l">
              <a:spcBef>
                <a:spcPts val="0"/>
              </a:spcBef>
              <a:spcAft>
                <a:spcPts val="0"/>
              </a:spcAft>
              <a:buClr>
                <a:schemeClr val="lt1"/>
              </a:buClr>
              <a:buSzPts val="1300"/>
              <a:buFont typeface="Montserrat SemiBold"/>
              <a:buAutoNum type="arabicPeriod"/>
            </a:pPr>
            <a:r>
              <a:rPr lang="en-GB" sz="1300">
                <a:solidFill>
                  <a:schemeClr val="dk1"/>
                </a:solidFill>
                <a:latin typeface="Montserrat Light"/>
                <a:ea typeface="Montserrat Light"/>
                <a:cs typeface="Montserrat Light"/>
                <a:sym typeface="Montserrat Light"/>
              </a:rPr>
              <a:t>Do current suppliers to the market bend over backwards to serve the needs of customers? If yes, it may be difficult to persuade customers to move to a new supplier as they will fear they may not get the product or service they currently receive.</a:t>
            </a:r>
            <a:br>
              <a:rPr lang="en-GB" sz="1300">
                <a:solidFill>
                  <a:schemeClr val="dk1"/>
                </a:solidFill>
                <a:latin typeface="Montserrat Light"/>
                <a:ea typeface="Montserrat Light"/>
                <a:cs typeface="Montserrat Light"/>
                <a:sym typeface="Montserrat Light"/>
              </a:rPr>
            </a:br>
            <a:endParaRPr sz="1300"/>
          </a:p>
          <a:p>
            <a:pPr indent="-298442" lvl="0" marL="304792" marR="0" rtl="0" algn="l">
              <a:spcBef>
                <a:spcPts val="0"/>
              </a:spcBef>
              <a:spcAft>
                <a:spcPts val="0"/>
              </a:spcAft>
              <a:buClr>
                <a:schemeClr val="lt1"/>
              </a:buClr>
              <a:buSzPts val="1300"/>
              <a:buFont typeface="Montserrat SemiBold"/>
              <a:buAutoNum type="arabicPeriod"/>
            </a:pPr>
            <a:r>
              <a:rPr lang="en-GB" sz="1300">
                <a:solidFill>
                  <a:schemeClr val="dk1"/>
                </a:solidFill>
                <a:latin typeface="Montserrat Light"/>
                <a:ea typeface="Montserrat Light"/>
                <a:cs typeface="Montserrat Light"/>
                <a:sym typeface="Montserrat Light"/>
              </a:rPr>
              <a:t>Are incumbent suppliers making full use of all the channels to market? If no, there may be an opportunity to exploit one of the channels (particularly online) to reach customers more efficiently.</a:t>
            </a:r>
            <a:endParaRPr sz="1300"/>
          </a:p>
          <a:p>
            <a:pPr indent="-215892" lvl="0" marL="304792" marR="0" rtl="0" algn="l">
              <a:spcBef>
                <a:spcPts val="0"/>
              </a:spcBef>
              <a:spcAft>
                <a:spcPts val="0"/>
              </a:spcAft>
              <a:buClr>
                <a:schemeClr val="dk1"/>
              </a:buClr>
              <a:buSzPts val="1400"/>
              <a:buFont typeface="Calibri"/>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As Clayton Christensen puts it:  </a:t>
            </a:r>
            <a:r>
              <a:rPr i="1" lang="en-GB" sz="1300">
                <a:solidFill>
                  <a:schemeClr val="dk1"/>
                </a:solidFill>
                <a:latin typeface="Montserrat Light"/>
                <a:ea typeface="Montserrat Light"/>
                <a:cs typeface="Montserrat Light"/>
                <a:sym typeface="Montserrat Light"/>
              </a:rPr>
              <a:t>What jobs are customers hiring products and services to get done? </a:t>
            </a:r>
            <a:r>
              <a:rPr lang="en-GB" sz="1300">
                <a:solidFill>
                  <a:schemeClr val="dk1"/>
                </a:solidFill>
                <a:latin typeface="Montserrat Light"/>
                <a:ea typeface="Montserrat Light"/>
                <a:cs typeface="Montserrat Light"/>
                <a:sym typeface="Montserrat Light"/>
              </a:rPr>
              <a:t>If you can understand this, you will be closer to working out whether your new idea will be disruptive.</a:t>
            </a:r>
            <a:endParaRPr sz="1300"/>
          </a:p>
        </p:txBody>
      </p:sp>
      <p:sp>
        <p:nvSpPr>
          <p:cNvPr id="637" name="Google Shape;637;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638" name="Google Shape;638;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3"/>
          <p:cNvSpPr txBox="1"/>
          <p:nvPr>
            <p:ph type="title"/>
          </p:nvPr>
        </p:nvSpPr>
        <p:spPr>
          <a:xfrm>
            <a:off x="298674" y="750475"/>
            <a:ext cx="9614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Determine opportunities for cost removal</a:t>
            </a:r>
            <a:r>
              <a:rPr lang="en-GB">
                <a:solidFill>
                  <a:schemeClr val="accent1"/>
                </a:solidFill>
              </a:rPr>
              <a:t>.</a:t>
            </a:r>
            <a:endParaRPr>
              <a:solidFill>
                <a:schemeClr val="accent1"/>
              </a:solidFill>
            </a:endParaRPr>
          </a:p>
        </p:txBody>
      </p:sp>
      <p:sp>
        <p:nvSpPr>
          <p:cNvPr id="644" name="Google Shape;644;p3"/>
          <p:cNvSpPr txBox="1"/>
          <p:nvPr/>
        </p:nvSpPr>
        <p:spPr>
          <a:xfrm>
            <a:off x="719403" y="1587758"/>
            <a:ext cx="10369200" cy="339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2"/>
                </a:solidFill>
                <a:latin typeface="Montserrat"/>
                <a:ea typeface="Montserrat"/>
                <a:cs typeface="Montserrat"/>
                <a:sym typeface="Montserrat"/>
              </a:rPr>
              <a:t>In order to severely dent incumbent suppliers it will be necessary to offer customers savings of at least 15% over the incumbents and more typically 50% plus. If the offer is less than 15%, most customers will judge the risk of switching as not worth it. With this in mind, where and how can significant cost be removed:</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t/>
            </a:r>
            <a:endParaRPr>
              <a:solidFill>
                <a:schemeClr val="dk2"/>
              </a:solidFill>
              <a:latin typeface="Montserrat"/>
              <a:ea typeface="Montserrat"/>
              <a:cs typeface="Montserrat"/>
              <a:sym typeface="Montserrat"/>
            </a:endParaRPr>
          </a:p>
          <a:p>
            <a:pPr indent="-351335" lvl="0" marL="380990" marR="0" rtl="0" algn="l">
              <a:spcBef>
                <a:spcPts val="0"/>
              </a:spcBef>
              <a:spcAft>
                <a:spcPts val="0"/>
              </a:spcAft>
              <a:buClr>
                <a:schemeClr val="dk2"/>
              </a:buClr>
              <a:buSzPts val="1400"/>
              <a:buFont typeface="Montserrat"/>
              <a:buChar char="•"/>
            </a:pPr>
            <a:r>
              <a:rPr lang="en-GB">
                <a:solidFill>
                  <a:schemeClr val="dk2"/>
                </a:solidFill>
                <a:latin typeface="Montserrat"/>
                <a:ea typeface="Montserrat"/>
                <a:cs typeface="Montserrat"/>
                <a:sym typeface="Montserrat"/>
              </a:rPr>
              <a:t>New and cheaper raw materials</a:t>
            </a:r>
            <a:br>
              <a:rPr lang="en-GB">
                <a:solidFill>
                  <a:schemeClr val="dk2"/>
                </a:solidFill>
                <a:latin typeface="Montserrat"/>
                <a:ea typeface="Montserrat"/>
                <a:cs typeface="Montserrat"/>
                <a:sym typeface="Montserrat"/>
              </a:rPr>
            </a:br>
            <a:endParaRPr>
              <a:solidFill>
                <a:schemeClr val="dk2"/>
              </a:solidFill>
              <a:latin typeface="Montserrat"/>
              <a:ea typeface="Montserrat"/>
              <a:cs typeface="Montserrat"/>
              <a:sym typeface="Montserrat"/>
            </a:endParaRPr>
          </a:p>
          <a:p>
            <a:pPr indent="-351335" lvl="0" marL="380990" marR="0" rtl="0" algn="l">
              <a:spcBef>
                <a:spcPts val="0"/>
              </a:spcBef>
              <a:spcAft>
                <a:spcPts val="0"/>
              </a:spcAft>
              <a:buClr>
                <a:schemeClr val="dk2"/>
              </a:buClr>
              <a:buSzPts val="1400"/>
              <a:buFont typeface="Montserrat"/>
              <a:buChar char="•"/>
            </a:pPr>
            <a:r>
              <a:rPr lang="en-GB">
                <a:solidFill>
                  <a:schemeClr val="dk2"/>
                </a:solidFill>
                <a:latin typeface="Montserrat"/>
                <a:ea typeface="Montserrat"/>
                <a:cs typeface="Montserrat"/>
                <a:sym typeface="Montserrat"/>
              </a:rPr>
              <a:t>New and more efficient methods of production</a:t>
            </a:r>
            <a:br>
              <a:rPr lang="en-GB">
                <a:solidFill>
                  <a:schemeClr val="dk2"/>
                </a:solidFill>
                <a:latin typeface="Montserrat"/>
                <a:ea typeface="Montserrat"/>
                <a:cs typeface="Montserrat"/>
                <a:sym typeface="Montserrat"/>
              </a:rPr>
            </a:br>
            <a:endParaRPr>
              <a:solidFill>
                <a:schemeClr val="dk2"/>
              </a:solidFill>
              <a:latin typeface="Montserrat"/>
              <a:ea typeface="Montserrat"/>
              <a:cs typeface="Montserrat"/>
              <a:sym typeface="Montserrat"/>
            </a:endParaRPr>
          </a:p>
          <a:p>
            <a:pPr indent="-351335" lvl="0" marL="380990" marR="0" rtl="0" algn="l">
              <a:spcBef>
                <a:spcPts val="0"/>
              </a:spcBef>
              <a:spcAft>
                <a:spcPts val="0"/>
              </a:spcAft>
              <a:buClr>
                <a:schemeClr val="dk2"/>
              </a:buClr>
              <a:buSzPts val="1400"/>
              <a:buFont typeface="Montserrat"/>
              <a:buChar char="•"/>
            </a:pPr>
            <a:r>
              <a:rPr lang="en-GB">
                <a:solidFill>
                  <a:schemeClr val="dk2"/>
                </a:solidFill>
                <a:latin typeface="Montserrat"/>
                <a:ea typeface="Montserrat"/>
                <a:cs typeface="Montserrat"/>
                <a:sym typeface="Montserrat"/>
              </a:rPr>
              <a:t>Removal of features in the product that are thought unnecessary by customers</a:t>
            </a:r>
            <a:br>
              <a:rPr lang="en-GB">
                <a:solidFill>
                  <a:schemeClr val="dk2"/>
                </a:solidFill>
                <a:latin typeface="Montserrat"/>
                <a:ea typeface="Montserrat"/>
                <a:cs typeface="Montserrat"/>
                <a:sym typeface="Montserrat"/>
              </a:rPr>
            </a:br>
            <a:endParaRPr>
              <a:solidFill>
                <a:schemeClr val="dk2"/>
              </a:solidFill>
              <a:latin typeface="Montserrat"/>
              <a:ea typeface="Montserrat"/>
              <a:cs typeface="Montserrat"/>
              <a:sym typeface="Montserrat"/>
            </a:endParaRPr>
          </a:p>
          <a:p>
            <a:pPr indent="-351335" lvl="0" marL="380990" marR="0" rtl="0" algn="l">
              <a:spcBef>
                <a:spcPts val="0"/>
              </a:spcBef>
              <a:spcAft>
                <a:spcPts val="0"/>
              </a:spcAft>
              <a:buClr>
                <a:schemeClr val="dk2"/>
              </a:buClr>
              <a:buSzPts val="1400"/>
              <a:buFont typeface="Montserrat"/>
              <a:buChar char="•"/>
            </a:pPr>
            <a:r>
              <a:rPr lang="en-GB">
                <a:solidFill>
                  <a:schemeClr val="dk2"/>
                </a:solidFill>
                <a:latin typeface="Montserrat"/>
                <a:ea typeface="Montserrat"/>
                <a:cs typeface="Montserrat"/>
                <a:sym typeface="Montserrat"/>
              </a:rPr>
              <a:t>New and cheaper ways of reaching customers</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rPr lang="en-GB">
                <a:solidFill>
                  <a:schemeClr val="dk2"/>
                </a:solidFill>
                <a:latin typeface="Montserrat"/>
                <a:ea typeface="Montserrat"/>
                <a:cs typeface="Montserrat"/>
                <a:sym typeface="Montserrat"/>
              </a:rPr>
              <a:t>For each of these cost removal opportunities you need to ask yourself </a:t>
            </a:r>
            <a:r>
              <a:rPr i="1" lang="en-GB">
                <a:solidFill>
                  <a:schemeClr val="dk2"/>
                </a:solidFill>
                <a:latin typeface="Montserrat"/>
                <a:ea typeface="Montserrat"/>
                <a:cs typeface="Montserrat"/>
                <a:sym typeface="Montserrat"/>
              </a:rPr>
              <a:t>“at what price can I go to market, make an acceptable profit, and still serve the needs of customers?”</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t/>
            </a:r>
            <a:endParaRPr sz="1867">
              <a:solidFill>
                <a:schemeClr val="dk1"/>
              </a:solidFill>
              <a:latin typeface="Calibri"/>
              <a:ea typeface="Calibri"/>
              <a:cs typeface="Calibri"/>
              <a:sym typeface="Calibri"/>
            </a:endParaRPr>
          </a:p>
        </p:txBody>
      </p:sp>
      <p:sp>
        <p:nvSpPr>
          <p:cNvPr id="645" name="Google Shape;645;p3"/>
          <p:cNvSpPr txBox="1"/>
          <p:nvPr/>
        </p:nvSpPr>
        <p:spPr>
          <a:xfrm>
            <a:off x="136557" y="152695"/>
            <a:ext cx="12743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Step 1</a:t>
            </a:r>
            <a:endParaRPr/>
          </a:p>
        </p:txBody>
      </p:sp>
      <p:sp>
        <p:nvSpPr>
          <p:cNvPr id="646" name="Google Shape;646;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47" name="Google Shape;647;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4"/>
          <p:cNvSpPr txBox="1"/>
          <p:nvPr>
            <p:ph type="title"/>
          </p:nvPr>
        </p:nvSpPr>
        <p:spPr>
          <a:xfrm>
            <a:off x="298675" y="750475"/>
            <a:ext cx="101307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Determine opportunities for better service</a:t>
            </a:r>
            <a:r>
              <a:rPr lang="en-GB">
                <a:solidFill>
                  <a:schemeClr val="accent3"/>
                </a:solidFill>
              </a:rPr>
              <a:t>.</a:t>
            </a:r>
            <a:endParaRPr>
              <a:solidFill>
                <a:schemeClr val="accent3"/>
              </a:solidFill>
            </a:endParaRPr>
          </a:p>
        </p:txBody>
      </p:sp>
      <p:sp>
        <p:nvSpPr>
          <p:cNvPr id="653" name="Google Shape;653;p4"/>
          <p:cNvSpPr txBox="1"/>
          <p:nvPr/>
        </p:nvSpPr>
        <p:spPr>
          <a:xfrm>
            <a:off x="603528" y="1890709"/>
            <a:ext cx="10657200" cy="357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Most disruption is achieved by lower prices. However, Amazon has demonstrated how improved services (at attractive though not bargain basement prices) can disrupt markets. It has achieved this through competitive prices, the convenience of online ordering, the offer of a huge range of products, the support of customer recommendations, and rapid delivery to your door.  What improved service can you offer customers that will make a real impact on the choice of supplier:</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Improved convenience</a:t>
            </a:r>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Faster delivery</a:t>
            </a:r>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Improved warranty</a:t>
            </a:r>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More choice</a:t>
            </a:r>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Better advice</a:t>
            </a:r>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Anything else?</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For each of these service factors ask yourself </a:t>
            </a:r>
            <a:r>
              <a:rPr i="1" lang="en-GB">
                <a:solidFill>
                  <a:schemeClr val="dk1"/>
                </a:solidFill>
                <a:latin typeface="Montserrat Light"/>
                <a:ea typeface="Montserrat Light"/>
                <a:cs typeface="Montserrat Light"/>
                <a:sym typeface="Montserrat Light"/>
              </a:rPr>
              <a:t>“how much will this be valued by customers?” </a:t>
            </a:r>
            <a:r>
              <a:rPr lang="en-GB">
                <a:solidFill>
                  <a:schemeClr val="dk1"/>
                </a:solidFill>
                <a:latin typeface="Montserrat Light"/>
                <a:ea typeface="Montserrat Light"/>
                <a:cs typeface="Montserrat Light"/>
                <a:sym typeface="Montserrat Light"/>
              </a:rPr>
              <a:t>As with price, customers will be looking for something that is significantly greater than a 15% improvement.</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54" name="Google Shape;654;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55" name="Google Shape;655;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5"/>
          <p:cNvSpPr txBox="1"/>
          <p:nvPr>
            <p:ph type="title"/>
          </p:nvPr>
        </p:nvSpPr>
        <p:spPr>
          <a:xfrm>
            <a:off x="298675" y="750475"/>
            <a:ext cx="9593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Determine opportunities for new channels</a:t>
            </a:r>
            <a:r>
              <a:rPr lang="en-GB">
                <a:solidFill>
                  <a:schemeClr val="accent1"/>
                </a:solidFill>
              </a:rPr>
              <a:t>.</a:t>
            </a:r>
            <a:endParaRPr>
              <a:solidFill>
                <a:schemeClr val="accent1"/>
              </a:solidFill>
            </a:endParaRPr>
          </a:p>
        </p:txBody>
      </p:sp>
      <p:sp>
        <p:nvSpPr>
          <p:cNvPr id="661" name="Google Shape;661;p5"/>
          <p:cNvSpPr txBox="1"/>
          <p:nvPr/>
        </p:nvSpPr>
        <p:spPr>
          <a:xfrm>
            <a:off x="719403" y="1855259"/>
            <a:ext cx="10657200" cy="381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2"/>
                </a:solidFill>
                <a:latin typeface="Montserrat"/>
                <a:ea typeface="Montserrat"/>
                <a:cs typeface="Montserrat"/>
                <a:sym typeface="Montserrat"/>
              </a:rPr>
              <a:t>There are many examples of disruptors using new technology or the advantage of online channels. These offer opportunities for significant cost savings as well as the convenience of ordering from a phone or a computer. </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rPr lang="en-GB">
                <a:solidFill>
                  <a:schemeClr val="dk2"/>
                </a:solidFill>
                <a:latin typeface="Montserrat"/>
                <a:ea typeface="Montserrat"/>
                <a:cs typeface="Montserrat"/>
                <a:sym typeface="Montserrat"/>
              </a:rPr>
              <a:t>In many traditional markets there are established channels for selling products. These usually involve bricks and mortar distributors and retailers. Incumbent suppliers do not find it easy to rock the boat and threaten their existing distribution network by going direct to customers. This can leave an open door for disruptors. </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rPr lang="en-GB">
                <a:solidFill>
                  <a:schemeClr val="dk2"/>
                </a:solidFill>
                <a:latin typeface="Montserrat"/>
                <a:ea typeface="Montserrat"/>
                <a:cs typeface="Montserrat"/>
                <a:sym typeface="Montserrat"/>
              </a:rPr>
              <a:t>Ask yourself:</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t/>
            </a:r>
            <a:endParaRPr>
              <a:solidFill>
                <a:schemeClr val="dk2"/>
              </a:solidFill>
              <a:latin typeface="Montserrat"/>
              <a:ea typeface="Montserrat"/>
              <a:cs typeface="Montserrat"/>
              <a:sym typeface="Montserrat"/>
            </a:endParaRPr>
          </a:p>
          <a:p>
            <a:pPr indent="-368290" lvl="0" marL="380990" marR="0" rtl="0" algn="l">
              <a:spcBef>
                <a:spcPts val="0"/>
              </a:spcBef>
              <a:spcAft>
                <a:spcPts val="0"/>
              </a:spcAft>
              <a:buClr>
                <a:schemeClr val="dk2"/>
              </a:buClr>
              <a:buSzPts val="1400"/>
              <a:buFont typeface="Montserrat"/>
              <a:buChar char="•"/>
            </a:pPr>
            <a:r>
              <a:rPr lang="en-GB">
                <a:solidFill>
                  <a:schemeClr val="dk2"/>
                </a:solidFill>
                <a:latin typeface="Montserrat"/>
                <a:ea typeface="Montserrat"/>
                <a:cs typeface="Montserrat"/>
                <a:sym typeface="Montserrat"/>
              </a:rPr>
              <a:t>Will customers be happy to buy online?</a:t>
            </a:r>
            <a:br>
              <a:rPr lang="en-GB">
                <a:solidFill>
                  <a:schemeClr val="dk2"/>
                </a:solidFill>
                <a:latin typeface="Montserrat"/>
                <a:ea typeface="Montserrat"/>
                <a:cs typeface="Montserrat"/>
                <a:sym typeface="Montserrat"/>
              </a:rPr>
            </a:br>
            <a:endParaRPr>
              <a:solidFill>
                <a:schemeClr val="dk2"/>
              </a:solidFill>
              <a:latin typeface="Montserrat"/>
              <a:ea typeface="Montserrat"/>
              <a:cs typeface="Montserrat"/>
              <a:sym typeface="Montserrat"/>
            </a:endParaRPr>
          </a:p>
          <a:p>
            <a:pPr indent="-368290" lvl="0" marL="380990" marR="0" rtl="0" algn="l">
              <a:spcBef>
                <a:spcPts val="0"/>
              </a:spcBef>
              <a:spcAft>
                <a:spcPts val="0"/>
              </a:spcAft>
              <a:buClr>
                <a:schemeClr val="dk2"/>
              </a:buClr>
              <a:buSzPts val="1400"/>
              <a:buFont typeface="Montserrat"/>
              <a:buChar char="•"/>
            </a:pPr>
            <a:r>
              <a:rPr lang="en-GB">
                <a:solidFill>
                  <a:schemeClr val="dk2"/>
                </a:solidFill>
                <a:latin typeface="Montserrat"/>
                <a:ea typeface="Montserrat"/>
                <a:cs typeface="Montserrat"/>
                <a:sym typeface="Montserrat"/>
              </a:rPr>
              <a:t>What advantages will online purchasing confer on customers?</a:t>
            </a:r>
            <a:br>
              <a:rPr lang="en-GB">
                <a:solidFill>
                  <a:schemeClr val="dk2"/>
                </a:solidFill>
                <a:latin typeface="Montserrat"/>
                <a:ea typeface="Montserrat"/>
                <a:cs typeface="Montserrat"/>
                <a:sym typeface="Montserrat"/>
              </a:rPr>
            </a:br>
            <a:endParaRPr>
              <a:solidFill>
                <a:schemeClr val="dk2"/>
              </a:solidFill>
              <a:latin typeface="Montserrat"/>
              <a:ea typeface="Montserrat"/>
              <a:cs typeface="Montserrat"/>
              <a:sym typeface="Montserrat"/>
            </a:endParaRPr>
          </a:p>
          <a:p>
            <a:pPr indent="-368290" lvl="0" marL="380990" marR="0" rtl="0" algn="l">
              <a:spcBef>
                <a:spcPts val="0"/>
              </a:spcBef>
              <a:spcAft>
                <a:spcPts val="0"/>
              </a:spcAft>
              <a:buClr>
                <a:schemeClr val="dk2"/>
              </a:buClr>
              <a:buSzPts val="1400"/>
              <a:buFont typeface="Montserrat"/>
              <a:buChar char="•"/>
            </a:pPr>
            <a:r>
              <a:rPr lang="en-GB">
                <a:solidFill>
                  <a:schemeClr val="dk2"/>
                </a:solidFill>
                <a:latin typeface="Montserrat"/>
                <a:ea typeface="Montserrat"/>
                <a:cs typeface="Montserrat"/>
                <a:sym typeface="Montserrat"/>
              </a:rPr>
              <a:t>What technology do you have that could protect you from copycats who will piggy back into the market once you have changed it? </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62" name="Google Shape;662;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63" name="Google Shape;663;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Things to think about</a:t>
            </a:r>
            <a:r>
              <a:rPr lang="en-GB">
                <a:solidFill>
                  <a:schemeClr val="lt1"/>
                </a:solidFill>
              </a:rPr>
              <a:t>.</a:t>
            </a:r>
            <a:endParaRPr>
              <a:solidFill>
                <a:schemeClr val="lt1"/>
              </a:solidFill>
            </a:endParaRPr>
          </a:p>
        </p:txBody>
      </p:sp>
      <p:sp>
        <p:nvSpPr>
          <p:cNvPr id="669" name="Google Shape;669;p6"/>
          <p:cNvSpPr txBox="1"/>
          <p:nvPr/>
        </p:nvSpPr>
        <p:spPr>
          <a:xfrm>
            <a:off x="333525" y="1652750"/>
            <a:ext cx="4375500" cy="3807900"/>
          </a:xfrm>
          <a:prstGeom prst="rect">
            <a:avLst/>
          </a:prstGeom>
          <a:noFill/>
          <a:ln>
            <a:noFill/>
          </a:ln>
        </p:spPr>
        <p:txBody>
          <a:bodyPr anchorCtr="0" anchor="t" bIns="45700" lIns="91425" spcFirstLastPara="1" rIns="91425" wrap="square" tIns="45700">
            <a:spAutoFit/>
          </a:bodyPr>
          <a:lstStyle/>
          <a:p>
            <a:pPr indent="-444489" lvl="0" marL="457189"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To be a successful disruptor you need to have a low cost solution that can attack the bottom end of the market. Disruptors offer cheaper products and they also offer innovative products. (Number 1 in the diagram)</a:t>
            </a:r>
            <a:br>
              <a:rPr lang="en-GB">
                <a:solidFill>
                  <a:schemeClr val="dk1"/>
                </a:solidFill>
                <a:latin typeface="Montserrat Light"/>
                <a:ea typeface="Montserrat Light"/>
                <a:cs typeface="Montserrat Light"/>
                <a:sym typeface="Montserrat Light"/>
              </a:rPr>
            </a:br>
            <a:endParaRPr/>
          </a:p>
          <a:p>
            <a:pPr indent="-444489" lvl="0" marL="457189"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If you can't compete with a low price, you may be able to disrupt the market with a highly innovative product.  (Number 2 in the diagram)</a:t>
            </a:r>
            <a:br>
              <a:rPr lang="en-GB">
                <a:solidFill>
                  <a:schemeClr val="dk1"/>
                </a:solidFill>
                <a:latin typeface="Montserrat Light"/>
                <a:ea typeface="Montserrat Light"/>
                <a:cs typeface="Montserrat Light"/>
                <a:sym typeface="Montserrat Light"/>
              </a:rPr>
            </a:br>
            <a:endParaRPr/>
          </a:p>
          <a:p>
            <a:pPr indent="-444489" lvl="0" marL="457189"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Companies producing premium products find it difficult to disrupt the market.</a:t>
            </a:r>
            <a:endParaRPr/>
          </a:p>
          <a:p>
            <a:pPr indent="-355589" lvl="0" marL="457189" marR="0" rtl="0" algn="l">
              <a:lnSpc>
                <a:spcPct val="115000"/>
              </a:lnSpc>
              <a:spcBef>
                <a:spcPts val="0"/>
              </a:spcBef>
              <a:spcAft>
                <a:spcPts val="0"/>
              </a:spcAft>
              <a:buClr>
                <a:schemeClr val="dk1"/>
              </a:buClr>
              <a:buSzPts val="1600"/>
              <a:buFont typeface="Noto Sans Symbols"/>
              <a:buNone/>
            </a:pPr>
            <a:r>
              <a:t/>
            </a:r>
            <a:endParaRPr sz="1600">
              <a:solidFill>
                <a:schemeClr val="dk1"/>
              </a:solidFill>
              <a:latin typeface="Montserrat Light"/>
              <a:ea typeface="Montserrat Light"/>
              <a:cs typeface="Montserrat Light"/>
              <a:sym typeface="Montserrat Light"/>
            </a:endParaRPr>
          </a:p>
        </p:txBody>
      </p:sp>
      <p:sp>
        <p:nvSpPr>
          <p:cNvPr id="670" name="Google Shape;670;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71" name="Google Shape;671;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pic>
        <p:nvPicPr>
          <p:cNvPr id="672" name="Google Shape;672;p6"/>
          <p:cNvPicPr preferRelativeResize="0"/>
          <p:nvPr/>
        </p:nvPicPr>
        <p:blipFill rotWithShape="1">
          <a:blip r:embed="rId3">
            <a:alphaModFix/>
          </a:blip>
          <a:srcRect b="0" l="0" r="0" t="0"/>
          <a:stretch/>
        </p:blipFill>
        <p:spPr>
          <a:xfrm>
            <a:off x="4998723" y="1805148"/>
            <a:ext cx="6707351" cy="3719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g2ab2a25d887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78" name="Google Shape;678;g2ab2a25d887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9" name="Google Shape;679;g2ab2a25d887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 name="Google Shape;680;g2ab2a25d887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1" name="Google Shape;681;g2ab2a25d887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2" name="Google Shape;682;g2ab2a25d887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