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
      <p:font typeface="Montserrat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gncAY3QDxg9Ef2+47uXSDJyehi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22" Type="http://schemas.openxmlformats.org/officeDocument/2006/relationships/font" Target="fonts/MontserratMedium-italic.fntdata"/><Relationship Id="rId21" Type="http://schemas.openxmlformats.org/officeDocument/2006/relationships/font" Target="fonts/MontserratMedium-bold.fntdata"/><Relationship Id="rId24" Type="http://schemas.openxmlformats.org/officeDocument/2006/relationships/font" Target="fonts/MontserratLight-regular.fntdata"/><Relationship Id="rId23" Type="http://schemas.openxmlformats.org/officeDocument/2006/relationships/font" Target="fonts/MontserratMedium-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italic.fntdata"/><Relationship Id="rId25" Type="http://schemas.openxmlformats.org/officeDocument/2006/relationships/font" Target="fonts/MontserratLight-bold.fntdata"/><Relationship Id="rId28" Type="http://customschemas.google.com/relationships/presentationmetadata" Target="metadata"/><Relationship Id="rId27" Type="http://schemas.openxmlformats.org/officeDocument/2006/relationships/font" Target="fonts/Montserrat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SemiBold-bold.fntdata"/><Relationship Id="rId12" Type="http://schemas.openxmlformats.org/officeDocument/2006/relationships/font" Target="fonts/MontserratSemiBold-regular.fntdata"/><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7" name="Google Shape;7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ab47dfd9cb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g2ab47dfd9cb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9"/>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14" name="Google Shape;14;p9"/>
          <p:cNvSpPr/>
          <p:nvPr/>
        </p:nvSpPr>
        <p:spPr>
          <a:xfrm>
            <a:off x="1226931" y="2486891"/>
            <a:ext cx="170856" cy="57996"/>
          </a:xfrm>
          <a:prstGeom prst="flowChartTerminator">
            <a:avLst/>
          </a:prstGeom>
          <a:solidFill>
            <a:srgbClr val="FFC6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B79F8"/>
              </a:solidFill>
              <a:latin typeface="Calibri"/>
              <a:ea typeface="Calibri"/>
              <a:cs typeface="Calibri"/>
              <a:sym typeface="Calibri"/>
            </a:endParaRPr>
          </a:p>
        </p:txBody>
      </p:sp>
      <p:sp>
        <p:nvSpPr>
          <p:cNvPr id="15" name="Google Shape;15;p9"/>
          <p:cNvSpPr/>
          <p:nvPr/>
        </p:nvSpPr>
        <p:spPr>
          <a:xfrm>
            <a:off x="0" y="2486891"/>
            <a:ext cx="1288800" cy="57900"/>
          </a:xfrm>
          <a:prstGeom prst="rect">
            <a:avLst/>
          </a:prstGeom>
          <a:solidFill>
            <a:srgbClr val="FFC6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B79F8"/>
              </a:solidFill>
              <a:latin typeface="Calibri"/>
              <a:ea typeface="Calibri"/>
              <a:cs typeface="Calibri"/>
              <a:sym typeface="Calibri"/>
            </a:endParaRPr>
          </a:p>
        </p:txBody>
      </p:sp>
      <p:pic>
        <p:nvPicPr>
          <p:cNvPr descr="A computer monitor and monitor with blue circles and black background&#10;&#10;Description automatically generated" id="16" name="Google Shape;16;p9"/>
          <p:cNvPicPr preferRelativeResize="0"/>
          <p:nvPr/>
        </p:nvPicPr>
        <p:blipFill rotWithShape="1">
          <a:blip r:embed="rId3">
            <a:alphaModFix/>
          </a:blip>
          <a:srcRect b="0" l="0" r="0" t="0"/>
          <a:stretch/>
        </p:blipFill>
        <p:spPr>
          <a:xfrm>
            <a:off x="5029200" y="1257300"/>
            <a:ext cx="7162798" cy="5600702"/>
          </a:xfrm>
          <a:prstGeom prst="rect">
            <a:avLst/>
          </a:prstGeom>
          <a:noFill/>
          <a:ln>
            <a:noFill/>
          </a:ln>
        </p:spPr>
      </p:pic>
      <p:sp>
        <p:nvSpPr>
          <p:cNvPr id="17" name="Google Shape;17;p9"/>
          <p:cNvSpPr txBox="1"/>
          <p:nvPr>
            <p:ph type="title"/>
          </p:nvPr>
        </p:nvSpPr>
        <p:spPr>
          <a:xfrm>
            <a:off x="464775" y="1699071"/>
            <a:ext cx="51561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i="0" sz="4400">
                <a:solidFill>
                  <a:schemeClr val="dk2"/>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5" name="Shape 205"/>
        <p:cNvGrpSpPr/>
        <p:nvPr/>
      </p:nvGrpSpPr>
      <p:grpSpPr>
        <a:xfrm>
          <a:off x="0" y="0"/>
          <a:ext cx="0" cy="0"/>
          <a:chOff x="0" y="0"/>
          <a:chExt cx="0" cy="0"/>
        </a:xfrm>
      </p:grpSpPr>
      <p:pic>
        <p:nvPicPr>
          <p:cNvPr descr="A yellow circle on a black background&#10;&#10;Description automatically generated" id="206" name="Google Shape;206;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7" name="Google Shape;207;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10" name="Google Shape;210;p17"/>
          <p:cNvGrpSpPr/>
          <p:nvPr/>
        </p:nvGrpSpPr>
        <p:grpSpPr>
          <a:xfrm>
            <a:off x="0" y="1001612"/>
            <a:ext cx="1397812" cy="58002"/>
            <a:chOff x="0" y="1077191"/>
            <a:chExt cx="1397812" cy="58002"/>
          </a:xfrm>
        </p:grpSpPr>
        <p:sp>
          <p:nvSpPr>
            <p:cNvPr id="211" name="Google Shape;211;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3" name="Google Shape;213;p17"/>
          <p:cNvSpPr txBox="1"/>
          <p:nvPr>
            <p:ph type="title"/>
          </p:nvPr>
        </p:nvSpPr>
        <p:spPr>
          <a:xfrm>
            <a:off x="298676" y="433591"/>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14" name="Google Shape;214;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15" name="Google Shape;215;p17"/>
          <p:cNvGrpSpPr/>
          <p:nvPr/>
        </p:nvGrpSpPr>
        <p:grpSpPr>
          <a:xfrm>
            <a:off x="11436251" y="129884"/>
            <a:ext cx="661669" cy="1214119"/>
            <a:chOff x="11436251" y="129884"/>
            <a:chExt cx="661669" cy="1214119"/>
          </a:xfrm>
        </p:grpSpPr>
        <p:sp>
          <p:nvSpPr>
            <p:cNvPr id="216" name="Google Shape;216;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4" name="Google Shape;244;p17"/>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5" name="Shape 245"/>
        <p:cNvGrpSpPr/>
        <p:nvPr/>
      </p:nvGrpSpPr>
      <p:grpSpPr>
        <a:xfrm>
          <a:off x="0" y="0"/>
          <a:ext cx="0" cy="0"/>
          <a:chOff x="0" y="0"/>
          <a:chExt cx="0" cy="0"/>
        </a:xfrm>
      </p:grpSpPr>
      <p:pic>
        <p:nvPicPr>
          <p:cNvPr descr="A yellow circle on a black background&#10;&#10;Description automatically generated" id="246" name="Google Shape;246;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7" name="Google Shape;247;p18"/>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50" name="Google Shape;250;p18"/>
          <p:cNvGrpSpPr/>
          <p:nvPr/>
        </p:nvGrpSpPr>
        <p:grpSpPr>
          <a:xfrm>
            <a:off x="0" y="962050"/>
            <a:ext cx="1397812" cy="58002"/>
            <a:chOff x="0" y="1077191"/>
            <a:chExt cx="1397812" cy="58002"/>
          </a:xfrm>
        </p:grpSpPr>
        <p:sp>
          <p:nvSpPr>
            <p:cNvPr id="251" name="Google Shape;251;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3" name="Google Shape;253;p18"/>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54" name="Google Shape;254;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55" name="Google Shape;255;p18"/>
          <p:cNvGrpSpPr/>
          <p:nvPr/>
        </p:nvGrpSpPr>
        <p:grpSpPr>
          <a:xfrm>
            <a:off x="11436251" y="129884"/>
            <a:ext cx="661669" cy="1214119"/>
            <a:chOff x="11436251" y="129884"/>
            <a:chExt cx="661669" cy="1214119"/>
          </a:xfrm>
        </p:grpSpPr>
        <p:sp>
          <p:nvSpPr>
            <p:cNvPr id="256" name="Google Shape;256;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4" name="Google Shape;284;p18"/>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5" name="Shape 285"/>
        <p:cNvGrpSpPr/>
        <p:nvPr/>
      </p:nvGrpSpPr>
      <p:grpSpPr>
        <a:xfrm>
          <a:off x="0" y="0"/>
          <a:ext cx="0" cy="0"/>
          <a:chOff x="0" y="0"/>
          <a:chExt cx="0" cy="0"/>
        </a:xfrm>
      </p:grpSpPr>
      <p:pic>
        <p:nvPicPr>
          <p:cNvPr descr="A yellow circle on a black background&#10;&#10;Description automatically generated" id="286" name="Google Shape;286;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7" name="Google Shape;287;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90" name="Google Shape;290;p19"/>
          <p:cNvGrpSpPr/>
          <p:nvPr/>
        </p:nvGrpSpPr>
        <p:grpSpPr>
          <a:xfrm>
            <a:off x="109955" y="1005479"/>
            <a:ext cx="1397812" cy="58002"/>
            <a:chOff x="0" y="1077191"/>
            <a:chExt cx="1397812" cy="58002"/>
          </a:xfrm>
        </p:grpSpPr>
        <p:sp>
          <p:nvSpPr>
            <p:cNvPr id="291" name="Google Shape;291;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3" name="Google Shape;293;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4" name="Google Shape;294;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5" name="Google Shape;295;p19"/>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6" name="Google Shape;296;p19"/>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7" name="Google Shape;297;p19"/>
          <p:cNvGrpSpPr/>
          <p:nvPr/>
        </p:nvGrpSpPr>
        <p:grpSpPr>
          <a:xfrm>
            <a:off x="11626751" y="129884"/>
            <a:ext cx="661669" cy="1214119"/>
            <a:chOff x="11436251" y="129884"/>
            <a:chExt cx="661669" cy="1214119"/>
          </a:xfrm>
        </p:grpSpPr>
        <p:sp>
          <p:nvSpPr>
            <p:cNvPr id="298" name="Google Shape;29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0"/>
          <p:cNvGrpSpPr/>
          <p:nvPr/>
        </p:nvGrpSpPr>
        <p:grpSpPr>
          <a:xfrm>
            <a:off x="133822" y="976478"/>
            <a:ext cx="1397812" cy="58002"/>
            <a:chOff x="0" y="1077191"/>
            <a:chExt cx="1397812" cy="58002"/>
          </a:xfrm>
        </p:grpSpPr>
        <p:sp>
          <p:nvSpPr>
            <p:cNvPr id="332" name="Google Shape;33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5" name="Google Shape;335;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6" name="Google Shape;336;p20"/>
          <p:cNvGrpSpPr/>
          <p:nvPr/>
        </p:nvGrpSpPr>
        <p:grpSpPr>
          <a:xfrm>
            <a:off x="11436251" y="129884"/>
            <a:ext cx="661669" cy="1214119"/>
            <a:chOff x="11436251" y="129884"/>
            <a:chExt cx="661669" cy="1214119"/>
          </a:xfrm>
        </p:grpSpPr>
        <p:sp>
          <p:nvSpPr>
            <p:cNvPr id="337" name="Google Shape;337;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5" name="Google Shape;365;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6" name="Google Shape;366;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7" name="Shape 367"/>
        <p:cNvGrpSpPr/>
        <p:nvPr/>
      </p:nvGrpSpPr>
      <p:grpSpPr>
        <a:xfrm>
          <a:off x="0" y="0"/>
          <a:ext cx="0" cy="0"/>
          <a:chOff x="0" y="0"/>
          <a:chExt cx="0" cy="0"/>
        </a:xfrm>
      </p:grpSpPr>
      <p:pic>
        <p:nvPicPr>
          <p:cNvPr descr="A yellow circle on a black background&#10;&#10;Description automatically generated" id="368" name="Google Shape;368;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9" name="Google Shape;369;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2" name="Google Shape;372;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3" name="Google Shape;373;p21"/>
          <p:cNvGrpSpPr/>
          <p:nvPr/>
        </p:nvGrpSpPr>
        <p:grpSpPr>
          <a:xfrm>
            <a:off x="0" y="1318491"/>
            <a:ext cx="1397812" cy="58002"/>
            <a:chOff x="0" y="1077191"/>
            <a:chExt cx="1397812" cy="58002"/>
          </a:xfrm>
        </p:grpSpPr>
        <p:sp>
          <p:nvSpPr>
            <p:cNvPr id="374" name="Google Shape;37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7" name="Google Shape;37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8" name="Google Shape;378;p21"/>
          <p:cNvGrpSpPr/>
          <p:nvPr/>
        </p:nvGrpSpPr>
        <p:grpSpPr>
          <a:xfrm>
            <a:off x="11614051" y="129884"/>
            <a:ext cx="661669" cy="1214119"/>
            <a:chOff x="11436251" y="129884"/>
            <a:chExt cx="661669" cy="1214119"/>
          </a:xfrm>
        </p:grpSpPr>
        <p:sp>
          <p:nvSpPr>
            <p:cNvPr id="379" name="Google Shape;379;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7" name="Google Shape;407;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8" name="Shape 408"/>
        <p:cNvGrpSpPr/>
        <p:nvPr/>
      </p:nvGrpSpPr>
      <p:grpSpPr>
        <a:xfrm>
          <a:off x="0" y="0"/>
          <a:ext cx="0" cy="0"/>
          <a:chOff x="0" y="0"/>
          <a:chExt cx="0" cy="0"/>
        </a:xfrm>
      </p:grpSpPr>
      <p:pic>
        <p:nvPicPr>
          <p:cNvPr descr="A yellow circle on a black background&#10;&#10;Description automatically generated" id="409" name="Google Shape;409;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0" name="Google Shape;410;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3" name="Google Shape;413;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4" name="Google Shape;414;p22"/>
          <p:cNvGrpSpPr/>
          <p:nvPr/>
        </p:nvGrpSpPr>
        <p:grpSpPr>
          <a:xfrm>
            <a:off x="0" y="1318491"/>
            <a:ext cx="1397812" cy="58002"/>
            <a:chOff x="0" y="1077191"/>
            <a:chExt cx="1397812" cy="58002"/>
          </a:xfrm>
        </p:grpSpPr>
        <p:sp>
          <p:nvSpPr>
            <p:cNvPr id="415" name="Google Shape;415;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7" name="Google Shape;417;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8" name="Google Shape;418;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9" name="Google Shape;419;p22"/>
          <p:cNvGrpSpPr/>
          <p:nvPr/>
        </p:nvGrpSpPr>
        <p:grpSpPr>
          <a:xfrm>
            <a:off x="11436251" y="129884"/>
            <a:ext cx="661669" cy="1214119"/>
            <a:chOff x="11436251" y="129884"/>
            <a:chExt cx="661669" cy="1214119"/>
          </a:xfrm>
        </p:grpSpPr>
        <p:sp>
          <p:nvSpPr>
            <p:cNvPr id="420" name="Google Shape;420;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8" name="Google Shape;448;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9" name="Shape 449"/>
        <p:cNvGrpSpPr/>
        <p:nvPr/>
      </p:nvGrpSpPr>
      <p:grpSpPr>
        <a:xfrm>
          <a:off x="0" y="0"/>
          <a:ext cx="0" cy="0"/>
          <a:chOff x="0" y="0"/>
          <a:chExt cx="0" cy="0"/>
        </a:xfrm>
      </p:grpSpPr>
      <p:pic>
        <p:nvPicPr>
          <p:cNvPr descr="A yellow circle on a black background&#10;&#10;Description automatically generated" id="450" name="Google Shape;450;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1" name="Google Shape;451;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3" name="Google Shape;453;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4" name="Google Shape;454;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5" name="Google Shape;455;p23"/>
          <p:cNvGrpSpPr/>
          <p:nvPr/>
        </p:nvGrpSpPr>
        <p:grpSpPr>
          <a:xfrm>
            <a:off x="0" y="1318491"/>
            <a:ext cx="1397812" cy="58002"/>
            <a:chOff x="0" y="1077191"/>
            <a:chExt cx="1397812" cy="58002"/>
          </a:xfrm>
        </p:grpSpPr>
        <p:sp>
          <p:nvSpPr>
            <p:cNvPr id="456" name="Google Shape;456;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8" name="Google Shape;458;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9" name="Google Shape;459;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0" name="Google Shape;460;p23"/>
          <p:cNvGrpSpPr/>
          <p:nvPr/>
        </p:nvGrpSpPr>
        <p:grpSpPr>
          <a:xfrm>
            <a:off x="11436251" y="129884"/>
            <a:ext cx="661669" cy="1214119"/>
            <a:chOff x="11436251" y="129884"/>
            <a:chExt cx="661669" cy="1214119"/>
          </a:xfrm>
        </p:grpSpPr>
        <p:sp>
          <p:nvSpPr>
            <p:cNvPr id="461" name="Google Shape;461;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9" name="Google Shape;489;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90" name="Shape 490"/>
        <p:cNvGrpSpPr/>
        <p:nvPr/>
      </p:nvGrpSpPr>
      <p:grpSpPr>
        <a:xfrm>
          <a:off x="0" y="0"/>
          <a:ext cx="0" cy="0"/>
          <a:chOff x="0" y="0"/>
          <a:chExt cx="0" cy="0"/>
        </a:xfrm>
      </p:grpSpPr>
      <p:pic>
        <p:nvPicPr>
          <p:cNvPr descr="A yellow circle on a black background&#10;&#10;Description automatically generated" id="491" name="Google Shape;491;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2" name="Google Shape;492;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5" name="Google Shape;495;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6" name="Google Shape;496;p24"/>
          <p:cNvGrpSpPr/>
          <p:nvPr/>
        </p:nvGrpSpPr>
        <p:grpSpPr>
          <a:xfrm>
            <a:off x="0" y="1318491"/>
            <a:ext cx="1397812" cy="58002"/>
            <a:chOff x="0" y="1077191"/>
            <a:chExt cx="1397812" cy="58002"/>
          </a:xfrm>
        </p:grpSpPr>
        <p:sp>
          <p:nvSpPr>
            <p:cNvPr id="497" name="Google Shape;497;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9" name="Google Shape;499;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00" name="Google Shape;500;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1" name="Google Shape;501;p24"/>
          <p:cNvGrpSpPr/>
          <p:nvPr/>
        </p:nvGrpSpPr>
        <p:grpSpPr>
          <a:xfrm>
            <a:off x="11436251" y="129884"/>
            <a:ext cx="661669" cy="1214119"/>
            <a:chOff x="11436251" y="129884"/>
            <a:chExt cx="661669" cy="1214119"/>
          </a:xfrm>
        </p:grpSpPr>
        <p:sp>
          <p:nvSpPr>
            <p:cNvPr id="502" name="Google Shape;502;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30" name="Google Shape;530;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1" name="Google Shape;531;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2" name="Shape 532"/>
        <p:cNvGrpSpPr/>
        <p:nvPr/>
      </p:nvGrpSpPr>
      <p:grpSpPr>
        <a:xfrm>
          <a:off x="0" y="0"/>
          <a:ext cx="0" cy="0"/>
          <a:chOff x="0" y="0"/>
          <a:chExt cx="0" cy="0"/>
        </a:xfrm>
      </p:grpSpPr>
      <p:pic>
        <p:nvPicPr>
          <p:cNvPr descr="A yellow circle on a black background&#10;&#10;Description automatically generated" id="533" name="Google Shape;533;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4" name="Google Shape;534;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6" name="Google Shape;536;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7" name="Google Shape;537;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8" name="Google Shape;538;p25"/>
          <p:cNvGrpSpPr/>
          <p:nvPr/>
        </p:nvGrpSpPr>
        <p:grpSpPr>
          <a:xfrm>
            <a:off x="0" y="1318491"/>
            <a:ext cx="1397812" cy="58002"/>
            <a:chOff x="0" y="1077191"/>
            <a:chExt cx="1397812" cy="58002"/>
          </a:xfrm>
        </p:grpSpPr>
        <p:sp>
          <p:nvSpPr>
            <p:cNvPr id="539" name="Google Shape;539;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1" name="Google Shape;541;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2" name="Google Shape;542;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3" name="Google Shape;543;p25"/>
          <p:cNvGrpSpPr/>
          <p:nvPr/>
        </p:nvGrpSpPr>
        <p:grpSpPr>
          <a:xfrm>
            <a:off x="11614051" y="129884"/>
            <a:ext cx="661669" cy="1214119"/>
            <a:chOff x="11436251" y="129884"/>
            <a:chExt cx="661669" cy="1214119"/>
          </a:xfrm>
        </p:grpSpPr>
        <p:sp>
          <p:nvSpPr>
            <p:cNvPr id="544" name="Google Shape;544;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2" name="Google Shape;572;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3" name="Shape 573"/>
        <p:cNvGrpSpPr/>
        <p:nvPr/>
      </p:nvGrpSpPr>
      <p:grpSpPr>
        <a:xfrm>
          <a:off x="0" y="0"/>
          <a:ext cx="0" cy="0"/>
          <a:chOff x="0" y="0"/>
          <a:chExt cx="0" cy="0"/>
        </a:xfrm>
      </p:grpSpPr>
      <p:pic>
        <p:nvPicPr>
          <p:cNvPr descr="A yellow circle on a black background&#10;&#10;Description automatically generated" id="574" name="Google Shape;574;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5" name="Google Shape;575;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7" name="Google Shape;577;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8" name="Google Shape;578;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1">
  <p:cSld name="Title Slide 3_1">
    <p:bg>
      <p:bgPr>
        <a:solidFill>
          <a:schemeClr val="dk1"/>
        </a:solidFill>
      </p:bgPr>
    </p:bg>
    <p:spTree>
      <p:nvGrpSpPr>
        <p:cNvPr id="18" name="Shape 18"/>
        <p:cNvGrpSpPr/>
        <p:nvPr/>
      </p:nvGrpSpPr>
      <p:grpSpPr>
        <a:xfrm>
          <a:off x="0" y="0"/>
          <a:ext cx="0" cy="0"/>
          <a:chOff x="0" y="0"/>
          <a:chExt cx="0" cy="0"/>
        </a:xfrm>
      </p:grpSpPr>
      <p:sp>
        <p:nvSpPr>
          <p:cNvPr id="19" name="Google Shape;19;g2ab47dfd9cb_0_5"/>
          <p:cNvSpPr txBox="1"/>
          <p:nvPr/>
        </p:nvSpPr>
        <p:spPr>
          <a:xfrm>
            <a:off x="521110" y="436948"/>
            <a:ext cx="51561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20" name="Google Shape;20;g2ab47dfd9cb_0_5"/>
          <p:cNvSpPr/>
          <p:nvPr/>
        </p:nvSpPr>
        <p:spPr>
          <a:xfrm>
            <a:off x="0" y="1585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21" name="Google Shape;21;g2ab47dfd9cb_0_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22" name="Google Shape;22;g2ab47dfd9cb_0_5"/>
          <p:cNvPicPr preferRelativeResize="0"/>
          <p:nvPr/>
        </p:nvPicPr>
        <p:blipFill rotWithShape="1">
          <a:blip r:embed="rId3">
            <a:alphaModFix/>
          </a:blip>
          <a:srcRect b="0" l="0" r="0" t="0"/>
          <a:stretch/>
        </p:blipFill>
        <p:spPr>
          <a:xfrm>
            <a:off x="2616612" y="1333051"/>
            <a:ext cx="7054163" cy="434486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9" name="Shape 579"/>
        <p:cNvGrpSpPr/>
        <p:nvPr/>
      </p:nvGrpSpPr>
      <p:grpSpPr>
        <a:xfrm>
          <a:off x="0" y="0"/>
          <a:ext cx="0" cy="0"/>
          <a:chOff x="0" y="0"/>
          <a:chExt cx="0" cy="0"/>
        </a:xfrm>
      </p:grpSpPr>
      <p:pic>
        <p:nvPicPr>
          <p:cNvPr id="580" name="Google Shape;580;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1" name="Google Shape;581;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2" name="Google Shape;582;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4" name="Google Shape;584;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5" name="Shape 585"/>
        <p:cNvGrpSpPr/>
        <p:nvPr/>
      </p:nvGrpSpPr>
      <p:grpSpPr>
        <a:xfrm>
          <a:off x="0" y="0"/>
          <a:ext cx="0" cy="0"/>
          <a:chOff x="0" y="0"/>
          <a:chExt cx="0" cy="0"/>
        </a:xfrm>
      </p:grpSpPr>
      <p:sp>
        <p:nvSpPr>
          <p:cNvPr id="586" name="Google Shape;586;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7" name="Google Shape;587;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8" name="Google Shape;588;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9" name="Shape 589"/>
        <p:cNvGrpSpPr/>
        <p:nvPr/>
      </p:nvGrpSpPr>
      <p:grpSpPr>
        <a:xfrm>
          <a:off x="0" y="0"/>
          <a:ext cx="0" cy="0"/>
          <a:chOff x="0" y="0"/>
          <a:chExt cx="0" cy="0"/>
        </a:xfrm>
      </p:grpSpPr>
      <p:sp>
        <p:nvSpPr>
          <p:cNvPr id="590" name="Google Shape;590;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1" name="Google Shape;591;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3" name="Google Shape;593;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4" name="Shape 594"/>
        <p:cNvGrpSpPr/>
        <p:nvPr/>
      </p:nvGrpSpPr>
      <p:grpSpPr>
        <a:xfrm>
          <a:off x="0" y="0"/>
          <a:ext cx="0" cy="0"/>
          <a:chOff x="0" y="0"/>
          <a:chExt cx="0" cy="0"/>
        </a:xfrm>
      </p:grpSpPr>
      <p:sp>
        <p:nvSpPr>
          <p:cNvPr id="595" name="Google Shape;595;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6" name="Google Shape;596;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7" name="Google Shape;597;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8" name="Google Shape;598;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9" name="Google Shape;599;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00" name="Google Shape;600;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1" name="Shape 601"/>
        <p:cNvGrpSpPr/>
        <p:nvPr/>
      </p:nvGrpSpPr>
      <p:grpSpPr>
        <a:xfrm>
          <a:off x="0" y="0"/>
          <a:ext cx="0" cy="0"/>
          <a:chOff x="0" y="0"/>
          <a:chExt cx="0" cy="0"/>
        </a:xfrm>
      </p:grpSpPr>
      <p:sp>
        <p:nvSpPr>
          <p:cNvPr id="602" name="Google Shape;602;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3" name="Google Shape;603;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4" name="Shape 604"/>
        <p:cNvGrpSpPr/>
        <p:nvPr/>
      </p:nvGrpSpPr>
      <p:grpSpPr>
        <a:xfrm>
          <a:off x="0" y="0"/>
          <a:ext cx="0" cy="0"/>
          <a:chOff x="0" y="0"/>
          <a:chExt cx="0" cy="0"/>
        </a:xfrm>
      </p:grpSpPr>
      <p:sp>
        <p:nvSpPr>
          <p:cNvPr id="605" name="Google Shape;605;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6" name="Google Shape;60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7" name="Google Shape;60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8" name="Shape 608"/>
        <p:cNvGrpSpPr/>
        <p:nvPr/>
      </p:nvGrpSpPr>
      <p:grpSpPr>
        <a:xfrm>
          <a:off x="0" y="0"/>
          <a:ext cx="0" cy="0"/>
          <a:chOff x="0" y="0"/>
          <a:chExt cx="0" cy="0"/>
        </a:xfrm>
      </p:grpSpPr>
      <p:sp>
        <p:nvSpPr>
          <p:cNvPr id="609" name="Google Shape;609;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0" name="Google Shape;610;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1" name="Google Shape;611;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2" name="Google Shape;612;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3" name="Google Shape;6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4" name="Google Shape;61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5" name="Shape 615"/>
        <p:cNvGrpSpPr/>
        <p:nvPr/>
      </p:nvGrpSpPr>
      <p:grpSpPr>
        <a:xfrm>
          <a:off x="0" y="0"/>
          <a:ext cx="0" cy="0"/>
          <a:chOff x="0" y="0"/>
          <a:chExt cx="0" cy="0"/>
        </a:xfrm>
      </p:grpSpPr>
      <p:sp>
        <p:nvSpPr>
          <p:cNvPr id="616" name="Google Shape;616;p34"/>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7" name="Google Shape;617;p34"/>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4"/>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9" name="Google Shape;619;p34"/>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20" name="Shape 620"/>
        <p:cNvGrpSpPr/>
        <p:nvPr/>
      </p:nvGrpSpPr>
      <p:grpSpPr>
        <a:xfrm>
          <a:off x="0" y="0"/>
          <a:ext cx="0" cy="0"/>
          <a:chOff x="0" y="0"/>
          <a:chExt cx="0" cy="0"/>
        </a:xfrm>
      </p:grpSpPr>
      <p:sp>
        <p:nvSpPr>
          <p:cNvPr id="621" name="Google Shape;621;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2" name="Google Shape;622;p35"/>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35"/>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4" name="Google Shape;624;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23" name="Shape 23"/>
        <p:cNvGrpSpPr/>
        <p:nvPr/>
      </p:nvGrpSpPr>
      <p:grpSpPr>
        <a:xfrm>
          <a:off x="0" y="0"/>
          <a:ext cx="0" cy="0"/>
          <a:chOff x="0" y="0"/>
          <a:chExt cx="0" cy="0"/>
        </a:xfrm>
      </p:grpSpPr>
      <p:pic>
        <p:nvPicPr>
          <p:cNvPr descr="A yellow circle on a black background&#10;&#10;Description automatically generated" id="24" name="Google Shape;24;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5" name="Google Shape;25;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0" name="Google Shape;30;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1" name="Google Shape;31;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2" name="Google Shape;32;p10"/>
          <p:cNvGrpSpPr/>
          <p:nvPr/>
        </p:nvGrpSpPr>
        <p:grpSpPr>
          <a:xfrm>
            <a:off x="11436251" y="129884"/>
            <a:ext cx="661669" cy="1214119"/>
            <a:chOff x="11436251" y="129884"/>
            <a:chExt cx="661669" cy="1214119"/>
          </a:xfrm>
        </p:grpSpPr>
        <p:sp>
          <p:nvSpPr>
            <p:cNvPr id="33" name="Google Shape;33;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 name="Google Shape;57;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 name="Google Shape;59;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1" name="Google Shape;61;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 name="Google Shape;62;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63" name="Shape 63"/>
        <p:cNvGrpSpPr/>
        <p:nvPr/>
      </p:nvGrpSpPr>
      <p:grpSpPr>
        <a:xfrm>
          <a:off x="0" y="0"/>
          <a:ext cx="0" cy="0"/>
          <a:chOff x="0" y="0"/>
          <a:chExt cx="0" cy="0"/>
        </a:xfrm>
      </p:grpSpPr>
      <p:pic>
        <p:nvPicPr>
          <p:cNvPr descr="A logo with blue and yellow colors&#10;&#10;Description automatically generated" id="64" name="Google Shape;64;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65" name="Google Shape;65;p11"/>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6" name="Google Shape;66;p11"/>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7" name="Google Shape;67;p11"/>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8" name="Google Shape;68;p11"/>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9" name="Google Shape;69;p11"/>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70" name="Google Shape;70;p11"/>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71" name="Shape 71"/>
        <p:cNvGrpSpPr/>
        <p:nvPr/>
      </p:nvGrpSpPr>
      <p:grpSpPr>
        <a:xfrm>
          <a:off x="0" y="0"/>
          <a:ext cx="0" cy="0"/>
          <a:chOff x="0" y="0"/>
          <a:chExt cx="0" cy="0"/>
        </a:xfrm>
      </p:grpSpPr>
      <p:pic>
        <p:nvPicPr>
          <p:cNvPr descr="A logo with blue and yellow colors&#10;&#10;Description automatically generated" id="72" name="Google Shape;72;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73" name="Google Shape;73;p12"/>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74" name="Google Shape;74;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75" name="Google Shape;75;p12"/>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8" name="Shape 78"/>
        <p:cNvGrpSpPr/>
        <p:nvPr/>
      </p:nvGrpSpPr>
      <p:grpSpPr>
        <a:xfrm>
          <a:off x="0" y="0"/>
          <a:ext cx="0" cy="0"/>
          <a:chOff x="0" y="0"/>
          <a:chExt cx="0" cy="0"/>
        </a:xfrm>
      </p:grpSpPr>
      <p:sp>
        <p:nvSpPr>
          <p:cNvPr id="79" name="Google Shape;79;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80" name="Google Shape;80;p13"/>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81" name="Google Shape;81;p13"/>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82" name="Google Shape;82;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4" name="Google Shape;84;p13"/>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85" name="Google Shape;85;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6" name="Shape 86"/>
        <p:cNvGrpSpPr/>
        <p:nvPr/>
      </p:nvGrpSpPr>
      <p:grpSpPr>
        <a:xfrm>
          <a:off x="0" y="0"/>
          <a:ext cx="0" cy="0"/>
          <a:chOff x="0" y="0"/>
          <a:chExt cx="0" cy="0"/>
        </a:xfrm>
      </p:grpSpPr>
      <p:pic>
        <p:nvPicPr>
          <p:cNvPr descr="A yellow circle on a black background&#10;&#10;Description automatically generated" id="87" name="Google Shape;87;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8" name="Google Shape;88;p1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91" name="Google Shape;91;p1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92" name="Google Shape;92;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4"/>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95" name="Google Shape;95;p14"/>
          <p:cNvGrpSpPr/>
          <p:nvPr/>
        </p:nvGrpSpPr>
        <p:grpSpPr>
          <a:xfrm>
            <a:off x="11436251" y="129884"/>
            <a:ext cx="661669" cy="1214119"/>
            <a:chOff x="11436251" y="129884"/>
            <a:chExt cx="661669" cy="1214119"/>
          </a:xfrm>
        </p:grpSpPr>
        <p:sp>
          <p:nvSpPr>
            <p:cNvPr id="96" name="Google Shape;96;p1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4" name="Google Shape;124;p14"/>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25" name="Shape 125"/>
        <p:cNvGrpSpPr/>
        <p:nvPr/>
      </p:nvGrpSpPr>
      <p:grpSpPr>
        <a:xfrm>
          <a:off x="0" y="0"/>
          <a:ext cx="0" cy="0"/>
          <a:chOff x="0" y="0"/>
          <a:chExt cx="0" cy="0"/>
        </a:xfrm>
      </p:grpSpPr>
      <p:pic>
        <p:nvPicPr>
          <p:cNvPr descr="A yellow circle on a black background&#10;&#10;Description automatically generated" id="126" name="Google Shape;126;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7" name="Google Shape;127;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30" name="Google Shape;130;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2" name="Google Shape;132;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33" name="Google Shape;133;p15"/>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34" name="Google Shape;134;p15"/>
          <p:cNvGrpSpPr/>
          <p:nvPr/>
        </p:nvGrpSpPr>
        <p:grpSpPr>
          <a:xfrm>
            <a:off x="11436251" y="129884"/>
            <a:ext cx="661669" cy="1214119"/>
            <a:chOff x="11436251" y="129884"/>
            <a:chExt cx="661669" cy="1214119"/>
          </a:xfrm>
        </p:grpSpPr>
        <p:sp>
          <p:nvSpPr>
            <p:cNvPr id="135" name="Google Shape;135;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63" name="Google Shape;163;p15"/>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64" name="Shape 164"/>
        <p:cNvGrpSpPr/>
        <p:nvPr/>
      </p:nvGrpSpPr>
      <p:grpSpPr>
        <a:xfrm>
          <a:off x="0" y="0"/>
          <a:ext cx="0" cy="0"/>
          <a:chOff x="0" y="0"/>
          <a:chExt cx="0" cy="0"/>
        </a:xfrm>
      </p:grpSpPr>
      <p:pic>
        <p:nvPicPr>
          <p:cNvPr descr="A yellow circle on a black background&#10;&#10;Description automatically generated" id="165" name="Google Shape;165;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6" name="Google Shape;166;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69" name="Google Shape;169;p16"/>
          <p:cNvGrpSpPr/>
          <p:nvPr/>
        </p:nvGrpSpPr>
        <p:grpSpPr>
          <a:xfrm>
            <a:off x="141195" y="897389"/>
            <a:ext cx="1397812" cy="58002"/>
            <a:chOff x="0" y="1077191"/>
            <a:chExt cx="1397812" cy="58002"/>
          </a:xfrm>
        </p:grpSpPr>
        <p:sp>
          <p:nvSpPr>
            <p:cNvPr id="170" name="Google Shape;170;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2" name="Google Shape;172;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73" name="Google Shape;173;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74" name="Google Shape;174;p16"/>
          <p:cNvGrpSpPr/>
          <p:nvPr/>
        </p:nvGrpSpPr>
        <p:grpSpPr>
          <a:xfrm>
            <a:off x="11436251" y="129884"/>
            <a:ext cx="661669" cy="1214119"/>
            <a:chOff x="11436251" y="129884"/>
            <a:chExt cx="661669" cy="1214119"/>
          </a:xfrm>
        </p:grpSpPr>
        <p:sp>
          <p:nvSpPr>
            <p:cNvPr id="175" name="Google Shape;175;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03" name="Google Shape;203;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04" name="Google Shape;204;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t/>
            </a:r>
            <a:endParaRPr/>
          </a:p>
        </p:txBody>
      </p:sp>
      <p:pic>
        <p:nvPicPr>
          <p:cNvPr id="630" name="Google Shape;630;p1"/>
          <p:cNvPicPr preferRelativeResize="0"/>
          <p:nvPr/>
        </p:nvPicPr>
        <p:blipFill rotWithShape="1">
          <a:blip r:embed="rId3">
            <a:alphaModFix/>
          </a:blip>
          <a:srcRect b="0" l="0" r="0" t="0"/>
          <a:stretch/>
        </p:blipFill>
        <p:spPr>
          <a:xfrm>
            <a:off x="8953374" y="2732300"/>
            <a:ext cx="1770801" cy="1096125"/>
          </a:xfrm>
          <a:prstGeom prst="rect">
            <a:avLst/>
          </a:prstGeom>
          <a:noFill/>
          <a:ln>
            <a:noFill/>
          </a:ln>
        </p:spPr>
      </p:pic>
      <p:pic>
        <p:nvPicPr>
          <p:cNvPr id="631" name="Google Shape;631;p1"/>
          <p:cNvPicPr preferRelativeResize="0"/>
          <p:nvPr/>
        </p:nvPicPr>
        <p:blipFill rotWithShape="1">
          <a:blip r:embed="rId3">
            <a:alphaModFix/>
          </a:blip>
          <a:srcRect b="0" l="0" r="0" t="0"/>
          <a:stretch/>
        </p:blipFill>
        <p:spPr>
          <a:xfrm>
            <a:off x="6277501" y="3905599"/>
            <a:ext cx="1503035" cy="930377"/>
          </a:xfrm>
          <a:prstGeom prst="rect">
            <a:avLst/>
          </a:prstGeom>
          <a:noFill/>
          <a:ln>
            <a:noFill/>
          </a:ln>
        </p:spPr>
      </p:pic>
      <p:sp>
        <p:nvSpPr>
          <p:cNvPr id="632" name="Google Shape;632;p1"/>
          <p:cNvSpPr txBox="1"/>
          <p:nvPr>
            <p:ph type="title"/>
          </p:nvPr>
        </p:nvSpPr>
        <p:spPr>
          <a:xfrm>
            <a:off x="464775" y="1699075"/>
            <a:ext cx="5539800" cy="1325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2"/>
              </a:buClr>
              <a:buSzPts val="4400"/>
              <a:buFont typeface="Montserrat SemiBold"/>
              <a:buNone/>
            </a:pPr>
            <a:r>
              <a:rPr lang="en-GB" sz="4000"/>
              <a:t>Product Life Cycle</a:t>
            </a: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2"/>
          <p:cNvSpPr txBox="1"/>
          <p:nvPr>
            <p:ph type="title"/>
          </p:nvPr>
        </p:nvSpPr>
        <p:spPr>
          <a:xfrm>
            <a:off x="333514" y="472411"/>
            <a:ext cx="10262213"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business model to determine long term strategy</a:t>
            </a:r>
            <a:r>
              <a:rPr lang="en-GB">
                <a:solidFill>
                  <a:schemeClr val="accent3"/>
                </a:solidFill>
              </a:rPr>
              <a:t>.</a:t>
            </a:r>
            <a:endParaRPr>
              <a:solidFill>
                <a:schemeClr val="accent3"/>
              </a:solidFill>
            </a:endParaRPr>
          </a:p>
        </p:txBody>
      </p:sp>
      <p:sp>
        <p:nvSpPr>
          <p:cNvPr id="638" name="Google Shape;638;p2"/>
          <p:cNvSpPr/>
          <p:nvPr/>
        </p:nvSpPr>
        <p:spPr>
          <a:xfrm>
            <a:off x="388728" y="1337134"/>
            <a:ext cx="90216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find out what marketing and product strategy you need to adopt</a:t>
            </a:r>
            <a:endParaRPr/>
          </a:p>
        </p:txBody>
      </p:sp>
      <p:sp>
        <p:nvSpPr>
          <p:cNvPr id="639" name="Google Shape;639;p2"/>
          <p:cNvSpPr txBox="1"/>
          <p:nvPr/>
        </p:nvSpPr>
        <p:spPr>
          <a:xfrm>
            <a:off x="417423" y="2313883"/>
            <a:ext cx="4430400" cy="252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chemeClr val="dk1"/>
                </a:solidFill>
                <a:latin typeface="Montserrat Light"/>
                <a:ea typeface="Montserrat Light"/>
                <a:cs typeface="Montserrat Light"/>
                <a:sym typeface="Montserrat Light"/>
              </a:rPr>
              <a:t>Nearly all products have a life cycle. They are born, have a youthful phase, and move through maturity into old age. An old product may die or be rejuvenated. The problem with life cycles is knowing where they are on the axis of “time”.</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If you know where your product lies on the life-cycle you can take certain actions and be prepared for its future.</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pic>
        <p:nvPicPr>
          <p:cNvPr id="640" name="Google Shape;640;p2"/>
          <p:cNvPicPr preferRelativeResize="0"/>
          <p:nvPr/>
        </p:nvPicPr>
        <p:blipFill rotWithShape="1">
          <a:blip r:embed="rId3">
            <a:alphaModFix/>
          </a:blip>
          <a:srcRect b="0" l="0" r="0" t="0"/>
          <a:stretch/>
        </p:blipFill>
        <p:spPr>
          <a:xfrm>
            <a:off x="5308125" y="2144274"/>
            <a:ext cx="6071500" cy="3758251"/>
          </a:xfrm>
          <a:prstGeom prst="rect">
            <a:avLst/>
          </a:prstGeom>
          <a:noFill/>
          <a:ln>
            <a:noFill/>
          </a:ln>
        </p:spPr>
      </p:pic>
      <p:sp>
        <p:nvSpPr>
          <p:cNvPr id="641" name="Google Shape;641;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42" name="Google Shape;642;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3"/>
          <p:cNvSpPr txBox="1"/>
          <p:nvPr>
            <p:ph type="title"/>
          </p:nvPr>
        </p:nvSpPr>
        <p:spPr>
          <a:xfrm>
            <a:off x="333515" y="472411"/>
            <a:ext cx="11043072"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700">
                <a:solidFill>
                  <a:schemeClr val="lt1"/>
                </a:solidFill>
              </a:rPr>
              <a:t>Step 1:</a:t>
            </a:r>
            <a:r>
              <a:rPr lang="en-GB"/>
              <a:t> </a:t>
            </a:r>
            <a:r>
              <a:rPr lang="en-GB" sz="2900"/>
              <a:t>Determine your position on the life-cycle</a:t>
            </a:r>
            <a:r>
              <a:rPr lang="en-GB" sz="2900">
                <a:solidFill>
                  <a:schemeClr val="accent3"/>
                </a:solidFill>
              </a:rPr>
              <a:t>.</a:t>
            </a:r>
            <a:endParaRPr sz="2900">
              <a:solidFill>
                <a:schemeClr val="accent3"/>
              </a:solidFill>
            </a:endParaRPr>
          </a:p>
        </p:txBody>
      </p:sp>
      <p:sp>
        <p:nvSpPr>
          <p:cNvPr id="648" name="Google Shape;648;p3"/>
          <p:cNvSpPr txBox="1"/>
          <p:nvPr/>
        </p:nvSpPr>
        <p:spPr>
          <a:xfrm>
            <a:off x="382641" y="1249639"/>
            <a:ext cx="99246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Consider the following scenarios to determine your position on the life-cycle.</a:t>
            </a:r>
            <a:endParaRPr/>
          </a:p>
        </p:txBody>
      </p:sp>
      <p:sp>
        <p:nvSpPr>
          <p:cNvPr id="649" name="Google Shape;649;p3"/>
          <p:cNvSpPr/>
          <p:nvPr/>
        </p:nvSpPr>
        <p:spPr>
          <a:xfrm>
            <a:off x="495976" y="4423575"/>
            <a:ext cx="2686500" cy="200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Birth</a:t>
            </a:r>
            <a:endParaRPr/>
          </a:p>
          <a:p>
            <a:pPr indent="0" lvl="0" marL="0" marR="0" rtl="0" algn="l">
              <a:spcBef>
                <a:spcPts val="0"/>
              </a:spcBef>
              <a:spcAft>
                <a:spcPts val="0"/>
              </a:spcAft>
              <a:buNone/>
            </a:pPr>
            <a:r>
              <a:t/>
            </a:r>
            <a:endParaRPr sz="10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Costs are high</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Profits are low and losses are likely</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Sales are low as customers need to be made aware of the product</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May be little or no competition or lots of competition</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Customers have to be prompted to try the product</a:t>
            </a:r>
            <a:endParaRPr/>
          </a:p>
          <a:p>
            <a:pPr indent="0" lvl="0" marL="0" marR="0" rtl="0" algn="l">
              <a:spcBef>
                <a:spcPts val="0"/>
              </a:spcBef>
              <a:spcAft>
                <a:spcPts val="0"/>
              </a:spcAft>
              <a:buNone/>
            </a:pPr>
            <a:r>
              <a:t/>
            </a:r>
            <a:endParaRPr sz="10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000">
              <a:solidFill>
                <a:schemeClr val="dk1"/>
              </a:solidFill>
              <a:latin typeface="Montserrat Light"/>
              <a:ea typeface="Montserrat Light"/>
              <a:cs typeface="Montserrat Light"/>
              <a:sym typeface="Montserrat Light"/>
            </a:endParaRPr>
          </a:p>
        </p:txBody>
      </p:sp>
      <p:sp>
        <p:nvSpPr>
          <p:cNvPr id="650" name="Google Shape;650;p3"/>
          <p:cNvSpPr/>
          <p:nvPr/>
        </p:nvSpPr>
        <p:spPr>
          <a:xfrm>
            <a:off x="8924594" y="4423575"/>
            <a:ext cx="2304256" cy="20005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Old age</a:t>
            </a:r>
            <a:endParaRPr/>
          </a:p>
          <a:p>
            <a:pPr indent="0" lvl="0" marL="0" marR="0" rtl="0" algn="l">
              <a:spcBef>
                <a:spcPts val="0"/>
              </a:spcBef>
              <a:spcAft>
                <a:spcPts val="0"/>
              </a:spcAft>
              <a:buNone/>
            </a:pPr>
            <a:r>
              <a:t/>
            </a:r>
            <a:endParaRPr sz="10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Sales volume decline</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If overheads remain high, profits fall</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Prices are under pressure and discounts are high</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Further rationalisation of competition results in fewer products competing</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Competition arises from substitute products</a:t>
            </a:r>
            <a:endParaRPr/>
          </a:p>
        </p:txBody>
      </p:sp>
      <p:sp>
        <p:nvSpPr>
          <p:cNvPr id="651" name="Google Shape;651;p3"/>
          <p:cNvSpPr/>
          <p:nvPr/>
        </p:nvSpPr>
        <p:spPr>
          <a:xfrm>
            <a:off x="5844225" y="4423575"/>
            <a:ext cx="3225900" cy="261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Maturity</a:t>
            </a:r>
            <a:endParaRPr/>
          </a:p>
          <a:p>
            <a:pPr indent="0" lvl="0" marL="0" marR="0" rtl="0" algn="l">
              <a:spcBef>
                <a:spcPts val="0"/>
              </a:spcBef>
              <a:spcAft>
                <a:spcPts val="0"/>
              </a:spcAft>
              <a:buNone/>
            </a:pPr>
            <a:r>
              <a:t/>
            </a:r>
            <a:endParaRPr sz="10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Significant volumes mean maximum cost efficiencies</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High overheads result in pressure to maintain volumes</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Sales slow down as the market is saturated </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brands are well-established and attempt to differentiate</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Markets are segmented according to needs and behaviour</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competitors begin to merge and consolidate </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Price competition attempts to keep products moving</a:t>
            </a:r>
            <a:endParaRPr/>
          </a:p>
        </p:txBody>
      </p:sp>
      <p:sp>
        <p:nvSpPr>
          <p:cNvPr id="652" name="Google Shape;652;p3"/>
          <p:cNvSpPr/>
          <p:nvPr/>
        </p:nvSpPr>
        <p:spPr>
          <a:xfrm>
            <a:off x="3199739" y="4423575"/>
            <a:ext cx="2686500" cy="21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Montserrat Light"/>
                <a:ea typeface="Montserrat Light"/>
                <a:cs typeface="Montserrat Light"/>
                <a:sym typeface="Montserrat Light"/>
              </a:rPr>
              <a:t>Growth</a:t>
            </a:r>
            <a:endParaRPr/>
          </a:p>
          <a:p>
            <a:pPr indent="0" lvl="0" marL="0" marR="0" rtl="0" algn="l">
              <a:spcBef>
                <a:spcPts val="0"/>
              </a:spcBef>
              <a:spcAft>
                <a:spcPts val="0"/>
              </a:spcAft>
              <a:buNone/>
            </a:pPr>
            <a:r>
              <a:t/>
            </a:r>
            <a:endParaRPr sz="10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Sales grow rapidly and achieve significant volumes</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Problems may exist meeting demand</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Profits increase as there are economies of scale</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Competition increases and new products into the market</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Opportunities may exist for higher prices</a:t>
            </a:r>
            <a:endParaRPr/>
          </a:p>
          <a:p>
            <a:pPr indent="-165094" lvl="0" marL="228594" marR="0" rtl="0" algn="l">
              <a:spcBef>
                <a:spcPts val="0"/>
              </a:spcBef>
              <a:spcAft>
                <a:spcPts val="0"/>
              </a:spcAft>
              <a:buClr>
                <a:schemeClr val="dk1"/>
              </a:buClr>
              <a:buSzPts val="1000"/>
              <a:buFont typeface="Arial"/>
              <a:buNone/>
            </a:pPr>
            <a:r>
              <a:t/>
            </a:r>
            <a:endParaRPr sz="1000">
              <a:solidFill>
                <a:schemeClr val="dk1"/>
              </a:solidFill>
              <a:latin typeface="Montserrat Light"/>
              <a:ea typeface="Montserrat Light"/>
              <a:cs typeface="Montserrat Light"/>
              <a:sym typeface="Montserrat Light"/>
            </a:endParaRPr>
          </a:p>
        </p:txBody>
      </p:sp>
      <p:sp>
        <p:nvSpPr>
          <p:cNvPr id="653" name="Google Shape;653;p3"/>
          <p:cNvSpPr/>
          <p:nvPr/>
        </p:nvSpPr>
        <p:spPr>
          <a:xfrm>
            <a:off x="8420852" y="3181113"/>
            <a:ext cx="2444995" cy="687199"/>
          </a:xfrm>
          <a:custGeom>
            <a:rect b="b" l="l" r="r" t="t"/>
            <a:pathLst>
              <a:path extrusionOk="0" h="422977" w="1729922">
                <a:moveTo>
                  <a:pt x="0" y="322550"/>
                </a:moveTo>
                <a:cubicBezTo>
                  <a:pt x="454142" y="649762"/>
                  <a:pt x="1028053" y="79484"/>
                  <a:pt x="1729922" y="0"/>
                </a:cubicBezTo>
              </a:path>
            </a:pathLst>
          </a:custGeom>
          <a:noFill/>
          <a:ln cap="rnd" cmpd="sng" w="38100">
            <a:solidFill>
              <a:srgbClr val="488CF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654" name="Google Shape;654;p3"/>
          <p:cNvGrpSpPr/>
          <p:nvPr/>
        </p:nvGrpSpPr>
        <p:grpSpPr>
          <a:xfrm>
            <a:off x="528823" y="1666378"/>
            <a:ext cx="10911332" cy="2618703"/>
            <a:chOff x="618403" y="1692812"/>
            <a:chExt cx="7998924" cy="1481083"/>
          </a:xfrm>
        </p:grpSpPr>
        <p:sp>
          <p:nvSpPr>
            <p:cNvPr id="655" name="Google Shape;655;p3"/>
            <p:cNvSpPr/>
            <p:nvPr/>
          </p:nvSpPr>
          <p:spPr>
            <a:xfrm>
              <a:off x="2614425" y="1901898"/>
              <a:ext cx="2003440" cy="1271997"/>
            </a:xfrm>
            <a:custGeom>
              <a:rect b="b" l="l" r="r" t="t"/>
              <a:pathLst>
                <a:path extrusionOk="0" h="3010418" w="1847088">
                  <a:moveTo>
                    <a:pt x="1847088" y="0"/>
                  </a:moveTo>
                  <a:lnTo>
                    <a:pt x="1847088" y="3010418"/>
                  </a:lnTo>
                  <a:lnTo>
                    <a:pt x="0" y="3010418"/>
                  </a:lnTo>
                  <a:lnTo>
                    <a:pt x="0" y="2217293"/>
                  </a:lnTo>
                  <a:cubicBezTo>
                    <a:pt x="196868" y="2064304"/>
                    <a:pt x="389169" y="1885914"/>
                    <a:pt x="575414" y="1679240"/>
                  </a:cubicBezTo>
                  <a:cubicBezTo>
                    <a:pt x="1029843" y="1174967"/>
                    <a:pt x="1402408" y="468456"/>
                    <a:pt x="1847088"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Montserrat Light"/>
                <a:ea typeface="Montserrat Light"/>
                <a:cs typeface="Montserrat Light"/>
                <a:sym typeface="Montserrat Light"/>
              </a:endParaRPr>
            </a:p>
          </p:txBody>
        </p:sp>
        <p:sp>
          <p:nvSpPr>
            <p:cNvPr id="656" name="Google Shape;656;p3"/>
            <p:cNvSpPr/>
            <p:nvPr/>
          </p:nvSpPr>
          <p:spPr>
            <a:xfrm>
              <a:off x="4617865" y="1692812"/>
              <a:ext cx="2003440" cy="1481083"/>
            </a:xfrm>
            <a:custGeom>
              <a:rect b="b" l="l" r="r" t="t"/>
              <a:pathLst>
                <a:path extrusionOk="0" h="3505259" w="1847088">
                  <a:moveTo>
                    <a:pt x="964886" y="58"/>
                  </a:moveTo>
                  <a:cubicBezTo>
                    <a:pt x="1353180" y="4150"/>
                    <a:pt x="1591544" y="213043"/>
                    <a:pt x="1847088" y="492418"/>
                  </a:cubicBezTo>
                  <a:lnTo>
                    <a:pt x="1847088" y="3505259"/>
                  </a:lnTo>
                  <a:lnTo>
                    <a:pt x="0" y="3505259"/>
                  </a:lnTo>
                  <a:lnTo>
                    <a:pt x="0" y="494841"/>
                  </a:lnTo>
                  <a:cubicBezTo>
                    <a:pt x="279765" y="197749"/>
                    <a:pt x="588752" y="-3905"/>
                    <a:pt x="964886" y="58"/>
                  </a:cubicBezTo>
                  <a:close/>
                </a:path>
              </a:pathLst>
            </a:custGeom>
            <a:solidFill>
              <a:schemeClr val="lt1"/>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Montserrat Light"/>
                <a:ea typeface="Montserrat Light"/>
                <a:cs typeface="Montserrat Light"/>
                <a:sym typeface="Montserrat Light"/>
              </a:endParaRPr>
            </a:p>
          </p:txBody>
        </p:sp>
        <p:sp>
          <p:nvSpPr>
            <p:cNvPr id="657" name="Google Shape;657;p3"/>
            <p:cNvSpPr/>
            <p:nvPr/>
          </p:nvSpPr>
          <p:spPr>
            <a:xfrm>
              <a:off x="6613887" y="1897714"/>
              <a:ext cx="2003440" cy="1276181"/>
            </a:xfrm>
            <a:custGeom>
              <a:rect b="b" l="l" r="r" t="t"/>
              <a:pathLst>
                <a:path extrusionOk="0" h="3020321" w="1847088">
                  <a:moveTo>
                    <a:pt x="0" y="0"/>
                  </a:moveTo>
                  <a:cubicBezTo>
                    <a:pt x="386645" y="419241"/>
                    <a:pt x="809636" y="1001609"/>
                    <a:pt x="1847088" y="1282227"/>
                  </a:cubicBezTo>
                  <a:lnTo>
                    <a:pt x="1847088" y="1282242"/>
                  </a:lnTo>
                  <a:lnTo>
                    <a:pt x="1847088" y="3020321"/>
                  </a:lnTo>
                  <a:lnTo>
                    <a:pt x="0" y="3020321"/>
                  </a:lnTo>
                  <a:close/>
                </a:path>
              </a:pathLst>
            </a:custGeom>
            <a:solidFill>
              <a:schemeClr val="lt1"/>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Montserrat Light"/>
                <a:ea typeface="Montserrat Light"/>
                <a:cs typeface="Montserrat Light"/>
                <a:sym typeface="Montserrat Light"/>
              </a:endParaRPr>
            </a:p>
          </p:txBody>
        </p:sp>
        <p:sp>
          <p:nvSpPr>
            <p:cNvPr id="658" name="Google Shape;658;p3"/>
            <p:cNvSpPr/>
            <p:nvPr/>
          </p:nvSpPr>
          <p:spPr>
            <a:xfrm>
              <a:off x="618403" y="2836501"/>
              <a:ext cx="2003440" cy="337393"/>
            </a:xfrm>
            <a:custGeom>
              <a:rect b="b" l="l" r="r" t="t"/>
              <a:pathLst>
                <a:path extrusionOk="0" h="798504" w="1847088">
                  <a:moveTo>
                    <a:pt x="1847088" y="0"/>
                  </a:moveTo>
                  <a:lnTo>
                    <a:pt x="1847088" y="798504"/>
                  </a:lnTo>
                  <a:lnTo>
                    <a:pt x="0" y="798504"/>
                  </a:lnTo>
                  <a:lnTo>
                    <a:pt x="0" y="776617"/>
                  </a:lnTo>
                  <a:lnTo>
                    <a:pt x="0" y="776616"/>
                  </a:lnTo>
                  <a:cubicBezTo>
                    <a:pt x="628914" y="692489"/>
                    <a:pt x="1258363" y="459955"/>
                    <a:pt x="1847088" y="0"/>
                  </a:cubicBezTo>
                  <a:close/>
                </a:path>
              </a:pathLst>
            </a:custGeom>
            <a:solidFill>
              <a:schemeClr val="lt1"/>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Montserrat Light"/>
                <a:ea typeface="Montserrat Light"/>
                <a:cs typeface="Montserrat Light"/>
                <a:sym typeface="Montserrat Light"/>
              </a:endParaRPr>
            </a:p>
          </p:txBody>
        </p:sp>
      </p:grpSp>
      <p:cxnSp>
        <p:nvCxnSpPr>
          <p:cNvPr id="659" name="Google Shape;659;p3"/>
          <p:cNvCxnSpPr/>
          <p:nvPr/>
        </p:nvCxnSpPr>
        <p:spPr>
          <a:xfrm>
            <a:off x="648383" y="4285032"/>
            <a:ext cx="11240423" cy="0"/>
          </a:xfrm>
          <a:prstGeom prst="straightConnector1">
            <a:avLst/>
          </a:prstGeom>
          <a:noFill/>
          <a:ln cap="rnd" cmpd="sng" w="41275">
            <a:solidFill>
              <a:srgbClr val="036CBB"/>
            </a:solidFill>
            <a:prstDash val="solid"/>
            <a:miter lim="800000"/>
            <a:headEnd len="sm" w="sm" type="none"/>
            <a:tailEnd len="med" w="med" type="stealth"/>
          </a:ln>
        </p:spPr>
      </p:cxnSp>
      <p:cxnSp>
        <p:nvCxnSpPr>
          <p:cNvPr id="660" name="Google Shape;660;p3"/>
          <p:cNvCxnSpPr/>
          <p:nvPr/>
        </p:nvCxnSpPr>
        <p:spPr>
          <a:xfrm rot="10800000">
            <a:off x="528858" y="1666370"/>
            <a:ext cx="0" cy="2618700"/>
          </a:xfrm>
          <a:prstGeom prst="straightConnector1">
            <a:avLst/>
          </a:prstGeom>
          <a:noFill/>
          <a:ln cap="rnd" cmpd="sng" w="41275">
            <a:solidFill>
              <a:srgbClr val="036CBB"/>
            </a:solidFill>
            <a:prstDash val="solid"/>
            <a:miter lim="800000"/>
            <a:headEnd len="sm" w="sm" type="none"/>
            <a:tailEnd len="med" w="med" type="stealth"/>
          </a:ln>
        </p:spPr>
      </p:cxnSp>
      <p:sp>
        <p:nvSpPr>
          <p:cNvPr id="661" name="Google Shape;661;p3"/>
          <p:cNvSpPr txBox="1"/>
          <p:nvPr/>
        </p:nvSpPr>
        <p:spPr>
          <a:xfrm rot="-5400000">
            <a:off x="-87510" y="3074561"/>
            <a:ext cx="81901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Sales</a:t>
            </a:r>
            <a:endParaRPr/>
          </a:p>
        </p:txBody>
      </p:sp>
      <p:sp>
        <p:nvSpPr>
          <p:cNvPr id="662" name="Google Shape;662;p3"/>
          <p:cNvSpPr txBox="1"/>
          <p:nvPr/>
        </p:nvSpPr>
        <p:spPr>
          <a:xfrm>
            <a:off x="10718110" y="4354510"/>
            <a:ext cx="108680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Time</a:t>
            </a:r>
            <a:endParaRPr/>
          </a:p>
        </p:txBody>
      </p:sp>
      <p:sp>
        <p:nvSpPr>
          <p:cNvPr id="663" name="Google Shape;663;p3"/>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4"/>
          <p:cNvSpPr txBox="1"/>
          <p:nvPr>
            <p:ph type="title"/>
          </p:nvPr>
        </p:nvSpPr>
        <p:spPr>
          <a:xfrm>
            <a:off x="333514" y="472411"/>
            <a:ext cx="10310507"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700">
                <a:solidFill>
                  <a:schemeClr val="lt1"/>
                </a:solidFill>
              </a:rPr>
              <a:t>Step 2:</a:t>
            </a:r>
            <a:r>
              <a:rPr lang="en-GB"/>
              <a:t> </a:t>
            </a:r>
            <a:r>
              <a:rPr lang="en-GB" sz="2900"/>
              <a:t>Determine your marketing objectives</a:t>
            </a:r>
            <a:r>
              <a:rPr lang="en-GB" sz="2900">
                <a:solidFill>
                  <a:schemeClr val="accent1"/>
                </a:solidFill>
              </a:rPr>
              <a:t>.</a:t>
            </a:r>
            <a:endParaRPr sz="2900">
              <a:solidFill>
                <a:schemeClr val="accent1"/>
              </a:solidFill>
            </a:endParaRPr>
          </a:p>
        </p:txBody>
      </p:sp>
      <p:sp>
        <p:nvSpPr>
          <p:cNvPr id="669" name="Google Shape;669;p4"/>
          <p:cNvSpPr txBox="1"/>
          <p:nvPr/>
        </p:nvSpPr>
        <p:spPr>
          <a:xfrm>
            <a:off x="453110" y="1253116"/>
            <a:ext cx="99246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Consider the following marketing objectives depending on your position on the life-cycle.</a:t>
            </a:r>
            <a:endParaRPr/>
          </a:p>
        </p:txBody>
      </p:sp>
      <p:sp>
        <p:nvSpPr>
          <p:cNvPr id="670" name="Google Shape;670;p4"/>
          <p:cNvSpPr/>
          <p:nvPr/>
        </p:nvSpPr>
        <p:spPr>
          <a:xfrm>
            <a:off x="1026207" y="4398601"/>
            <a:ext cx="2976300" cy="4002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Gain trial by early adoption</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Minimise learning requirements</a:t>
            </a:r>
            <a:endParaRPr/>
          </a:p>
        </p:txBody>
      </p:sp>
      <p:sp>
        <p:nvSpPr>
          <p:cNvPr id="671" name="Google Shape;671;p4"/>
          <p:cNvSpPr/>
          <p:nvPr/>
        </p:nvSpPr>
        <p:spPr>
          <a:xfrm>
            <a:off x="9072331" y="4398602"/>
            <a:ext cx="2304300" cy="4002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Use product as cash cow</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Consider product extensions</a:t>
            </a:r>
            <a:endParaRPr/>
          </a:p>
        </p:txBody>
      </p:sp>
      <p:sp>
        <p:nvSpPr>
          <p:cNvPr id="672" name="Google Shape;672;p4"/>
          <p:cNvSpPr/>
          <p:nvPr/>
        </p:nvSpPr>
        <p:spPr>
          <a:xfrm>
            <a:off x="6186359" y="4398602"/>
            <a:ext cx="2976300" cy="4002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Strengthen market share</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Build dealer and customer loyalty</a:t>
            </a:r>
            <a:endParaRPr/>
          </a:p>
        </p:txBody>
      </p:sp>
      <p:sp>
        <p:nvSpPr>
          <p:cNvPr id="673" name="Google Shape;673;p4"/>
          <p:cNvSpPr/>
          <p:nvPr/>
        </p:nvSpPr>
        <p:spPr>
          <a:xfrm>
            <a:off x="3499876" y="4398601"/>
            <a:ext cx="2686500" cy="4002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Establish market share</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Establish distribution</a:t>
            </a:r>
            <a:endParaRPr/>
          </a:p>
        </p:txBody>
      </p:sp>
      <p:sp>
        <p:nvSpPr>
          <p:cNvPr id="674" name="Google Shape;674;p4"/>
          <p:cNvSpPr/>
          <p:nvPr/>
        </p:nvSpPr>
        <p:spPr>
          <a:xfrm>
            <a:off x="8420852" y="3409713"/>
            <a:ext cx="2443515" cy="687338"/>
          </a:xfrm>
          <a:custGeom>
            <a:rect b="b" l="l" r="r" t="t"/>
            <a:pathLst>
              <a:path extrusionOk="0" h="422977" w="1729922">
                <a:moveTo>
                  <a:pt x="0" y="322550"/>
                </a:moveTo>
                <a:cubicBezTo>
                  <a:pt x="454142" y="649762"/>
                  <a:pt x="1028053" y="79484"/>
                  <a:pt x="1729922" y="0"/>
                </a:cubicBezTo>
              </a:path>
            </a:pathLst>
          </a:custGeom>
          <a:noFill/>
          <a:ln cap="rnd" cmpd="sng" w="38100">
            <a:solidFill>
              <a:srgbClr val="488CF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675" name="Google Shape;675;p4"/>
          <p:cNvGrpSpPr/>
          <p:nvPr/>
        </p:nvGrpSpPr>
        <p:grpSpPr>
          <a:xfrm>
            <a:off x="824516" y="1641400"/>
            <a:ext cx="10664965" cy="2618703"/>
            <a:chOff x="618403" y="1692812"/>
            <a:chExt cx="7998924" cy="1481083"/>
          </a:xfrm>
        </p:grpSpPr>
        <p:sp>
          <p:nvSpPr>
            <p:cNvPr id="676" name="Google Shape;676;p4"/>
            <p:cNvSpPr/>
            <p:nvPr/>
          </p:nvSpPr>
          <p:spPr>
            <a:xfrm>
              <a:off x="2614425" y="1901898"/>
              <a:ext cx="2003440" cy="1271997"/>
            </a:xfrm>
            <a:custGeom>
              <a:rect b="b" l="l" r="r" t="t"/>
              <a:pathLst>
                <a:path extrusionOk="0" h="3010418" w="1847088">
                  <a:moveTo>
                    <a:pt x="1847088" y="0"/>
                  </a:moveTo>
                  <a:lnTo>
                    <a:pt x="1847088" y="3010418"/>
                  </a:lnTo>
                  <a:lnTo>
                    <a:pt x="0" y="3010418"/>
                  </a:lnTo>
                  <a:lnTo>
                    <a:pt x="0" y="2217293"/>
                  </a:lnTo>
                  <a:cubicBezTo>
                    <a:pt x="196868" y="2064304"/>
                    <a:pt x="389169" y="1885914"/>
                    <a:pt x="575414" y="1679240"/>
                  </a:cubicBezTo>
                  <a:cubicBezTo>
                    <a:pt x="1029843" y="1174967"/>
                    <a:pt x="1402408" y="468456"/>
                    <a:pt x="1847088"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77" name="Google Shape;677;p4"/>
            <p:cNvSpPr/>
            <p:nvPr/>
          </p:nvSpPr>
          <p:spPr>
            <a:xfrm>
              <a:off x="4617865" y="1692812"/>
              <a:ext cx="2003440" cy="1481083"/>
            </a:xfrm>
            <a:custGeom>
              <a:rect b="b" l="l" r="r" t="t"/>
              <a:pathLst>
                <a:path extrusionOk="0" h="3505259" w="1847088">
                  <a:moveTo>
                    <a:pt x="964886" y="58"/>
                  </a:moveTo>
                  <a:cubicBezTo>
                    <a:pt x="1353180" y="4150"/>
                    <a:pt x="1591544" y="213043"/>
                    <a:pt x="1847088" y="492418"/>
                  </a:cubicBezTo>
                  <a:lnTo>
                    <a:pt x="1847088" y="3505259"/>
                  </a:lnTo>
                  <a:lnTo>
                    <a:pt x="0" y="3505259"/>
                  </a:lnTo>
                  <a:lnTo>
                    <a:pt x="0" y="494841"/>
                  </a:lnTo>
                  <a:cubicBezTo>
                    <a:pt x="279765" y="197749"/>
                    <a:pt x="588752" y="-3905"/>
                    <a:pt x="964886" y="58"/>
                  </a:cubicBezTo>
                  <a:close/>
                </a:path>
              </a:pathLst>
            </a:custGeom>
            <a:solidFill>
              <a:schemeClr val="lt1"/>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78" name="Google Shape;678;p4"/>
            <p:cNvSpPr/>
            <p:nvPr/>
          </p:nvSpPr>
          <p:spPr>
            <a:xfrm>
              <a:off x="6613887" y="1897714"/>
              <a:ext cx="2003440" cy="1276181"/>
            </a:xfrm>
            <a:custGeom>
              <a:rect b="b" l="l" r="r" t="t"/>
              <a:pathLst>
                <a:path extrusionOk="0" h="3020321" w="1847088">
                  <a:moveTo>
                    <a:pt x="0" y="0"/>
                  </a:moveTo>
                  <a:cubicBezTo>
                    <a:pt x="386645" y="419241"/>
                    <a:pt x="809636" y="1001609"/>
                    <a:pt x="1847088" y="1282227"/>
                  </a:cubicBezTo>
                  <a:lnTo>
                    <a:pt x="1847088" y="1282242"/>
                  </a:lnTo>
                  <a:lnTo>
                    <a:pt x="1847088" y="3020321"/>
                  </a:lnTo>
                  <a:lnTo>
                    <a:pt x="0" y="3020321"/>
                  </a:lnTo>
                  <a:close/>
                </a:path>
              </a:pathLst>
            </a:custGeom>
            <a:solidFill>
              <a:schemeClr val="lt1"/>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79" name="Google Shape;679;p4"/>
            <p:cNvSpPr/>
            <p:nvPr/>
          </p:nvSpPr>
          <p:spPr>
            <a:xfrm>
              <a:off x="618403" y="2836501"/>
              <a:ext cx="2003440" cy="337393"/>
            </a:xfrm>
            <a:custGeom>
              <a:rect b="b" l="l" r="r" t="t"/>
              <a:pathLst>
                <a:path extrusionOk="0" h="798504" w="1847088">
                  <a:moveTo>
                    <a:pt x="1847088" y="0"/>
                  </a:moveTo>
                  <a:lnTo>
                    <a:pt x="1847088" y="798504"/>
                  </a:lnTo>
                  <a:lnTo>
                    <a:pt x="0" y="798504"/>
                  </a:lnTo>
                  <a:lnTo>
                    <a:pt x="0" y="776617"/>
                  </a:lnTo>
                  <a:lnTo>
                    <a:pt x="0" y="776616"/>
                  </a:lnTo>
                  <a:cubicBezTo>
                    <a:pt x="628914" y="692489"/>
                    <a:pt x="1258363" y="459955"/>
                    <a:pt x="1847088" y="0"/>
                  </a:cubicBezTo>
                  <a:close/>
                </a:path>
              </a:pathLst>
            </a:custGeom>
            <a:solidFill>
              <a:schemeClr val="lt1"/>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cxnSp>
        <p:nvCxnSpPr>
          <p:cNvPr id="680" name="Google Shape;680;p4"/>
          <p:cNvCxnSpPr/>
          <p:nvPr/>
        </p:nvCxnSpPr>
        <p:spPr>
          <a:xfrm>
            <a:off x="798859" y="4260059"/>
            <a:ext cx="11240400" cy="0"/>
          </a:xfrm>
          <a:prstGeom prst="straightConnector1">
            <a:avLst/>
          </a:prstGeom>
          <a:noFill/>
          <a:ln cap="rnd" cmpd="sng" w="41275">
            <a:solidFill>
              <a:srgbClr val="036CBB"/>
            </a:solidFill>
            <a:prstDash val="solid"/>
            <a:miter lim="800000"/>
            <a:headEnd len="sm" w="sm" type="none"/>
            <a:tailEnd len="med" w="med" type="stealth"/>
          </a:ln>
        </p:spPr>
      </p:cxnSp>
      <p:cxnSp>
        <p:nvCxnSpPr>
          <p:cNvPr id="681" name="Google Shape;681;p4"/>
          <p:cNvCxnSpPr/>
          <p:nvPr/>
        </p:nvCxnSpPr>
        <p:spPr>
          <a:xfrm rot="10800000">
            <a:off x="798859" y="1641359"/>
            <a:ext cx="0" cy="2618700"/>
          </a:xfrm>
          <a:prstGeom prst="straightConnector1">
            <a:avLst/>
          </a:prstGeom>
          <a:noFill/>
          <a:ln cap="rnd" cmpd="sng" w="41275">
            <a:solidFill>
              <a:srgbClr val="036CBB"/>
            </a:solidFill>
            <a:prstDash val="solid"/>
            <a:miter lim="800000"/>
            <a:headEnd len="sm" w="sm" type="none"/>
            <a:tailEnd len="med" w="med" type="stealth"/>
          </a:ln>
        </p:spPr>
      </p:cxnSp>
      <p:sp>
        <p:nvSpPr>
          <p:cNvPr id="682" name="Google Shape;682;p4"/>
          <p:cNvSpPr txBox="1"/>
          <p:nvPr/>
        </p:nvSpPr>
        <p:spPr>
          <a:xfrm>
            <a:off x="3848097" y="1871032"/>
            <a:ext cx="1728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Growth</a:t>
            </a:r>
            <a:endParaRPr/>
          </a:p>
        </p:txBody>
      </p:sp>
      <p:sp>
        <p:nvSpPr>
          <p:cNvPr id="683" name="Google Shape;683;p4"/>
          <p:cNvSpPr txBox="1"/>
          <p:nvPr/>
        </p:nvSpPr>
        <p:spPr>
          <a:xfrm>
            <a:off x="1347663" y="1871032"/>
            <a:ext cx="1728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Birth</a:t>
            </a:r>
            <a:endParaRPr/>
          </a:p>
        </p:txBody>
      </p:sp>
      <p:sp>
        <p:nvSpPr>
          <p:cNvPr id="684" name="Google Shape;684;p4"/>
          <p:cNvSpPr txBox="1"/>
          <p:nvPr/>
        </p:nvSpPr>
        <p:spPr>
          <a:xfrm>
            <a:off x="6692660" y="1871032"/>
            <a:ext cx="1728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2"/>
                </a:solidFill>
                <a:latin typeface="Montserrat Light"/>
                <a:ea typeface="Montserrat Light"/>
                <a:cs typeface="Montserrat Light"/>
                <a:sym typeface="Montserrat Light"/>
              </a:rPr>
              <a:t>Maturity</a:t>
            </a:r>
            <a:endParaRPr/>
          </a:p>
        </p:txBody>
      </p:sp>
      <p:sp>
        <p:nvSpPr>
          <p:cNvPr id="685" name="Google Shape;685;p4"/>
          <p:cNvSpPr txBox="1"/>
          <p:nvPr/>
        </p:nvSpPr>
        <p:spPr>
          <a:xfrm rot="-5400000">
            <a:off x="60306" y="3049520"/>
            <a:ext cx="8190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Sales</a:t>
            </a:r>
            <a:endParaRPr/>
          </a:p>
        </p:txBody>
      </p:sp>
      <p:sp>
        <p:nvSpPr>
          <p:cNvPr id="686" name="Google Shape;686;p4"/>
          <p:cNvSpPr txBox="1"/>
          <p:nvPr/>
        </p:nvSpPr>
        <p:spPr>
          <a:xfrm>
            <a:off x="10999883" y="4294602"/>
            <a:ext cx="10869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Time</a:t>
            </a:r>
            <a:endParaRPr/>
          </a:p>
        </p:txBody>
      </p:sp>
      <p:sp>
        <p:nvSpPr>
          <p:cNvPr id="687" name="Google Shape;687;p4"/>
          <p:cNvSpPr txBox="1"/>
          <p:nvPr/>
        </p:nvSpPr>
        <p:spPr>
          <a:xfrm>
            <a:off x="9401380" y="1871032"/>
            <a:ext cx="1728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Montserrat Light"/>
                <a:ea typeface="Montserrat Light"/>
                <a:cs typeface="Montserrat Light"/>
                <a:sym typeface="Montserrat Light"/>
              </a:rPr>
              <a:t>Old age</a:t>
            </a:r>
            <a:endParaRPr/>
          </a:p>
        </p:txBody>
      </p:sp>
      <p:sp>
        <p:nvSpPr>
          <p:cNvPr id="688" name="Google Shape;688;p4"/>
          <p:cNvSpPr txBox="1"/>
          <p:nvPr/>
        </p:nvSpPr>
        <p:spPr>
          <a:xfrm>
            <a:off x="87301" y="4357565"/>
            <a:ext cx="960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000">
                <a:solidFill>
                  <a:schemeClr val="dk1"/>
                </a:solidFill>
                <a:latin typeface="Montserrat Light"/>
                <a:ea typeface="Montserrat Light"/>
                <a:cs typeface="Montserrat Light"/>
                <a:sym typeface="Montserrat Light"/>
              </a:rPr>
              <a:t>Marketing objectives</a:t>
            </a:r>
            <a:endParaRPr/>
          </a:p>
        </p:txBody>
      </p:sp>
      <p:sp>
        <p:nvSpPr>
          <p:cNvPr id="689" name="Google Shape;689;p4"/>
          <p:cNvSpPr/>
          <p:nvPr/>
        </p:nvSpPr>
        <p:spPr>
          <a:xfrm>
            <a:off x="1033384" y="5030398"/>
            <a:ext cx="2459700" cy="5541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Create wide awareness</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Generate interest amongst innovators</a:t>
            </a:r>
            <a:endParaRPr/>
          </a:p>
        </p:txBody>
      </p:sp>
      <p:sp>
        <p:nvSpPr>
          <p:cNvPr id="690" name="Google Shape;690;p4"/>
          <p:cNvSpPr/>
          <p:nvPr/>
        </p:nvSpPr>
        <p:spPr>
          <a:xfrm>
            <a:off x="9021185" y="5030398"/>
            <a:ext cx="2108400" cy="5541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Minimum promotion</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Maintain brand</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Create classic niches</a:t>
            </a:r>
            <a:endParaRPr/>
          </a:p>
        </p:txBody>
      </p:sp>
      <p:sp>
        <p:nvSpPr>
          <p:cNvPr id="691" name="Google Shape;691;p4"/>
          <p:cNvSpPr/>
          <p:nvPr/>
        </p:nvSpPr>
        <p:spPr>
          <a:xfrm>
            <a:off x="6193536" y="5030398"/>
            <a:ext cx="2459700" cy="4002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Promote frequency of use</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Suggest new uses for product</a:t>
            </a:r>
            <a:endParaRPr/>
          </a:p>
        </p:txBody>
      </p:sp>
      <p:sp>
        <p:nvSpPr>
          <p:cNvPr id="692" name="Google Shape;692;p4"/>
          <p:cNvSpPr/>
          <p:nvPr/>
        </p:nvSpPr>
        <p:spPr>
          <a:xfrm>
            <a:off x="3481901" y="5030398"/>
            <a:ext cx="2220300" cy="5541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Strengthen brand preferences</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Stimulate wider trials</a:t>
            </a:r>
            <a:endParaRPr/>
          </a:p>
        </p:txBody>
      </p:sp>
      <p:sp>
        <p:nvSpPr>
          <p:cNvPr id="693" name="Google Shape;693;p4"/>
          <p:cNvSpPr/>
          <p:nvPr/>
        </p:nvSpPr>
        <p:spPr>
          <a:xfrm>
            <a:off x="1033384" y="5673824"/>
            <a:ext cx="2459700" cy="5541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Personal sales</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Media advertising</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Opening offers</a:t>
            </a:r>
            <a:endParaRPr/>
          </a:p>
        </p:txBody>
      </p:sp>
      <p:sp>
        <p:nvSpPr>
          <p:cNvPr id="694" name="Google Shape;694;p4"/>
          <p:cNvSpPr/>
          <p:nvPr/>
        </p:nvSpPr>
        <p:spPr>
          <a:xfrm>
            <a:off x="9021185" y="5673824"/>
            <a:ext cx="1904400" cy="4002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Reduce media expenditure</a:t>
            </a:r>
            <a:endParaRPr/>
          </a:p>
        </p:txBody>
      </p:sp>
      <p:sp>
        <p:nvSpPr>
          <p:cNvPr id="695" name="Google Shape;695;p4"/>
          <p:cNvSpPr/>
          <p:nvPr/>
        </p:nvSpPr>
        <p:spPr>
          <a:xfrm>
            <a:off x="6193536" y="5673824"/>
            <a:ext cx="2459700" cy="5541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Media advertising</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Dealer promotions</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Sales promotions</a:t>
            </a:r>
            <a:endParaRPr/>
          </a:p>
        </p:txBody>
      </p:sp>
      <p:sp>
        <p:nvSpPr>
          <p:cNvPr id="696" name="Google Shape;696;p4"/>
          <p:cNvSpPr/>
          <p:nvPr/>
        </p:nvSpPr>
        <p:spPr>
          <a:xfrm>
            <a:off x="3481901" y="5673824"/>
            <a:ext cx="2220300" cy="554100"/>
          </a:xfrm>
          <a:prstGeom prst="rect">
            <a:avLst/>
          </a:prstGeom>
          <a:noFill/>
          <a:ln>
            <a:noFill/>
          </a:ln>
        </p:spPr>
        <p:txBody>
          <a:bodyPr anchorCtr="0" anchor="t" bIns="45700" lIns="91425" spcFirstLastPara="1" rIns="91425" wrap="square" tIns="45700">
            <a:spAutoFit/>
          </a:bodyPr>
          <a:lstStyle/>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Media advertising</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Personal sales</a:t>
            </a:r>
            <a:endParaRPr/>
          </a:p>
          <a:p>
            <a:pPr indent="-228594" lvl="0" marL="228594" marR="0" rtl="0" algn="l">
              <a:spcBef>
                <a:spcPts val="0"/>
              </a:spcBef>
              <a:spcAft>
                <a:spcPts val="0"/>
              </a:spcAft>
              <a:buClr>
                <a:schemeClr val="dk1"/>
              </a:buClr>
              <a:buSzPts val="1000"/>
              <a:buFont typeface="Arial"/>
              <a:buChar char="•"/>
            </a:pPr>
            <a:r>
              <a:rPr lang="en-GB" sz="1000">
                <a:solidFill>
                  <a:schemeClr val="dk1"/>
                </a:solidFill>
                <a:latin typeface="Montserrat Light"/>
                <a:ea typeface="Montserrat Light"/>
                <a:cs typeface="Montserrat Light"/>
                <a:sym typeface="Montserrat Light"/>
              </a:rPr>
              <a:t>Sales Promotions</a:t>
            </a:r>
            <a:endParaRPr/>
          </a:p>
        </p:txBody>
      </p:sp>
      <p:sp>
        <p:nvSpPr>
          <p:cNvPr id="697" name="Google Shape;697;p4"/>
          <p:cNvSpPr txBox="1"/>
          <p:nvPr/>
        </p:nvSpPr>
        <p:spPr>
          <a:xfrm>
            <a:off x="-107317" y="5058560"/>
            <a:ext cx="13695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00">
                <a:solidFill>
                  <a:schemeClr val="dk1"/>
                </a:solidFill>
                <a:latin typeface="Montserrat Light"/>
                <a:ea typeface="Montserrat Light"/>
                <a:cs typeface="Montserrat Light"/>
                <a:sym typeface="Montserrat Light"/>
              </a:rPr>
              <a:t>Communication objectives</a:t>
            </a:r>
            <a:endParaRPr/>
          </a:p>
        </p:txBody>
      </p:sp>
      <p:sp>
        <p:nvSpPr>
          <p:cNvPr id="698" name="Google Shape;698;p4"/>
          <p:cNvSpPr txBox="1"/>
          <p:nvPr/>
        </p:nvSpPr>
        <p:spPr>
          <a:xfrm>
            <a:off x="-76958" y="5717708"/>
            <a:ext cx="13392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000">
                <a:solidFill>
                  <a:schemeClr val="dk1"/>
                </a:solidFill>
                <a:latin typeface="Montserrat Light"/>
                <a:ea typeface="Montserrat Light"/>
                <a:cs typeface="Montserrat Light"/>
                <a:sym typeface="Montserrat Light"/>
              </a:rPr>
              <a:t>Communication strategy</a:t>
            </a:r>
            <a:endParaRPr/>
          </a:p>
        </p:txBody>
      </p:sp>
      <p:cxnSp>
        <p:nvCxnSpPr>
          <p:cNvPr id="699" name="Google Shape;699;p4"/>
          <p:cNvCxnSpPr/>
          <p:nvPr/>
        </p:nvCxnSpPr>
        <p:spPr>
          <a:xfrm>
            <a:off x="3500657" y="4233664"/>
            <a:ext cx="0" cy="2112300"/>
          </a:xfrm>
          <a:prstGeom prst="straightConnector1">
            <a:avLst/>
          </a:prstGeom>
          <a:solidFill>
            <a:schemeClr val="accent1"/>
          </a:solidFill>
          <a:ln cap="flat" cmpd="sng" w="28575">
            <a:solidFill>
              <a:schemeClr val="dk1"/>
            </a:solidFill>
            <a:prstDash val="solid"/>
            <a:round/>
            <a:headEnd len="sm" w="sm" type="none"/>
            <a:tailEnd len="sm" w="sm" type="none"/>
          </a:ln>
        </p:spPr>
      </p:cxnSp>
      <p:cxnSp>
        <p:nvCxnSpPr>
          <p:cNvPr id="700" name="Google Shape;700;p4"/>
          <p:cNvCxnSpPr/>
          <p:nvPr/>
        </p:nvCxnSpPr>
        <p:spPr>
          <a:xfrm>
            <a:off x="6163875" y="4292160"/>
            <a:ext cx="0" cy="2112300"/>
          </a:xfrm>
          <a:prstGeom prst="straightConnector1">
            <a:avLst/>
          </a:prstGeom>
          <a:solidFill>
            <a:schemeClr val="accent1"/>
          </a:solidFill>
          <a:ln cap="flat" cmpd="sng" w="28575">
            <a:solidFill>
              <a:schemeClr val="dk1"/>
            </a:solidFill>
            <a:prstDash val="solid"/>
            <a:round/>
            <a:headEnd len="sm" w="sm" type="none"/>
            <a:tailEnd len="sm" w="sm" type="none"/>
          </a:ln>
        </p:spPr>
      </p:cxnSp>
      <p:cxnSp>
        <p:nvCxnSpPr>
          <p:cNvPr id="701" name="Google Shape;701;p4"/>
          <p:cNvCxnSpPr/>
          <p:nvPr/>
        </p:nvCxnSpPr>
        <p:spPr>
          <a:xfrm>
            <a:off x="8812435" y="4270272"/>
            <a:ext cx="0" cy="2112300"/>
          </a:xfrm>
          <a:prstGeom prst="straightConnector1">
            <a:avLst/>
          </a:prstGeom>
          <a:solidFill>
            <a:schemeClr val="accent1"/>
          </a:solidFill>
          <a:ln cap="flat" cmpd="sng" w="28575">
            <a:solidFill>
              <a:schemeClr val="dk1"/>
            </a:solidFill>
            <a:prstDash val="solid"/>
            <a:round/>
            <a:headEnd len="sm" w="sm" type="none"/>
            <a:tailEnd len="sm" w="sm" type="none"/>
          </a:ln>
        </p:spPr>
      </p:cxnSp>
      <p:cxnSp>
        <p:nvCxnSpPr>
          <p:cNvPr id="702" name="Google Shape;702;p4"/>
          <p:cNvCxnSpPr/>
          <p:nvPr/>
        </p:nvCxnSpPr>
        <p:spPr>
          <a:xfrm>
            <a:off x="341338" y="4986603"/>
            <a:ext cx="11091600" cy="0"/>
          </a:xfrm>
          <a:prstGeom prst="straightConnector1">
            <a:avLst/>
          </a:prstGeom>
          <a:solidFill>
            <a:schemeClr val="accent1"/>
          </a:solidFill>
          <a:ln cap="flat" cmpd="sng" w="28575">
            <a:solidFill>
              <a:schemeClr val="dk1"/>
            </a:solidFill>
            <a:prstDash val="solid"/>
            <a:round/>
            <a:headEnd len="sm" w="sm" type="none"/>
            <a:tailEnd len="sm" w="sm" type="none"/>
          </a:ln>
        </p:spPr>
      </p:cxnSp>
      <p:cxnSp>
        <p:nvCxnSpPr>
          <p:cNvPr id="703" name="Google Shape;703;p4"/>
          <p:cNvCxnSpPr/>
          <p:nvPr/>
        </p:nvCxnSpPr>
        <p:spPr>
          <a:xfrm>
            <a:off x="354118" y="5673824"/>
            <a:ext cx="11091600" cy="0"/>
          </a:xfrm>
          <a:prstGeom prst="straightConnector1">
            <a:avLst/>
          </a:prstGeom>
          <a:solidFill>
            <a:schemeClr val="accent1"/>
          </a:solidFill>
          <a:ln cap="flat" cmpd="sng" w="28575">
            <a:solidFill>
              <a:schemeClr val="dk1"/>
            </a:solidFill>
            <a:prstDash val="solid"/>
            <a:round/>
            <a:headEnd len="sm" w="sm" type="none"/>
            <a:tailEnd len="sm" w="sm" type="none"/>
          </a:ln>
        </p:spPr>
      </p:cxnSp>
      <p:sp>
        <p:nvSpPr>
          <p:cNvPr id="704" name="Google Shape;704;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05" name="Google Shape;705;p4"/>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5"/>
          <p:cNvSpPr txBox="1"/>
          <p:nvPr>
            <p:ph type="title"/>
          </p:nvPr>
        </p:nvSpPr>
        <p:spPr>
          <a:xfrm>
            <a:off x="333515" y="472411"/>
            <a:ext cx="8659656"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644">
                <a:solidFill>
                  <a:schemeClr val="lt1"/>
                </a:solidFill>
              </a:rPr>
              <a:t>Step 3:</a:t>
            </a:r>
            <a:r>
              <a:rPr lang="en-GB"/>
              <a:t> </a:t>
            </a:r>
            <a:r>
              <a:rPr lang="en-GB" sz="2888"/>
              <a:t>Consider the rejuvenated life cycle</a:t>
            </a:r>
            <a:r>
              <a:rPr lang="en-GB" sz="2888">
                <a:solidFill>
                  <a:schemeClr val="lt1"/>
                </a:solidFill>
              </a:rPr>
              <a:t>.</a:t>
            </a:r>
            <a:endParaRPr sz="2888">
              <a:solidFill>
                <a:schemeClr val="lt1"/>
              </a:solidFill>
            </a:endParaRPr>
          </a:p>
        </p:txBody>
      </p:sp>
      <p:sp>
        <p:nvSpPr>
          <p:cNvPr id="711" name="Google Shape;711;p5"/>
          <p:cNvSpPr/>
          <p:nvPr/>
        </p:nvSpPr>
        <p:spPr>
          <a:xfrm>
            <a:off x="556000" y="1343300"/>
            <a:ext cx="5343300" cy="4565400"/>
          </a:xfrm>
          <a:prstGeom prst="rect">
            <a:avLst/>
          </a:prstGeom>
          <a:noFill/>
          <a:ln>
            <a:noFill/>
          </a:ln>
        </p:spPr>
        <p:txBody>
          <a:bodyPr anchorCtr="0" anchor="t" bIns="45700" lIns="91425" spcFirstLastPara="1" rIns="91425" wrap="square" tIns="45700">
            <a:spAutoFit/>
          </a:bodyPr>
          <a:lstStyle/>
          <a:p>
            <a:pPr indent="-368290" lvl="0" marL="38099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Target audience</a:t>
            </a:r>
            <a:r>
              <a:rPr lang="en-GB">
                <a:solidFill>
                  <a:schemeClr val="dk1"/>
                </a:solidFill>
                <a:latin typeface="Montserrat Light"/>
                <a:ea typeface="Montserrat Light"/>
                <a:cs typeface="Montserrat Light"/>
                <a:sym typeface="Montserrat Light"/>
              </a:rPr>
              <a:t>: which segment of the market has an interest in a rejuvenated product?</a:t>
            </a:r>
            <a:br>
              <a:rPr lang="en-GB">
                <a:solidFill>
                  <a:schemeClr val="dk1"/>
                </a:solidFill>
                <a:latin typeface="Montserrat Light"/>
                <a:ea typeface="Montserrat Light"/>
                <a:cs typeface="Montserrat Light"/>
                <a:sym typeface="Montserrat Light"/>
              </a:rPr>
            </a:br>
            <a:endParaRPr/>
          </a:p>
          <a:p>
            <a:pPr indent="-368290" lvl="0" marL="38099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Product development</a:t>
            </a:r>
            <a:r>
              <a:rPr lang="en-GB">
                <a:solidFill>
                  <a:schemeClr val="dk1"/>
                </a:solidFill>
                <a:latin typeface="Montserrat Light"/>
                <a:ea typeface="Montserrat Light"/>
                <a:cs typeface="Montserrat Light"/>
                <a:sym typeface="Montserrat Light"/>
              </a:rPr>
              <a:t>: what modifications will appeal to target audience that knows your product?</a:t>
            </a:r>
            <a:br>
              <a:rPr lang="en-GB">
                <a:solidFill>
                  <a:schemeClr val="dk1"/>
                </a:solidFill>
                <a:latin typeface="Montserrat Light"/>
                <a:ea typeface="Montserrat Light"/>
                <a:cs typeface="Montserrat Light"/>
                <a:sym typeface="Montserrat Light"/>
              </a:rPr>
            </a:br>
            <a:endParaRPr/>
          </a:p>
          <a:p>
            <a:pPr indent="-368290" lvl="0" marL="38099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Branding</a:t>
            </a:r>
            <a:r>
              <a:rPr lang="en-GB">
                <a:solidFill>
                  <a:schemeClr val="dk1"/>
                </a:solidFill>
                <a:latin typeface="Montserrat Light"/>
                <a:ea typeface="Montserrat Light"/>
                <a:cs typeface="Montserrat Light"/>
                <a:sym typeface="Montserrat Light"/>
              </a:rPr>
              <a:t>: how will the new product be branded? What will the link be with the old product?</a:t>
            </a:r>
            <a:br>
              <a:rPr lang="en-GB">
                <a:solidFill>
                  <a:schemeClr val="dk1"/>
                </a:solidFill>
                <a:latin typeface="Montserrat Light"/>
                <a:ea typeface="Montserrat Light"/>
                <a:cs typeface="Montserrat Light"/>
                <a:sym typeface="Montserrat Light"/>
              </a:rPr>
            </a:br>
            <a:endParaRPr/>
          </a:p>
          <a:p>
            <a:pPr indent="-368290" lvl="0" marL="38099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Timing</a:t>
            </a:r>
            <a:r>
              <a:rPr lang="en-GB">
                <a:solidFill>
                  <a:schemeClr val="dk1"/>
                </a:solidFill>
                <a:latin typeface="Montserrat Light"/>
                <a:ea typeface="Montserrat Light"/>
                <a:cs typeface="Montserrat Light"/>
                <a:sym typeface="Montserrat Light"/>
              </a:rPr>
              <a:t>: how will the new product be launched to dovetail with declining sales of the old product?</a:t>
            </a:r>
            <a:br>
              <a:rPr lang="en-GB">
                <a:solidFill>
                  <a:schemeClr val="dk1"/>
                </a:solidFill>
                <a:latin typeface="Montserrat Light"/>
                <a:ea typeface="Montserrat Light"/>
                <a:cs typeface="Montserrat Light"/>
                <a:sym typeface="Montserrat Light"/>
              </a:rPr>
            </a:br>
            <a:endParaRPr/>
          </a:p>
          <a:p>
            <a:pPr indent="-368290" lvl="0" marL="38099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Price considerations</a:t>
            </a:r>
            <a:r>
              <a:rPr lang="en-GB">
                <a:solidFill>
                  <a:schemeClr val="dk1"/>
                </a:solidFill>
                <a:latin typeface="Montserrat Light"/>
                <a:ea typeface="Montserrat Light"/>
                <a:cs typeface="Montserrat Light"/>
                <a:sym typeface="Montserrat Light"/>
              </a:rPr>
              <a:t>: what will be the price of the rejuvenated product?</a:t>
            </a:r>
            <a:br>
              <a:rPr lang="en-GB">
                <a:solidFill>
                  <a:schemeClr val="dk1"/>
                </a:solidFill>
                <a:latin typeface="Montserrat Light"/>
                <a:ea typeface="Montserrat Light"/>
                <a:cs typeface="Montserrat Light"/>
                <a:sym typeface="Montserrat Light"/>
              </a:rPr>
            </a:br>
            <a:endParaRPr/>
          </a:p>
          <a:p>
            <a:pPr indent="-368290" lvl="0" marL="38099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Profit</a:t>
            </a:r>
            <a:r>
              <a:rPr lang="en-GB">
                <a:solidFill>
                  <a:schemeClr val="dk1"/>
                </a:solidFill>
                <a:latin typeface="Montserrat Light"/>
                <a:ea typeface="Montserrat Light"/>
                <a:cs typeface="Montserrat Light"/>
                <a:sym typeface="Montserrat Light"/>
              </a:rPr>
              <a:t>: what profit can be expected from future sales volume and price?</a:t>
            </a:r>
            <a:br>
              <a:rPr lang="en-GB">
                <a:solidFill>
                  <a:schemeClr val="dk1"/>
                </a:solidFill>
                <a:latin typeface="Montserrat Light"/>
                <a:ea typeface="Montserrat Light"/>
                <a:cs typeface="Montserrat Light"/>
                <a:sym typeface="Montserrat Light"/>
              </a:rPr>
            </a:br>
            <a:endParaRPr/>
          </a:p>
          <a:p>
            <a:pPr indent="-368290" lvl="0" marL="38099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Channel</a:t>
            </a:r>
            <a:r>
              <a:rPr lang="en-GB">
                <a:solidFill>
                  <a:schemeClr val="dk1"/>
                </a:solidFill>
                <a:latin typeface="Montserrat Light"/>
                <a:ea typeface="Montserrat Light"/>
                <a:cs typeface="Montserrat Light"/>
                <a:sym typeface="Montserrat Light"/>
              </a:rPr>
              <a:t>: how will the new product reach the market?</a:t>
            </a:r>
            <a:br>
              <a:rPr lang="en-GB">
                <a:solidFill>
                  <a:schemeClr val="dk1"/>
                </a:solidFill>
                <a:latin typeface="Montserrat Light"/>
                <a:ea typeface="Montserrat Light"/>
                <a:cs typeface="Montserrat Light"/>
                <a:sym typeface="Montserrat Light"/>
              </a:rPr>
            </a:br>
            <a:endParaRPr/>
          </a:p>
          <a:p>
            <a:pPr indent="-368290" lvl="0" marL="380990" marR="0" rtl="0" algn="l">
              <a:spcBef>
                <a:spcPts val="0"/>
              </a:spcBef>
              <a:spcAft>
                <a:spcPts val="0"/>
              </a:spcAft>
              <a:buClr>
                <a:schemeClr val="dk1"/>
              </a:buClr>
              <a:buSzPts val="1400"/>
              <a:buFont typeface="Arial"/>
              <a:buChar char="•"/>
            </a:pPr>
            <a:r>
              <a:rPr b="1" lang="en-GB">
                <a:solidFill>
                  <a:schemeClr val="dk1"/>
                </a:solidFill>
                <a:latin typeface="Montserrat Light"/>
                <a:ea typeface="Montserrat Light"/>
                <a:cs typeface="Montserrat Light"/>
                <a:sym typeface="Montserrat Light"/>
              </a:rPr>
              <a:t>Advertising</a:t>
            </a:r>
            <a:r>
              <a:rPr lang="en-GB">
                <a:solidFill>
                  <a:schemeClr val="dk1"/>
                </a:solidFill>
                <a:latin typeface="Montserrat Light"/>
                <a:ea typeface="Montserrat Light"/>
                <a:cs typeface="Montserrat Light"/>
                <a:sym typeface="Montserrat Light"/>
              </a:rPr>
              <a:t>: what messages will reach the audience and potential customers?</a:t>
            </a:r>
            <a:endParaRPr/>
          </a:p>
          <a:p>
            <a:pPr indent="-262435" lvl="0" marL="380990" marR="0" rtl="0" algn="l">
              <a:spcBef>
                <a:spcPts val="0"/>
              </a:spcBef>
              <a:spcAft>
                <a:spcPts val="0"/>
              </a:spcAft>
              <a:buClr>
                <a:schemeClr val="dk1"/>
              </a:buClr>
              <a:buSzPts val="1867"/>
              <a:buFont typeface="Arial"/>
              <a:buNone/>
            </a:pPr>
            <a:r>
              <a:t/>
            </a:r>
            <a:endParaRPr sz="1867">
              <a:solidFill>
                <a:schemeClr val="dk1"/>
              </a:solidFill>
              <a:latin typeface="Calibri"/>
              <a:ea typeface="Calibri"/>
              <a:cs typeface="Calibri"/>
              <a:sym typeface="Calibri"/>
            </a:endParaRPr>
          </a:p>
        </p:txBody>
      </p:sp>
      <p:pic>
        <p:nvPicPr>
          <p:cNvPr id="712" name="Google Shape;712;p5"/>
          <p:cNvPicPr preferRelativeResize="0"/>
          <p:nvPr/>
        </p:nvPicPr>
        <p:blipFill rotWithShape="1">
          <a:blip r:embed="rId3">
            <a:alphaModFix/>
          </a:blip>
          <a:srcRect b="0" l="0" r="0" t="0"/>
          <a:stretch/>
        </p:blipFill>
        <p:spPr>
          <a:xfrm>
            <a:off x="6262216" y="1480254"/>
            <a:ext cx="5461910" cy="3380904"/>
          </a:xfrm>
          <a:prstGeom prst="rect">
            <a:avLst/>
          </a:prstGeom>
          <a:noFill/>
          <a:ln>
            <a:noFill/>
          </a:ln>
        </p:spPr>
      </p:pic>
      <p:sp>
        <p:nvSpPr>
          <p:cNvPr id="713" name="Google Shape;713;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14" name="Google Shape;714;p5"/>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6"/>
          <p:cNvSpPr txBox="1"/>
          <p:nvPr>
            <p:ph type="title"/>
          </p:nvPr>
        </p:nvSpPr>
        <p:spPr>
          <a:xfrm>
            <a:off x="333514" y="472411"/>
            <a:ext cx="8292011"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Things to think about</a:t>
            </a:r>
            <a:r>
              <a:rPr lang="en-GB" sz="2900">
                <a:solidFill>
                  <a:schemeClr val="lt1"/>
                </a:solidFill>
              </a:rPr>
              <a:t>.</a:t>
            </a:r>
            <a:endParaRPr sz="2900">
              <a:solidFill>
                <a:schemeClr val="lt1"/>
              </a:solidFill>
            </a:endParaRPr>
          </a:p>
        </p:txBody>
      </p:sp>
      <p:sp>
        <p:nvSpPr>
          <p:cNvPr id="720" name="Google Shape;720;p6"/>
          <p:cNvSpPr txBox="1"/>
          <p:nvPr/>
        </p:nvSpPr>
        <p:spPr>
          <a:xfrm>
            <a:off x="919424" y="1727700"/>
            <a:ext cx="7706100" cy="1794600"/>
          </a:xfrm>
          <a:prstGeom prst="rect">
            <a:avLst/>
          </a:prstGeom>
          <a:noFill/>
          <a:ln>
            <a:noFill/>
          </a:ln>
        </p:spPr>
        <p:txBody>
          <a:bodyPr anchorCtr="0" anchor="t" bIns="45700" lIns="91425" spcFirstLastPara="1" rIns="91425" wrap="square" tIns="45700">
            <a:spAutoFit/>
          </a:bodyPr>
          <a:lstStyle/>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Knowing where your product sits in its life-cycle is important as it determines your strategy. It is particularly important to know when demand is “topping out” and moving into decline. This is a stage at which you need to decide whether rejuvenation is possible.</a:t>
            </a:r>
            <a:br>
              <a:rPr lang="en-GB">
                <a:solidFill>
                  <a:schemeClr val="dk1"/>
                </a:solidFill>
                <a:latin typeface="Montserrat Light"/>
                <a:ea typeface="Montserrat Light"/>
                <a:cs typeface="Montserrat Light"/>
                <a:sym typeface="Montserrat Light"/>
              </a:rPr>
            </a:br>
            <a:endParaRPr/>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Remember that your communication strategy needs to change depending on where your product sits in the life-cycle.</a:t>
            </a:r>
            <a:endParaRPr/>
          </a:p>
        </p:txBody>
      </p:sp>
      <p:sp>
        <p:nvSpPr>
          <p:cNvPr id="721" name="Google Shape;721;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722" name="Google Shape;722;p6"/>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g2ab47dfd9cb_0_17"/>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28" name="Google Shape;728;g2ab47dfd9cb_0_17">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9" name="Google Shape;729;g2ab47dfd9cb_0_17">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0" name="Google Shape;730;g2ab47dfd9cb_0_17">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1" name="Google Shape;731;g2ab47dfd9cb_0_17">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2" name="Google Shape;732;g2ab47dfd9cb_0_17">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