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Ligh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o62txAH5aMGAIe6zuH0pY+cx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Light-regular.fntdata"/><Relationship Id="rId27" Type="http://schemas.openxmlformats.org/officeDocument/2006/relationships/font" Target="fonts/MontserratMedium-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Italic.fntdata"/><Relationship Id="rId30" Type="http://schemas.openxmlformats.org/officeDocument/2006/relationships/font" Target="fonts/MontserratLight-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abb88deb1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g2abb88deb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2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22"/>
          <p:cNvGrpSpPr/>
          <p:nvPr/>
        </p:nvGrpSpPr>
        <p:grpSpPr>
          <a:xfrm>
            <a:off x="11436251" y="129884"/>
            <a:ext cx="661669" cy="1214119"/>
            <a:chOff x="11436251" y="129884"/>
            <a:chExt cx="661669" cy="1214119"/>
          </a:xfrm>
        </p:grpSpPr>
        <p:sp>
          <p:nvSpPr>
            <p:cNvPr id="248" name="Google Shape;248;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2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22"/>
          <p:cNvGrpSpPr/>
          <p:nvPr/>
        </p:nvGrpSpPr>
        <p:grpSpPr>
          <a:xfrm>
            <a:off x="0" y="1318491"/>
            <a:ext cx="1397787" cy="57996"/>
            <a:chOff x="0" y="1077191"/>
            <a:chExt cx="1397787" cy="57996"/>
          </a:xfrm>
        </p:grpSpPr>
        <p:sp>
          <p:nvSpPr>
            <p:cNvPr id="278" name="Google Shape;278;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22"/>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3"/>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3"/>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3"/>
          <p:cNvGrpSpPr/>
          <p:nvPr/>
        </p:nvGrpSpPr>
        <p:grpSpPr>
          <a:xfrm>
            <a:off x="11626751" y="129884"/>
            <a:ext cx="661669" cy="1214119"/>
            <a:chOff x="11436251" y="129884"/>
            <a:chExt cx="661669" cy="1214119"/>
          </a:xfrm>
        </p:grpSpPr>
        <p:sp>
          <p:nvSpPr>
            <p:cNvPr id="291" name="Google Shape;291;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3"/>
          <p:cNvGrpSpPr/>
          <p:nvPr/>
        </p:nvGrpSpPr>
        <p:grpSpPr>
          <a:xfrm>
            <a:off x="0" y="1318491"/>
            <a:ext cx="1397787" cy="57996"/>
            <a:chOff x="0" y="1077191"/>
            <a:chExt cx="1397787" cy="57996"/>
          </a:xfrm>
        </p:grpSpPr>
        <p:sp>
          <p:nvSpPr>
            <p:cNvPr id="320" name="Google Shape;320;p2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3"/>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4"/>
          <p:cNvGrpSpPr/>
          <p:nvPr/>
        </p:nvGrpSpPr>
        <p:grpSpPr>
          <a:xfrm>
            <a:off x="11436251" y="129884"/>
            <a:ext cx="661669" cy="1214119"/>
            <a:chOff x="11436251" y="129884"/>
            <a:chExt cx="661669" cy="1214119"/>
          </a:xfrm>
        </p:grpSpPr>
        <p:sp>
          <p:nvSpPr>
            <p:cNvPr id="331" name="Google Shape;331;p2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4"/>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4"/>
          <p:cNvGrpSpPr/>
          <p:nvPr/>
        </p:nvGrpSpPr>
        <p:grpSpPr>
          <a:xfrm>
            <a:off x="0" y="1318491"/>
            <a:ext cx="1397787" cy="57996"/>
            <a:chOff x="0" y="1077191"/>
            <a:chExt cx="1397787" cy="57996"/>
          </a:xfrm>
        </p:grpSpPr>
        <p:sp>
          <p:nvSpPr>
            <p:cNvPr id="362" name="Google Shape;362;p24"/>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4"/>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4"/>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24"/>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5"/>
          <p:cNvGrpSpPr/>
          <p:nvPr/>
        </p:nvGrpSpPr>
        <p:grpSpPr>
          <a:xfrm>
            <a:off x="0" y="1318491"/>
            <a:ext cx="1397812" cy="58002"/>
            <a:chOff x="0" y="1077191"/>
            <a:chExt cx="1397812" cy="58002"/>
          </a:xfrm>
        </p:grpSpPr>
        <p:sp>
          <p:nvSpPr>
            <p:cNvPr id="373" name="Google Shape;37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5"/>
          <p:cNvGrpSpPr/>
          <p:nvPr/>
        </p:nvGrpSpPr>
        <p:grpSpPr>
          <a:xfrm>
            <a:off x="11614051" y="129884"/>
            <a:ext cx="661669" cy="1214119"/>
            <a:chOff x="11436251" y="129884"/>
            <a:chExt cx="661669" cy="1214119"/>
          </a:xfrm>
        </p:grpSpPr>
        <p:sp>
          <p:nvSpPr>
            <p:cNvPr id="378" name="Google Shape;37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6"/>
          <p:cNvGrpSpPr/>
          <p:nvPr/>
        </p:nvGrpSpPr>
        <p:grpSpPr>
          <a:xfrm>
            <a:off x="0" y="1318491"/>
            <a:ext cx="1397812" cy="58002"/>
            <a:chOff x="0" y="1077191"/>
            <a:chExt cx="1397812" cy="58002"/>
          </a:xfrm>
        </p:grpSpPr>
        <p:sp>
          <p:nvSpPr>
            <p:cNvPr id="414" name="Google Shape;414;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6"/>
          <p:cNvGrpSpPr/>
          <p:nvPr/>
        </p:nvGrpSpPr>
        <p:grpSpPr>
          <a:xfrm>
            <a:off x="11436251" y="129884"/>
            <a:ext cx="661669" cy="1214119"/>
            <a:chOff x="11436251" y="129884"/>
            <a:chExt cx="661669" cy="1214119"/>
          </a:xfrm>
        </p:grpSpPr>
        <p:sp>
          <p:nvSpPr>
            <p:cNvPr id="419" name="Google Shape;419;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6"/>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7"/>
          <p:cNvGrpSpPr/>
          <p:nvPr/>
        </p:nvGrpSpPr>
        <p:grpSpPr>
          <a:xfrm>
            <a:off x="0" y="1318491"/>
            <a:ext cx="1397812" cy="58002"/>
            <a:chOff x="0" y="1077191"/>
            <a:chExt cx="1397812" cy="58002"/>
          </a:xfrm>
        </p:grpSpPr>
        <p:sp>
          <p:nvSpPr>
            <p:cNvPr id="455" name="Google Shape;455;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7"/>
          <p:cNvGrpSpPr/>
          <p:nvPr/>
        </p:nvGrpSpPr>
        <p:grpSpPr>
          <a:xfrm>
            <a:off x="11436251" y="129884"/>
            <a:ext cx="661669" cy="1214119"/>
            <a:chOff x="11436251" y="129884"/>
            <a:chExt cx="661669" cy="1214119"/>
          </a:xfrm>
        </p:grpSpPr>
        <p:sp>
          <p:nvSpPr>
            <p:cNvPr id="460" name="Google Shape;460;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7"/>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1">
  <p:cSld name="step 3 blue bkg_1">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g2abb88deb1a_0_70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g2abb88deb1a_0_705"/>
          <p:cNvSpPr/>
          <p:nvPr/>
        </p:nvSpPr>
        <p:spPr>
          <a:xfrm flipH="1">
            <a:off x="71532" y="6260464"/>
            <a:ext cx="471000" cy="471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g2abb88deb1a_0_705"/>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3" name="Google Shape;493;g2abb88deb1a_0_70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000">
                <a:solidFill>
                  <a:schemeClr val="dk2"/>
                </a:solidFill>
                <a:latin typeface="Montserrat Light"/>
                <a:ea typeface="Montserrat Light"/>
                <a:cs typeface="Montserrat Light"/>
                <a:sym typeface="Montserrat Light"/>
              </a:defRPr>
            </a:lvl1pPr>
            <a:lvl2pPr indent="0" lvl="1" marL="0" rtl="0" algn="l">
              <a:spcBef>
                <a:spcPts val="0"/>
              </a:spcBef>
              <a:buNone/>
              <a:defRPr b="0" i="0" sz="1000">
                <a:solidFill>
                  <a:schemeClr val="dk2"/>
                </a:solidFill>
                <a:latin typeface="Montserrat Light"/>
                <a:ea typeface="Montserrat Light"/>
                <a:cs typeface="Montserrat Light"/>
                <a:sym typeface="Montserrat Light"/>
              </a:defRPr>
            </a:lvl2pPr>
            <a:lvl3pPr indent="0" lvl="2" marL="0" rtl="0" algn="l">
              <a:spcBef>
                <a:spcPts val="0"/>
              </a:spcBef>
              <a:buNone/>
              <a:defRPr b="0" i="0" sz="1000">
                <a:solidFill>
                  <a:schemeClr val="dk2"/>
                </a:solidFill>
                <a:latin typeface="Montserrat Light"/>
                <a:ea typeface="Montserrat Light"/>
                <a:cs typeface="Montserrat Light"/>
                <a:sym typeface="Montserrat Light"/>
              </a:defRPr>
            </a:lvl3pPr>
            <a:lvl4pPr indent="0" lvl="3" marL="0" rtl="0" algn="l">
              <a:spcBef>
                <a:spcPts val="0"/>
              </a:spcBef>
              <a:buNone/>
              <a:defRPr b="0" i="0" sz="1000">
                <a:solidFill>
                  <a:schemeClr val="dk2"/>
                </a:solidFill>
                <a:latin typeface="Montserrat Light"/>
                <a:ea typeface="Montserrat Light"/>
                <a:cs typeface="Montserrat Light"/>
                <a:sym typeface="Montserrat Light"/>
              </a:defRPr>
            </a:lvl4pPr>
            <a:lvl5pPr indent="0" lvl="4" marL="0" rtl="0" algn="l">
              <a:spcBef>
                <a:spcPts val="0"/>
              </a:spcBef>
              <a:buNone/>
              <a:defRPr b="0" i="0" sz="1000">
                <a:solidFill>
                  <a:schemeClr val="dk2"/>
                </a:solidFill>
                <a:latin typeface="Montserrat Light"/>
                <a:ea typeface="Montserrat Light"/>
                <a:cs typeface="Montserrat Light"/>
                <a:sym typeface="Montserrat Light"/>
              </a:defRPr>
            </a:lvl5pPr>
            <a:lvl6pPr indent="0" lvl="5" marL="0" rtl="0" algn="l">
              <a:spcBef>
                <a:spcPts val="0"/>
              </a:spcBef>
              <a:buNone/>
              <a:defRPr b="0" i="0" sz="1000">
                <a:solidFill>
                  <a:schemeClr val="dk2"/>
                </a:solidFill>
                <a:latin typeface="Montserrat Light"/>
                <a:ea typeface="Montserrat Light"/>
                <a:cs typeface="Montserrat Light"/>
                <a:sym typeface="Montserrat Light"/>
              </a:defRPr>
            </a:lvl6pPr>
            <a:lvl7pPr indent="0" lvl="6" marL="0" rtl="0" algn="l">
              <a:spcBef>
                <a:spcPts val="0"/>
              </a:spcBef>
              <a:buNone/>
              <a:defRPr b="0" i="0" sz="1000">
                <a:solidFill>
                  <a:schemeClr val="dk2"/>
                </a:solidFill>
                <a:latin typeface="Montserrat Light"/>
                <a:ea typeface="Montserrat Light"/>
                <a:cs typeface="Montserrat Light"/>
                <a:sym typeface="Montserrat Light"/>
              </a:defRPr>
            </a:lvl7pPr>
            <a:lvl8pPr indent="0" lvl="7" marL="0" rtl="0" algn="l">
              <a:spcBef>
                <a:spcPts val="0"/>
              </a:spcBef>
              <a:buNone/>
              <a:defRPr b="0" i="0" sz="1000">
                <a:solidFill>
                  <a:schemeClr val="dk2"/>
                </a:solidFill>
                <a:latin typeface="Montserrat Light"/>
                <a:ea typeface="Montserrat Light"/>
                <a:cs typeface="Montserrat Light"/>
                <a:sym typeface="Montserrat Light"/>
              </a:defRPr>
            </a:lvl8pPr>
            <a:lvl9pPr indent="0" lvl="8" marL="0" rt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g2abb88deb1a_0_70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g2abb88deb1a_0_705"/>
          <p:cNvGrpSpPr/>
          <p:nvPr/>
        </p:nvGrpSpPr>
        <p:grpSpPr>
          <a:xfrm>
            <a:off x="0" y="1318491"/>
            <a:ext cx="1397787" cy="57996"/>
            <a:chOff x="0" y="1077191"/>
            <a:chExt cx="1397787" cy="57996"/>
          </a:xfrm>
        </p:grpSpPr>
        <p:sp>
          <p:nvSpPr>
            <p:cNvPr id="496" name="Google Shape;496;g2abb88deb1a_0_70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g2abb88deb1a_0_70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g2abb88deb1a_0_70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a:t>
            </a:r>
            <a:r>
              <a:rPr b="1" lang="en-GB" sz="1800">
                <a:solidFill>
                  <a:schemeClr val="dk2"/>
                </a:solidFill>
                <a:latin typeface="Montserrat SemiBold"/>
                <a:ea typeface="Montserrat SemiBold"/>
                <a:cs typeface="Montserrat SemiBold"/>
                <a:sym typeface="Montserrat SemiBold"/>
              </a:rPr>
              <a:t>6</a:t>
            </a:r>
            <a:endParaRPr/>
          </a:p>
        </p:txBody>
      </p:sp>
      <p:sp>
        <p:nvSpPr>
          <p:cNvPr id="499" name="Google Shape;499;g2abb88deb1a_0_705"/>
          <p:cNvSpPr txBox="1"/>
          <p:nvPr>
            <p:ph type="title"/>
          </p:nvPr>
        </p:nvSpPr>
        <p:spPr>
          <a:xfrm>
            <a:off x="298675" y="750475"/>
            <a:ext cx="70143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500" name="Google Shape;500;g2abb88deb1a_0_705"/>
          <p:cNvGrpSpPr/>
          <p:nvPr/>
        </p:nvGrpSpPr>
        <p:grpSpPr>
          <a:xfrm>
            <a:off x="11436251" y="129884"/>
            <a:ext cx="661550" cy="1214000"/>
            <a:chOff x="11436251" y="129884"/>
            <a:chExt cx="661550" cy="1214000"/>
          </a:xfrm>
        </p:grpSpPr>
        <p:sp>
          <p:nvSpPr>
            <p:cNvPr id="501" name="Google Shape;501;g2abb88deb1a_0_705"/>
            <p:cNvSpPr/>
            <p:nvPr/>
          </p:nvSpPr>
          <p:spPr>
            <a:xfrm>
              <a:off x="11436251" y="1298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g2abb88deb1a_0_705"/>
            <p:cNvSpPr/>
            <p:nvPr/>
          </p:nvSpPr>
          <p:spPr>
            <a:xfrm>
              <a:off x="11842651" y="1298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g2abb88deb1a_0_705"/>
            <p:cNvSpPr/>
            <p:nvPr/>
          </p:nvSpPr>
          <p:spPr>
            <a:xfrm>
              <a:off x="11436251" y="3235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g2abb88deb1a_0_705"/>
            <p:cNvSpPr/>
            <p:nvPr/>
          </p:nvSpPr>
          <p:spPr>
            <a:xfrm>
              <a:off x="11842651" y="3235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g2abb88deb1a_0_705"/>
            <p:cNvSpPr/>
            <p:nvPr/>
          </p:nvSpPr>
          <p:spPr>
            <a:xfrm>
              <a:off x="11436251" y="5172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g2abb88deb1a_0_705"/>
            <p:cNvSpPr/>
            <p:nvPr/>
          </p:nvSpPr>
          <p:spPr>
            <a:xfrm>
              <a:off x="11842651" y="5172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g2abb88deb1a_0_705"/>
            <p:cNvSpPr/>
            <p:nvPr/>
          </p:nvSpPr>
          <p:spPr>
            <a:xfrm>
              <a:off x="11639451" y="1298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g2abb88deb1a_0_705"/>
            <p:cNvSpPr/>
            <p:nvPr/>
          </p:nvSpPr>
          <p:spPr>
            <a:xfrm>
              <a:off x="11639451" y="3235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g2abb88deb1a_0_705"/>
            <p:cNvSpPr/>
            <p:nvPr/>
          </p:nvSpPr>
          <p:spPr>
            <a:xfrm>
              <a:off x="11639451" y="5172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g2abb88deb1a_0_705"/>
            <p:cNvSpPr/>
            <p:nvPr/>
          </p:nvSpPr>
          <p:spPr>
            <a:xfrm>
              <a:off x="12045851" y="1298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g2abb88deb1a_0_705"/>
            <p:cNvSpPr/>
            <p:nvPr/>
          </p:nvSpPr>
          <p:spPr>
            <a:xfrm>
              <a:off x="12045851" y="3235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g2abb88deb1a_0_705"/>
            <p:cNvSpPr/>
            <p:nvPr/>
          </p:nvSpPr>
          <p:spPr>
            <a:xfrm>
              <a:off x="12045851" y="5172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g2abb88deb1a_0_705"/>
            <p:cNvSpPr/>
            <p:nvPr/>
          </p:nvSpPr>
          <p:spPr>
            <a:xfrm>
              <a:off x="11439426" y="7172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g2abb88deb1a_0_705"/>
            <p:cNvSpPr/>
            <p:nvPr/>
          </p:nvSpPr>
          <p:spPr>
            <a:xfrm>
              <a:off x="11845826" y="7172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g2abb88deb1a_0_705"/>
            <p:cNvSpPr/>
            <p:nvPr/>
          </p:nvSpPr>
          <p:spPr>
            <a:xfrm>
              <a:off x="11439426" y="9109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g2abb88deb1a_0_705"/>
            <p:cNvSpPr/>
            <p:nvPr/>
          </p:nvSpPr>
          <p:spPr>
            <a:xfrm>
              <a:off x="11845826" y="9109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g2abb88deb1a_0_705"/>
            <p:cNvSpPr/>
            <p:nvPr/>
          </p:nvSpPr>
          <p:spPr>
            <a:xfrm>
              <a:off x="11439426" y="110460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g2abb88deb1a_0_705"/>
            <p:cNvSpPr/>
            <p:nvPr/>
          </p:nvSpPr>
          <p:spPr>
            <a:xfrm>
              <a:off x="11845826" y="110460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g2abb88deb1a_0_705"/>
            <p:cNvSpPr/>
            <p:nvPr/>
          </p:nvSpPr>
          <p:spPr>
            <a:xfrm>
              <a:off x="11642626" y="7172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g2abb88deb1a_0_705"/>
            <p:cNvSpPr/>
            <p:nvPr/>
          </p:nvSpPr>
          <p:spPr>
            <a:xfrm>
              <a:off x="11642626" y="9109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g2abb88deb1a_0_705"/>
            <p:cNvSpPr/>
            <p:nvPr/>
          </p:nvSpPr>
          <p:spPr>
            <a:xfrm>
              <a:off x="11642626" y="110460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g2abb88deb1a_0_705"/>
            <p:cNvSpPr/>
            <p:nvPr/>
          </p:nvSpPr>
          <p:spPr>
            <a:xfrm>
              <a:off x="12049026" y="71725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g2abb88deb1a_0_705"/>
            <p:cNvSpPr/>
            <p:nvPr/>
          </p:nvSpPr>
          <p:spPr>
            <a:xfrm>
              <a:off x="12049026" y="91093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g2abb88deb1a_0_705"/>
            <p:cNvSpPr/>
            <p:nvPr/>
          </p:nvSpPr>
          <p:spPr>
            <a:xfrm>
              <a:off x="12049026" y="1104609"/>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g2abb88deb1a_0_705"/>
            <p:cNvSpPr/>
            <p:nvPr/>
          </p:nvSpPr>
          <p:spPr>
            <a:xfrm>
              <a:off x="11442601" y="12982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g2abb88deb1a_0_705"/>
            <p:cNvSpPr/>
            <p:nvPr/>
          </p:nvSpPr>
          <p:spPr>
            <a:xfrm>
              <a:off x="11849001" y="12982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g2abb88deb1a_0_705"/>
            <p:cNvSpPr/>
            <p:nvPr/>
          </p:nvSpPr>
          <p:spPr>
            <a:xfrm>
              <a:off x="11645801" y="12982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g2abb88deb1a_0_705"/>
            <p:cNvSpPr/>
            <p:nvPr/>
          </p:nvSpPr>
          <p:spPr>
            <a:xfrm>
              <a:off x="12052201" y="1298284"/>
              <a:ext cx="45600" cy="45600"/>
            </a:xfrm>
            <a:prstGeom prst="ellipse">
              <a:avLst/>
            </a:prstGeom>
            <a:solidFill>
              <a:schemeClr val="dk2">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9" name="Google Shape;529;g2abb88deb1a_0_705"/>
          <p:cNvSpPr/>
          <p:nvPr/>
        </p:nvSpPr>
        <p:spPr>
          <a:xfrm rot="10800000">
            <a:off x="11601500" y="-6227"/>
            <a:ext cx="590400" cy="590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0" name="Shape 530"/>
        <p:cNvGrpSpPr/>
        <p:nvPr/>
      </p:nvGrpSpPr>
      <p:grpSpPr>
        <a:xfrm>
          <a:off x="0" y="0"/>
          <a:ext cx="0" cy="0"/>
          <a:chOff x="0" y="0"/>
          <a:chExt cx="0" cy="0"/>
        </a:xfrm>
      </p:grpSpPr>
      <p:pic>
        <p:nvPicPr>
          <p:cNvPr descr="A yellow circle on a black background&#10;&#10;Description automatically generated" id="531" name="Google Shape;531;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2" name="Google Shape;532;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5" name="Google Shape;535;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6" name="Google Shape;536;p28"/>
          <p:cNvGrpSpPr/>
          <p:nvPr/>
        </p:nvGrpSpPr>
        <p:grpSpPr>
          <a:xfrm>
            <a:off x="0" y="1318491"/>
            <a:ext cx="1397812" cy="58002"/>
            <a:chOff x="0" y="1077191"/>
            <a:chExt cx="1397812" cy="58002"/>
          </a:xfrm>
        </p:grpSpPr>
        <p:sp>
          <p:nvSpPr>
            <p:cNvPr id="537" name="Google Shape;537;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9" name="Google Shape;539;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0" name="Google Shape;540;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1" name="Google Shape;541;p28"/>
          <p:cNvGrpSpPr/>
          <p:nvPr/>
        </p:nvGrpSpPr>
        <p:grpSpPr>
          <a:xfrm>
            <a:off x="11436251" y="129884"/>
            <a:ext cx="661669" cy="1214119"/>
            <a:chOff x="11436251" y="129884"/>
            <a:chExt cx="661669" cy="1214119"/>
          </a:xfrm>
        </p:grpSpPr>
        <p:sp>
          <p:nvSpPr>
            <p:cNvPr id="542" name="Google Shape;542;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0" name="Google Shape;570;p2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1" name="Google Shape;571;p28"/>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78" name="Google Shape;578;p29"/>
          <p:cNvGrpSpPr/>
          <p:nvPr/>
        </p:nvGrpSpPr>
        <p:grpSpPr>
          <a:xfrm>
            <a:off x="0" y="1318491"/>
            <a:ext cx="1397812" cy="58002"/>
            <a:chOff x="0" y="1077191"/>
            <a:chExt cx="1397812" cy="58002"/>
          </a:xfrm>
        </p:grpSpPr>
        <p:sp>
          <p:nvSpPr>
            <p:cNvPr id="579" name="Google Shape;579;p2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1" name="Google Shape;581;p2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2" name="Google Shape;582;p2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3" name="Google Shape;583;p29"/>
          <p:cNvGrpSpPr/>
          <p:nvPr/>
        </p:nvGrpSpPr>
        <p:grpSpPr>
          <a:xfrm>
            <a:off x="11614051" y="129884"/>
            <a:ext cx="661669" cy="1214119"/>
            <a:chOff x="11436251" y="129884"/>
            <a:chExt cx="661669" cy="1214119"/>
          </a:xfrm>
        </p:grpSpPr>
        <p:sp>
          <p:nvSpPr>
            <p:cNvPr id="584" name="Google Shape;584;p29"/>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29"/>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29"/>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9"/>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9"/>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9"/>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9"/>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9"/>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9"/>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9"/>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9"/>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9"/>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9"/>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9"/>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9"/>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9"/>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9"/>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9"/>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9"/>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9"/>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9"/>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9"/>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9"/>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9"/>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9"/>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9"/>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9"/>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9"/>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2" name="Google Shape;612;p29"/>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3" name="Shape 613"/>
        <p:cNvGrpSpPr/>
        <p:nvPr/>
      </p:nvGrpSpPr>
      <p:grpSpPr>
        <a:xfrm>
          <a:off x="0" y="0"/>
          <a:ext cx="0" cy="0"/>
          <a:chOff x="0" y="0"/>
          <a:chExt cx="0" cy="0"/>
        </a:xfrm>
      </p:grpSpPr>
      <p:pic>
        <p:nvPicPr>
          <p:cNvPr descr="A yellow circle on a black background&#10;&#10;Description automatically generated" id="614" name="Google Shape;614;p3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5" name="Google Shape;615;p3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18" name="Google Shape;618;p3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4"/>
          <p:cNvGrpSpPr/>
          <p:nvPr/>
        </p:nvGrpSpPr>
        <p:grpSpPr>
          <a:xfrm>
            <a:off x="11436251" y="129884"/>
            <a:ext cx="661669" cy="1214119"/>
            <a:chOff x="11436251" y="129884"/>
            <a:chExt cx="661669" cy="1214119"/>
          </a:xfrm>
        </p:grpSpPr>
        <p:sp>
          <p:nvSpPr>
            <p:cNvPr id="27" name="Google Shape;2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4"/>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4"/>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19" name="Shape 619"/>
        <p:cNvGrpSpPr/>
        <p:nvPr/>
      </p:nvGrpSpPr>
      <p:grpSpPr>
        <a:xfrm>
          <a:off x="0" y="0"/>
          <a:ext cx="0" cy="0"/>
          <a:chOff x="0" y="0"/>
          <a:chExt cx="0" cy="0"/>
        </a:xfrm>
      </p:grpSpPr>
      <p:pic>
        <p:nvPicPr>
          <p:cNvPr id="620" name="Google Shape;620;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1" name="Google Shape;621;p31"/>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2" name="Google Shape;622;p3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3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3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5" name="Shape 625"/>
        <p:cNvGrpSpPr/>
        <p:nvPr/>
      </p:nvGrpSpPr>
      <p:grpSpPr>
        <a:xfrm>
          <a:off x="0" y="0"/>
          <a:ext cx="0" cy="0"/>
          <a:chOff x="0" y="0"/>
          <a:chExt cx="0" cy="0"/>
        </a:xfrm>
      </p:grpSpPr>
      <p:sp>
        <p:nvSpPr>
          <p:cNvPr id="626" name="Google Shape;626;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7" name="Google Shape;627;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28" name="Google Shape;628;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9" name="Shape 629"/>
        <p:cNvGrpSpPr/>
        <p:nvPr/>
      </p:nvGrpSpPr>
      <p:grpSpPr>
        <a:xfrm>
          <a:off x="0" y="0"/>
          <a:ext cx="0" cy="0"/>
          <a:chOff x="0" y="0"/>
          <a:chExt cx="0" cy="0"/>
        </a:xfrm>
      </p:grpSpPr>
      <p:sp>
        <p:nvSpPr>
          <p:cNvPr id="630" name="Google Shape;630;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1" name="Google Shape;631;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3" name="Google Shape;633;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4" name="Shape 634"/>
        <p:cNvGrpSpPr/>
        <p:nvPr/>
      </p:nvGrpSpPr>
      <p:grpSpPr>
        <a:xfrm>
          <a:off x="0" y="0"/>
          <a:ext cx="0" cy="0"/>
          <a:chOff x="0" y="0"/>
          <a:chExt cx="0" cy="0"/>
        </a:xfrm>
      </p:grpSpPr>
      <p:sp>
        <p:nvSpPr>
          <p:cNvPr id="635" name="Google Shape;635;p3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6" name="Google Shape;636;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7" name="Google Shape;637;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9" name="Google Shape;639;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0" name="Google Shape;640;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1" name="Shape 641"/>
        <p:cNvGrpSpPr/>
        <p:nvPr/>
      </p:nvGrpSpPr>
      <p:grpSpPr>
        <a:xfrm>
          <a:off x="0" y="0"/>
          <a:ext cx="0" cy="0"/>
          <a:chOff x="0" y="0"/>
          <a:chExt cx="0" cy="0"/>
        </a:xfrm>
      </p:grpSpPr>
      <p:sp>
        <p:nvSpPr>
          <p:cNvPr id="642" name="Google Shape;642;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3" name="Google Shape;643;p35"/>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4" name="Shape 644"/>
        <p:cNvGrpSpPr/>
        <p:nvPr/>
      </p:nvGrpSpPr>
      <p:grpSpPr>
        <a:xfrm>
          <a:off x="0" y="0"/>
          <a:ext cx="0" cy="0"/>
          <a:chOff x="0" y="0"/>
          <a:chExt cx="0" cy="0"/>
        </a:xfrm>
      </p:grpSpPr>
      <p:sp>
        <p:nvSpPr>
          <p:cNvPr id="645" name="Google Shape;645;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6" name="Google Shape;64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0" name="Google Shape;65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1" name="Google Shape;65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2" name="Google Shape;652;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3" name="Google Shape;65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5" name="Shape 655"/>
        <p:cNvGrpSpPr/>
        <p:nvPr/>
      </p:nvGrpSpPr>
      <p:grpSpPr>
        <a:xfrm>
          <a:off x="0" y="0"/>
          <a:ext cx="0" cy="0"/>
          <a:chOff x="0" y="0"/>
          <a:chExt cx="0" cy="0"/>
        </a:xfrm>
      </p:grpSpPr>
      <p:sp>
        <p:nvSpPr>
          <p:cNvPr id="656" name="Google Shape;656;p38"/>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57" name="Google Shape;657;p38"/>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38"/>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9" name="Google Shape;659;p38"/>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60" name="Shape 660"/>
        <p:cNvGrpSpPr/>
        <p:nvPr/>
      </p:nvGrpSpPr>
      <p:grpSpPr>
        <a:xfrm>
          <a:off x="0" y="0"/>
          <a:ext cx="0" cy="0"/>
          <a:chOff x="0" y="0"/>
          <a:chExt cx="0" cy="0"/>
        </a:xfrm>
      </p:grpSpPr>
      <p:sp>
        <p:nvSpPr>
          <p:cNvPr id="661" name="Google Shape;661;p39"/>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2" name="Google Shape;662;p39"/>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39"/>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39"/>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Page With Text Box">
  <p:cSld name="2_Standard Page With Text Box">
    <p:spTree>
      <p:nvGrpSpPr>
        <p:cNvPr id="665" name="Shape 665"/>
        <p:cNvGrpSpPr/>
        <p:nvPr/>
      </p:nvGrpSpPr>
      <p:grpSpPr>
        <a:xfrm>
          <a:off x="0" y="0"/>
          <a:ext cx="0" cy="0"/>
          <a:chOff x="0" y="0"/>
          <a:chExt cx="0" cy="0"/>
        </a:xfrm>
      </p:grpSpPr>
      <p:sp>
        <p:nvSpPr>
          <p:cNvPr id="666" name="Google Shape;666;p40"/>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67" name="Google Shape;667;p40"/>
          <p:cNvSpPr txBox="1"/>
          <p:nvPr>
            <p:ph idx="1" type="body"/>
          </p:nvPr>
        </p:nvSpPr>
        <p:spPr>
          <a:xfrm>
            <a:off x="2981573" y="6280560"/>
            <a:ext cx="6762832" cy="4140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0" i="1" sz="1400" u="none" cap="none" strike="noStrike">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dk2"/>
              </a:buClr>
              <a:buSzPts val="1400"/>
              <a:buFont typeface="Arial"/>
              <a:buChar char="•"/>
              <a:defRPr b="0" i="1"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40"/>
          <p:cNvSpPr txBox="1"/>
          <p:nvPr>
            <p:ph idx="2" type="body"/>
          </p:nvPr>
        </p:nvSpPr>
        <p:spPr>
          <a:xfrm>
            <a:off x="624419" y="6280560"/>
            <a:ext cx="2280000" cy="414000"/>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0"/>
              </a:spcBef>
              <a:spcAft>
                <a:spcPts val="0"/>
              </a:spcAft>
              <a:buClr>
                <a:schemeClr val="dk2"/>
              </a:buClr>
              <a:buSzPts val="1400"/>
              <a:buFont typeface="Arial"/>
              <a:buNone/>
              <a:defRPr b="1" i="0" sz="1400" u="none" cap="none" strike="noStrike">
                <a:solidFill>
                  <a:schemeClr val="dk2"/>
                </a:solidFill>
                <a:latin typeface="Calibri"/>
                <a:ea typeface="Calibri"/>
                <a:cs typeface="Calibri"/>
                <a:sym typeface="Calibri"/>
              </a:defRPr>
            </a:lvl1pPr>
            <a:lvl2pPr indent="-330200" lvl="1" marL="9144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3pPr>
            <a:lvl4pPr indent="-330200" lvl="3" marL="18288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4pPr>
            <a:lvl5pPr indent="-330200" lvl="4" marL="2286000" marR="0" rtl="0" algn="l">
              <a:lnSpc>
                <a:spcPct val="90000"/>
              </a:lnSpc>
              <a:spcBef>
                <a:spcPts val="500"/>
              </a:spcBef>
              <a:spcAft>
                <a:spcPts val="0"/>
              </a:spcAft>
              <a:buClr>
                <a:schemeClr val="dk2"/>
              </a:buClr>
              <a:buSzPts val="1600"/>
              <a:buFont typeface="Arial"/>
              <a:buChar char="•"/>
              <a:defRPr b="1"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40"/>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0" name="Google Shape;670;p40"/>
          <p:cNvSpPr txBox="1"/>
          <p:nvPr>
            <p:ph idx="3" type="body"/>
          </p:nvPr>
        </p:nvSpPr>
        <p:spPr>
          <a:xfrm>
            <a:off x="623392" y="1523558"/>
            <a:ext cx="10945216" cy="561293"/>
          </a:xfrm>
          <a:prstGeom prst="rect">
            <a:avLst/>
          </a:prstGeom>
          <a:noFill/>
          <a:ln cap="flat" cmpd="sng" w="9525">
            <a:solidFill>
              <a:srgbClr val="0760EF"/>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2"/>
              </a:buClr>
              <a:buSzPts val="1600"/>
              <a:buFont typeface="Arial"/>
              <a:buNone/>
              <a:defRPr b="0" i="0" sz="1600" u="none" cap="none" strike="noStrike">
                <a:solidFill>
                  <a:schemeClr val="dk2"/>
                </a:solidFill>
                <a:latin typeface="Calibri"/>
                <a:ea typeface="Calibri"/>
                <a:cs typeface="Calibri"/>
                <a:sym typeface="Calibri"/>
              </a:defRPr>
            </a:lvl1pPr>
            <a:lvl2pPr indent="-330200" lvl="1" marL="9144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2pPr>
            <a:lvl3pPr indent="-330200" lvl="2" marL="13716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30200" lvl="3" marL="18288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rtl="0" algn="ctr">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40"/>
          <p:cNvSpPr txBox="1"/>
          <p:nvPr>
            <p:ph idx="4" type="body"/>
          </p:nvPr>
        </p:nvSpPr>
        <p:spPr>
          <a:xfrm>
            <a:off x="623393" y="2204938"/>
            <a:ext cx="10944192" cy="381635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6"/>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8"/>
          <p:cNvGrpSpPr/>
          <p:nvPr/>
        </p:nvGrpSpPr>
        <p:grpSpPr>
          <a:xfrm>
            <a:off x="11436251" y="129884"/>
            <a:ext cx="661669" cy="1214119"/>
            <a:chOff x="11436251" y="129884"/>
            <a:chExt cx="661669" cy="1214119"/>
          </a:xfrm>
        </p:grpSpPr>
        <p:sp>
          <p:nvSpPr>
            <p:cNvPr id="90" name="Google Shape;90;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9"/>
          <p:cNvGrpSpPr/>
          <p:nvPr/>
        </p:nvGrpSpPr>
        <p:grpSpPr>
          <a:xfrm>
            <a:off x="11436251" y="129884"/>
            <a:ext cx="661669" cy="1214119"/>
            <a:chOff x="11436251" y="129884"/>
            <a:chExt cx="661669" cy="1214119"/>
          </a:xfrm>
        </p:grpSpPr>
        <p:sp>
          <p:nvSpPr>
            <p:cNvPr id="129" name="Google Shape;129;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20"/>
          <p:cNvGrpSpPr/>
          <p:nvPr/>
        </p:nvGrpSpPr>
        <p:grpSpPr>
          <a:xfrm>
            <a:off x="11436251" y="129884"/>
            <a:ext cx="661669" cy="1214119"/>
            <a:chOff x="11436251" y="129884"/>
            <a:chExt cx="661669" cy="1214119"/>
          </a:xfrm>
        </p:grpSpPr>
        <p:sp>
          <p:nvSpPr>
            <p:cNvPr id="165" name="Google Shape;165;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20"/>
          <p:cNvGrpSpPr/>
          <p:nvPr/>
        </p:nvGrpSpPr>
        <p:grpSpPr>
          <a:xfrm>
            <a:off x="0" y="1318491"/>
            <a:ext cx="1397787" cy="57996"/>
            <a:chOff x="0" y="1077191"/>
            <a:chExt cx="1397787" cy="57996"/>
          </a:xfrm>
        </p:grpSpPr>
        <p:sp>
          <p:nvSpPr>
            <p:cNvPr id="196" name="Google Shape;196;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20"/>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21"/>
          <p:cNvGrpSpPr/>
          <p:nvPr/>
        </p:nvGrpSpPr>
        <p:grpSpPr>
          <a:xfrm>
            <a:off x="11436251" y="129884"/>
            <a:ext cx="661669" cy="1214119"/>
            <a:chOff x="11436251" y="129884"/>
            <a:chExt cx="661669" cy="1214119"/>
          </a:xfrm>
        </p:grpSpPr>
        <p:sp>
          <p:nvSpPr>
            <p:cNvPr id="207" name="Google Shape;207;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2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21"/>
          <p:cNvGrpSpPr/>
          <p:nvPr/>
        </p:nvGrpSpPr>
        <p:grpSpPr>
          <a:xfrm>
            <a:off x="0" y="1318491"/>
            <a:ext cx="1397787" cy="57996"/>
            <a:chOff x="0" y="1077191"/>
            <a:chExt cx="1397787" cy="57996"/>
          </a:xfrm>
        </p:grpSpPr>
        <p:sp>
          <p:nvSpPr>
            <p:cNvPr id="237" name="Google Shape;237;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21"/>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2"/>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
          <p:cNvSpPr txBox="1"/>
          <p:nvPr>
            <p:ph type="title"/>
          </p:nvPr>
        </p:nvSpPr>
        <p:spPr>
          <a:xfrm>
            <a:off x="492628" y="818832"/>
            <a:ext cx="11413425"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Value </a:t>
            </a:r>
            <a:r>
              <a:rPr lang="en-GB" sz="4400">
                <a:solidFill>
                  <a:schemeClr val="dk2"/>
                </a:solidFill>
                <a:latin typeface="Montserrat SemiBold"/>
                <a:ea typeface="Montserrat SemiBold"/>
                <a:cs typeface="Montserrat SemiBold"/>
                <a:sym typeface="Montserrat SemiBold"/>
              </a:rPr>
              <a:t>C</a:t>
            </a:r>
            <a:r>
              <a:rPr b="0" i="0" lang="en-GB" sz="4400" u="none" cap="none" strike="noStrike">
                <a:solidFill>
                  <a:schemeClr val="dk2"/>
                </a:solidFill>
                <a:latin typeface="Montserrat SemiBold"/>
                <a:ea typeface="Montserrat SemiBold"/>
                <a:cs typeface="Montserrat SemiBold"/>
                <a:sym typeface="Montserrat SemiBold"/>
              </a:rPr>
              <a:t>hain</a:t>
            </a:r>
            <a:endParaRPr/>
          </a:p>
        </p:txBody>
      </p:sp>
      <p:pic>
        <p:nvPicPr>
          <p:cNvPr id="677" name="Google Shape;677;p1"/>
          <p:cNvPicPr preferRelativeResize="0"/>
          <p:nvPr/>
        </p:nvPicPr>
        <p:blipFill rotWithShape="1">
          <a:blip r:embed="rId3">
            <a:alphaModFix/>
          </a:blip>
          <a:srcRect b="0" l="0" r="0" t="0"/>
          <a:stretch/>
        </p:blipFill>
        <p:spPr>
          <a:xfrm>
            <a:off x="6324600" y="2801701"/>
            <a:ext cx="1979099" cy="683000"/>
          </a:xfrm>
          <a:prstGeom prst="rect">
            <a:avLst/>
          </a:prstGeom>
          <a:noFill/>
          <a:ln>
            <a:noFill/>
          </a:ln>
        </p:spPr>
      </p:pic>
      <p:pic>
        <p:nvPicPr>
          <p:cNvPr id="678" name="Google Shape;678;p1"/>
          <p:cNvPicPr preferRelativeResize="0"/>
          <p:nvPr/>
        </p:nvPicPr>
        <p:blipFill rotWithShape="1">
          <a:blip r:embed="rId3">
            <a:alphaModFix/>
          </a:blip>
          <a:srcRect b="0" l="0" r="0" t="0"/>
          <a:stretch/>
        </p:blipFill>
        <p:spPr>
          <a:xfrm>
            <a:off x="3679375" y="3825650"/>
            <a:ext cx="1508550" cy="520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776" name="Google Shape;776;p10"/>
          <p:cNvSpPr txBox="1"/>
          <p:nvPr/>
        </p:nvSpPr>
        <p:spPr>
          <a:xfrm>
            <a:off x="943900" y="1629175"/>
            <a:ext cx="9310200" cy="2447400"/>
          </a:xfrm>
          <a:prstGeom prst="rect">
            <a:avLst/>
          </a:prstGeom>
          <a:noFill/>
          <a:ln>
            <a:noFill/>
          </a:ln>
        </p:spPr>
        <p:txBody>
          <a:bodyPr anchorCtr="0" anchor="t" bIns="45700" lIns="91425" spcFirstLastPara="1" rIns="91425" wrap="square" tIns="45700">
            <a:spAutoFit/>
          </a:bodyPr>
          <a:lstStyle/>
          <a:p>
            <a:pPr indent="-3238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A business is a conveyor belts that takes raw materials and labour and converts it into an offer with added value. Every department plays a role in this process and contributes to the value. Where is the value created in your company? How strong are the links between the different departments? Could they be improved in any way which would add value?</a:t>
            </a:r>
            <a:endParaRPr sz="1500"/>
          </a:p>
          <a:p>
            <a:pPr indent="0" lvl="0" marL="0" marR="0" rtl="0" algn="l">
              <a:lnSpc>
                <a:spcPct val="115000"/>
              </a:lnSpc>
              <a:spcBef>
                <a:spcPts val="0"/>
              </a:spcBef>
              <a:spcAft>
                <a:spcPts val="0"/>
              </a:spcAft>
              <a:buNone/>
            </a:pPr>
            <a:r>
              <a:t/>
            </a:r>
            <a:endParaRPr sz="1500">
              <a:solidFill>
                <a:schemeClr val="dk1"/>
              </a:solidFill>
              <a:latin typeface="Montserrat Light"/>
              <a:ea typeface="Montserrat Light"/>
              <a:cs typeface="Montserrat Light"/>
              <a:sym typeface="Montserrat Light"/>
            </a:endParaRPr>
          </a:p>
          <a:p>
            <a:pPr indent="-3238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In addition to the value chain within your business, do you know the value chain in your market? What is changing in the way products get from you to the final customer? How are you responding to this change? Who is making the money? How could your business make more money within this value chain?</a:t>
            </a:r>
            <a:endParaRPr sz="1500"/>
          </a:p>
        </p:txBody>
      </p:sp>
      <p:sp>
        <p:nvSpPr>
          <p:cNvPr id="777" name="Google Shape;777;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78" name="Google Shape;778;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g2abb88deb1a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84" name="Google Shape;784;g2abb88deb1a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5" name="Google Shape;785;g2abb88deb1a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6" name="Google Shape;786;g2abb88deb1a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7" name="Google Shape;787;g2abb88deb1a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8" name="Google Shape;788;g2abb88deb1a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
          <p:cNvSpPr txBox="1"/>
          <p:nvPr>
            <p:ph type="title"/>
          </p:nvPr>
        </p:nvSpPr>
        <p:spPr>
          <a:xfrm>
            <a:off x="333514" y="472411"/>
            <a:ext cx="9753165"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Finding value in the production process</a:t>
            </a:r>
            <a:r>
              <a:rPr lang="en-GB">
                <a:solidFill>
                  <a:schemeClr val="accent1"/>
                </a:solidFill>
              </a:rPr>
              <a:t>.</a:t>
            </a:r>
            <a:endParaRPr>
              <a:solidFill>
                <a:schemeClr val="accent1"/>
              </a:solidFill>
            </a:endParaRPr>
          </a:p>
        </p:txBody>
      </p:sp>
      <p:sp>
        <p:nvSpPr>
          <p:cNvPr id="684" name="Google Shape;684;p2"/>
          <p:cNvSpPr/>
          <p:nvPr/>
        </p:nvSpPr>
        <p:spPr>
          <a:xfrm>
            <a:off x="397850" y="1341125"/>
            <a:ext cx="116406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ensure you capture maximum value in the manufacture and distribution of your products</a:t>
            </a:r>
            <a:endParaRPr/>
          </a:p>
        </p:txBody>
      </p:sp>
      <p:sp>
        <p:nvSpPr>
          <p:cNvPr id="685" name="Google Shape;685;p2"/>
          <p:cNvSpPr txBox="1"/>
          <p:nvPr/>
        </p:nvSpPr>
        <p:spPr>
          <a:xfrm>
            <a:off x="412425" y="1955700"/>
            <a:ext cx="39489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Businesses create value by taking raw materials and processing them.  </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Michael Porter developed a value chain model that includes these primary and support activities. The application of the model can be used to determine a company’s relative cost position and create a basis for differentiation and competition.</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term “product” in the following templates refers to both products and services.  Raw materials are generally physical commodities or products but they could also include services.</a:t>
            </a:r>
            <a:endParaRPr/>
          </a:p>
        </p:txBody>
      </p:sp>
      <p:sp>
        <p:nvSpPr>
          <p:cNvPr id="686" name="Google Shape;68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7" name="Google Shape;687;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688" name="Google Shape;688;p2"/>
          <p:cNvPicPr preferRelativeResize="0"/>
          <p:nvPr/>
        </p:nvPicPr>
        <p:blipFill>
          <a:blip r:embed="rId3">
            <a:alphaModFix/>
          </a:blip>
          <a:stretch>
            <a:fillRect/>
          </a:stretch>
        </p:blipFill>
        <p:spPr>
          <a:xfrm>
            <a:off x="4589925" y="2535425"/>
            <a:ext cx="6966931" cy="267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Inbound logistics</a:t>
            </a:r>
            <a:r>
              <a:rPr lang="en-GB">
                <a:solidFill>
                  <a:schemeClr val="accent3"/>
                </a:solidFill>
              </a:rPr>
              <a:t>.</a:t>
            </a:r>
            <a:endParaRPr>
              <a:solidFill>
                <a:schemeClr val="accent3"/>
              </a:solidFill>
            </a:endParaRPr>
          </a:p>
        </p:txBody>
      </p:sp>
      <p:sp>
        <p:nvSpPr>
          <p:cNvPr id="695" name="Google Shape;695;p3"/>
          <p:cNvSpPr txBox="1"/>
          <p:nvPr/>
        </p:nvSpPr>
        <p:spPr>
          <a:xfrm>
            <a:off x="345175" y="1662075"/>
            <a:ext cx="101709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this first step consider the raw materials and other components or sub assemblies you buy and the way they are delivered and stored by your company. Ask yourselves the following questions: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96" name="Google Shape;696;p3"/>
          <p:cNvSpPr txBox="1"/>
          <p:nvPr/>
        </p:nvSpPr>
        <p:spPr>
          <a:xfrm>
            <a:off x="726182" y="2423430"/>
            <a:ext cx="7125000" cy="3971100"/>
          </a:xfrm>
          <a:prstGeom prst="rect">
            <a:avLst/>
          </a:prstGeom>
          <a:noFill/>
          <a:ln>
            <a:noFill/>
          </a:ln>
        </p:spPr>
        <p:txBody>
          <a:bodyPr anchorCtr="0" anchor="t" bIns="45700" lIns="91425" spcFirstLastPara="1" rIns="91425" wrap="square" tIns="45700">
            <a:spAutoFit/>
          </a:bodyPr>
          <a:lstStyle/>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raw materials are you buying and what is their source?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is the cost of the raw materials as a percentage of the total cost of the finished product you are manufacturing?</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reliable is this source in terms of delivering the right quality at the right time now and into the future?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is the source of raw materials able to react to any changes you may have for their demand – either increasing it or decreasing it quickly?</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 For the quality and specification of the raw materials you are buying, what alternative sources could you consider?</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 What substitutes could be used for the  raw materials you are using?</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 What would be  the impact on the quality of the product you make and its cost if you were to use the substitutes?</a:t>
            </a:r>
            <a:endParaRPr/>
          </a:p>
        </p:txBody>
      </p:sp>
      <p:sp>
        <p:nvSpPr>
          <p:cNvPr id="697" name="Google Shape;697;p3"/>
          <p:cNvSpPr txBox="1"/>
          <p:nvPr/>
        </p:nvSpPr>
        <p:spPr>
          <a:xfrm>
            <a:off x="8652025" y="3553525"/>
            <a:ext cx="28548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How critical are these inbound logistics on the profitability of your company?</a:t>
            </a:r>
            <a:br>
              <a:rPr lang="en-GB">
                <a:solidFill>
                  <a:schemeClr val="dk1"/>
                </a:solidFill>
                <a:latin typeface="Montserrat Light"/>
                <a:ea typeface="Montserrat Light"/>
                <a:cs typeface="Montserrat Light"/>
                <a:sym typeface="Montserrat Light"/>
              </a:rPr>
            </a:br>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 Where could changes be made that would improve profitability?</a:t>
            </a:r>
            <a:endParaRPr/>
          </a:p>
        </p:txBody>
      </p:sp>
      <p:sp>
        <p:nvSpPr>
          <p:cNvPr id="698" name="Google Shape;698;p3"/>
          <p:cNvSpPr/>
          <p:nvPr/>
        </p:nvSpPr>
        <p:spPr>
          <a:xfrm>
            <a:off x="7967449" y="3255680"/>
            <a:ext cx="387000" cy="2331900"/>
          </a:xfrm>
          <a:prstGeom prst="rightBrace">
            <a:avLst>
              <a:gd fmla="val 8333" name="adj1"/>
              <a:gd fmla="val 50000" name="adj2"/>
            </a:avLst>
          </a:prstGeom>
          <a:noFill/>
          <a:ln cap="flat" cmpd="sng" w="9525">
            <a:solidFill>
              <a:schemeClr val="dk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699" name="Google Shape;69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0" name="Google Shape;70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4"/>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Operations</a:t>
            </a:r>
            <a:r>
              <a:rPr lang="en-GB">
                <a:solidFill>
                  <a:schemeClr val="accent1"/>
                </a:solidFill>
              </a:rPr>
              <a:t>.</a:t>
            </a:r>
            <a:endParaRPr>
              <a:solidFill>
                <a:schemeClr val="accent1"/>
              </a:solidFill>
            </a:endParaRPr>
          </a:p>
        </p:txBody>
      </p:sp>
      <p:sp>
        <p:nvSpPr>
          <p:cNvPr id="707" name="Google Shape;707;p4"/>
          <p:cNvSpPr txBox="1"/>
          <p:nvPr/>
        </p:nvSpPr>
        <p:spPr>
          <a:xfrm>
            <a:off x="384695" y="1582391"/>
            <a:ext cx="99246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2"/>
                </a:solidFill>
                <a:latin typeface="Montserrat Light"/>
                <a:ea typeface="Montserrat Light"/>
                <a:cs typeface="Montserrat Light"/>
                <a:sym typeface="Montserrat Light"/>
              </a:rPr>
              <a:t>Now consider the way the raw materials (and other bought-in components or sub assemblies) are processed within your company to produce a finished product. Ask yourselves the following questions:</a:t>
            </a:r>
            <a:endParaRPr sz="1300">
              <a:solidFill>
                <a:schemeClr val="dk2"/>
              </a:solidFill>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08" name="Google Shape;708;p4"/>
          <p:cNvSpPr txBox="1"/>
          <p:nvPr/>
        </p:nvSpPr>
        <p:spPr>
          <a:xfrm>
            <a:off x="689379" y="2315809"/>
            <a:ext cx="7125000" cy="4186800"/>
          </a:xfrm>
          <a:prstGeom prst="rect">
            <a:avLst/>
          </a:prstGeom>
          <a:noFill/>
          <a:ln>
            <a:noFill/>
          </a:ln>
        </p:spPr>
        <p:txBody>
          <a:bodyPr anchorCtr="0" anchor="t" bIns="45700" lIns="91425" spcFirstLastPara="1" rIns="91425" wrap="square" tIns="45700">
            <a:spAutoFit/>
          </a:bodyPr>
          <a:lstStyle/>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are the various processes that the raw materials go through as they are converted into finished products at your company?</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failure rates do you have throughout these various processes?</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Which is the most vulnerable process where bottlenecks or failures occur?</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Which is the most costly part of the process?</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could the processes be changed in any way?</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would be the investment required to change the processes (e.g. through greater automation)?</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would be the impact on productivity and profitability of making these changes in the processes?</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Who is in charge of these processes? How effective is this person in managing your operations?</a:t>
            </a:r>
            <a:endParaRPr>
              <a:solidFill>
                <a:schemeClr val="dk2"/>
              </a:solidFill>
            </a:endParaRPr>
          </a:p>
        </p:txBody>
      </p:sp>
      <p:sp>
        <p:nvSpPr>
          <p:cNvPr id="709" name="Google Shape;709;p4"/>
          <p:cNvSpPr txBox="1"/>
          <p:nvPr/>
        </p:nvSpPr>
        <p:spPr>
          <a:xfrm>
            <a:off x="8639069" y="3552222"/>
            <a:ext cx="31683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How critical are these various operations on the profitability of your company?</a:t>
            </a:r>
            <a:br>
              <a:rPr lang="en-GB">
                <a:solidFill>
                  <a:schemeClr val="dk2"/>
                </a:solidFill>
                <a:latin typeface="Montserrat Light"/>
                <a:ea typeface="Montserrat Light"/>
                <a:cs typeface="Montserrat Light"/>
                <a:sym typeface="Montserrat Light"/>
              </a:rPr>
            </a:br>
            <a:endParaRPr>
              <a:solidFill>
                <a:schemeClr val="dk2"/>
              </a:solidFill>
            </a:endParaRPr>
          </a:p>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 Where could changes be made that would improve profitability?</a:t>
            </a:r>
            <a:endParaRPr>
              <a:solidFill>
                <a:schemeClr val="dk2"/>
              </a:solidFill>
            </a:endParaRPr>
          </a:p>
        </p:txBody>
      </p:sp>
      <p:sp>
        <p:nvSpPr>
          <p:cNvPr id="710" name="Google Shape;710;p4"/>
          <p:cNvSpPr/>
          <p:nvPr/>
        </p:nvSpPr>
        <p:spPr>
          <a:xfrm>
            <a:off x="8035347" y="3118719"/>
            <a:ext cx="384000" cy="22359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2"/>
              </a:solidFill>
              <a:latin typeface="Times New Roman"/>
              <a:ea typeface="Times New Roman"/>
              <a:cs typeface="Times New Roman"/>
              <a:sym typeface="Times New Roman"/>
            </a:endParaRPr>
          </a:p>
        </p:txBody>
      </p:sp>
      <p:sp>
        <p:nvSpPr>
          <p:cNvPr id="711" name="Google Shape;711;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2" name="Google Shape;712;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5"/>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Outbound logistics</a:t>
            </a:r>
            <a:r>
              <a:rPr lang="en-GB">
                <a:solidFill>
                  <a:schemeClr val="lt1"/>
                </a:solidFill>
              </a:rPr>
              <a:t>.</a:t>
            </a:r>
            <a:endParaRPr>
              <a:solidFill>
                <a:schemeClr val="lt1"/>
              </a:solidFill>
            </a:endParaRPr>
          </a:p>
        </p:txBody>
      </p:sp>
      <p:sp>
        <p:nvSpPr>
          <p:cNvPr id="719" name="Google Shape;719;p5"/>
          <p:cNvSpPr txBox="1"/>
          <p:nvPr/>
        </p:nvSpPr>
        <p:spPr>
          <a:xfrm>
            <a:off x="355725" y="1488325"/>
            <a:ext cx="113667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Montserrat Light"/>
                <a:ea typeface="Montserrat Light"/>
                <a:cs typeface="Montserrat Light"/>
                <a:sym typeface="Montserrat Light"/>
              </a:rPr>
              <a:t>The products that you make must be  stored, dispatched, distributed and sold. Ask yourselves the following questions:</a:t>
            </a:r>
            <a:endParaRPr sz="1500"/>
          </a:p>
          <a:p>
            <a:pPr indent="0" lvl="0" marL="0" marR="0" rtl="0" algn="l">
              <a:spcBef>
                <a:spcPts val="0"/>
              </a:spcBef>
              <a:spcAft>
                <a:spcPts val="0"/>
              </a:spcAft>
              <a:buNone/>
            </a:pPr>
            <a:r>
              <a:t/>
            </a:r>
            <a:endParaRPr sz="1500">
              <a:solidFill>
                <a:schemeClr val="dk1"/>
              </a:solidFill>
              <a:latin typeface="Montserrat Light"/>
              <a:ea typeface="Montserrat Light"/>
              <a:cs typeface="Montserrat Light"/>
              <a:sym typeface="Montserrat Light"/>
            </a:endParaRPr>
          </a:p>
        </p:txBody>
      </p:sp>
      <p:sp>
        <p:nvSpPr>
          <p:cNvPr id="720" name="Google Shape;720;p5"/>
          <p:cNvSpPr txBox="1"/>
          <p:nvPr/>
        </p:nvSpPr>
        <p:spPr>
          <a:xfrm>
            <a:off x="861419" y="1882174"/>
            <a:ext cx="7125000" cy="4822800"/>
          </a:xfrm>
          <a:prstGeom prst="rect">
            <a:avLst/>
          </a:prstGeom>
          <a:noFill/>
          <a:ln>
            <a:noFill/>
          </a:ln>
        </p:spPr>
        <p:txBody>
          <a:bodyPr anchorCtr="0" anchor="t" bIns="45700" lIns="91425" spcFirstLastPara="1" rIns="91425" wrap="square" tIns="45700">
            <a:spAutoFit/>
          </a:bodyPr>
          <a:lstStyle/>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and where are finished products stored before dispatch?</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much space is required for this storage? What is its cost?</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much stock of finished product is held by your company? What is the value of this stock in manufactured cost and potential revenue?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 What is your stock turn (the average length of time that stock stays in your company before it is sold)?</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items of finished stock stick around longest and which sometimes are sold out?</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By which means are your finished products transported to your customers?</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 </a:t>
            </a: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is the cost of this transport/distribution?</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proportion of your products are sold direct and what proportion go through distribution?</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mark-up do distributors add to your selling price?</a:t>
            </a:r>
            <a:endParaRPr/>
          </a:p>
          <a:p>
            <a:pPr indent="0" lvl="0" marL="0" marR="0" rtl="0" algn="l">
              <a:spcBef>
                <a:spcPts val="0"/>
              </a:spcBef>
              <a:spcAft>
                <a:spcPts val="0"/>
              </a:spcAft>
              <a:buNone/>
            </a:pPr>
            <a:r>
              <a:t/>
            </a:r>
            <a:endParaRPr sz="1333">
              <a:solidFill>
                <a:schemeClr val="dk1"/>
              </a:solidFill>
              <a:latin typeface="Montserrat Light"/>
              <a:ea typeface="Montserrat Light"/>
              <a:cs typeface="Montserrat Light"/>
              <a:sym typeface="Montserrat Light"/>
            </a:endParaRPr>
          </a:p>
        </p:txBody>
      </p:sp>
      <p:sp>
        <p:nvSpPr>
          <p:cNvPr id="721" name="Google Shape;721;p5"/>
          <p:cNvSpPr txBox="1"/>
          <p:nvPr/>
        </p:nvSpPr>
        <p:spPr>
          <a:xfrm>
            <a:off x="8650410" y="2967886"/>
            <a:ext cx="31683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How critical are these various aspects of your outbound logistics on the profitability of your company?</a:t>
            </a:r>
            <a:br>
              <a:rPr lang="en-GB">
                <a:solidFill>
                  <a:schemeClr val="dk1"/>
                </a:solidFill>
                <a:latin typeface="Montserrat Light"/>
                <a:ea typeface="Montserrat Light"/>
                <a:cs typeface="Montserrat Light"/>
                <a:sym typeface="Montserrat Light"/>
              </a:rPr>
            </a:br>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 Where could changes be made that would improve profitability?</a:t>
            </a:r>
            <a:endParaRPr/>
          </a:p>
        </p:txBody>
      </p:sp>
      <p:sp>
        <p:nvSpPr>
          <p:cNvPr id="722" name="Google Shape;722;p5"/>
          <p:cNvSpPr/>
          <p:nvPr/>
        </p:nvSpPr>
        <p:spPr>
          <a:xfrm>
            <a:off x="8100801" y="2644174"/>
            <a:ext cx="483000" cy="2777700"/>
          </a:xfrm>
          <a:prstGeom prst="rightBrace">
            <a:avLst>
              <a:gd fmla="val 8333" name="adj1"/>
              <a:gd fmla="val 50000" name="adj2"/>
            </a:avLst>
          </a:prstGeom>
          <a:noFill/>
          <a:ln cap="flat" cmpd="sng" w="9525">
            <a:solidFill>
              <a:schemeClr val="dk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723" name="Google Shape;72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4" name="Google Shape;72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6"/>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Marketing and sales</a:t>
            </a:r>
            <a:r>
              <a:rPr lang="en-GB">
                <a:solidFill>
                  <a:schemeClr val="accent3"/>
                </a:solidFill>
              </a:rPr>
              <a:t>.</a:t>
            </a:r>
            <a:endParaRPr>
              <a:solidFill>
                <a:schemeClr val="accent3"/>
              </a:solidFill>
            </a:endParaRPr>
          </a:p>
        </p:txBody>
      </p:sp>
      <p:sp>
        <p:nvSpPr>
          <p:cNvPr id="731" name="Google Shape;731;p6"/>
          <p:cNvSpPr txBox="1"/>
          <p:nvPr/>
        </p:nvSpPr>
        <p:spPr>
          <a:xfrm>
            <a:off x="318592" y="1500076"/>
            <a:ext cx="9924600" cy="5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2"/>
                </a:solidFill>
                <a:latin typeface="Montserrat Light"/>
                <a:ea typeface="Montserrat Light"/>
                <a:cs typeface="Montserrat Light"/>
                <a:sym typeface="Montserrat Light"/>
              </a:rPr>
              <a:t>Ask yourselves the following questions about your marketing and sales operation:</a:t>
            </a:r>
            <a:endParaRPr sz="1300">
              <a:solidFill>
                <a:schemeClr val="dk2"/>
              </a:solidFill>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32" name="Google Shape;732;p6"/>
          <p:cNvSpPr txBox="1"/>
          <p:nvPr/>
        </p:nvSpPr>
        <p:spPr>
          <a:xfrm>
            <a:off x="623400" y="2008650"/>
            <a:ext cx="7530000" cy="3971100"/>
          </a:xfrm>
          <a:prstGeom prst="rect">
            <a:avLst/>
          </a:prstGeom>
          <a:noFill/>
          <a:ln>
            <a:noFill/>
          </a:ln>
        </p:spPr>
        <p:txBody>
          <a:bodyPr anchorCtr="0" anchor="t" bIns="45700" lIns="91425" spcFirstLastPara="1" rIns="91425" wrap="square" tIns="45700">
            <a:spAutoFit/>
          </a:bodyPr>
          <a:lstStyle/>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are sales generated and processed within your company?</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role of field sales, telesales, and customer service?</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total cost of these operations and what is the cost per product sold?</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your annual expenditure on advertising/promotion?</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cost per product sold of this investment in advertising/promotion?</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are prices of your product set by your company?</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profitability of your sales via distributors?</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profitability of your sales that are direct?</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are your options for changing the proportions of sales that go direct or through distribution?</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are average sales per customer?</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loyal are your customers?</a:t>
            </a:r>
            <a:br>
              <a:rPr lang="en-GB">
                <a:solidFill>
                  <a:schemeClr val="dk2"/>
                </a:solidFill>
                <a:latin typeface="Montserrat Light"/>
                <a:ea typeface="Montserrat Light"/>
                <a:cs typeface="Montserrat Light"/>
                <a:sym typeface="Montserrat Light"/>
              </a:rPr>
            </a:br>
            <a:endParaRPr>
              <a:solidFill>
                <a:schemeClr val="dk2"/>
              </a:solidFill>
            </a:endParaRPr>
          </a:p>
          <a:p>
            <a:pPr indent="-232848" lvl="0" marL="228594" marR="0" rtl="0" algn="l">
              <a:lnSpc>
                <a:spcPct val="75000"/>
              </a:lnSpc>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What is the lifetime value of the customer?</a:t>
            </a:r>
            <a:endParaRPr>
              <a:solidFill>
                <a:schemeClr val="dk2"/>
              </a:solidFill>
            </a:endParaRPr>
          </a:p>
        </p:txBody>
      </p:sp>
      <p:sp>
        <p:nvSpPr>
          <p:cNvPr id="733" name="Google Shape;733;p6"/>
          <p:cNvSpPr txBox="1"/>
          <p:nvPr/>
        </p:nvSpPr>
        <p:spPr>
          <a:xfrm>
            <a:off x="9053950" y="3325825"/>
            <a:ext cx="21840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How could  you change any aspects</a:t>
            </a:r>
            <a:br>
              <a:rPr lang="en-GB">
                <a:solidFill>
                  <a:schemeClr val="dk2"/>
                </a:solidFill>
                <a:latin typeface="Montserrat Light"/>
                <a:ea typeface="Montserrat Light"/>
                <a:cs typeface="Montserrat Light"/>
                <a:sym typeface="Montserrat Light"/>
              </a:rPr>
            </a:br>
            <a:r>
              <a:rPr lang="en-GB">
                <a:solidFill>
                  <a:schemeClr val="dk2"/>
                </a:solidFill>
                <a:latin typeface="Montserrat Light"/>
                <a:ea typeface="Montserrat Light"/>
                <a:cs typeface="Montserrat Light"/>
                <a:sym typeface="Montserrat Light"/>
              </a:rPr>
              <a:t>of your marketing</a:t>
            </a:r>
            <a:br>
              <a:rPr lang="en-GB">
                <a:solidFill>
                  <a:schemeClr val="dk2"/>
                </a:solidFill>
                <a:latin typeface="Montserrat Light"/>
                <a:ea typeface="Montserrat Light"/>
                <a:cs typeface="Montserrat Light"/>
                <a:sym typeface="Montserrat Light"/>
              </a:rPr>
            </a:br>
            <a:r>
              <a:rPr lang="en-GB">
                <a:solidFill>
                  <a:schemeClr val="dk2"/>
                </a:solidFill>
                <a:latin typeface="Montserrat Light"/>
                <a:ea typeface="Montserrat Light"/>
                <a:cs typeface="Montserrat Light"/>
                <a:sym typeface="Montserrat Light"/>
              </a:rPr>
              <a:t>and sales to improve profitability?</a:t>
            </a:r>
            <a:endParaRPr sz="1200">
              <a:solidFill>
                <a:schemeClr val="dk2"/>
              </a:solidFill>
            </a:endParaRPr>
          </a:p>
        </p:txBody>
      </p:sp>
      <p:sp>
        <p:nvSpPr>
          <p:cNvPr id="734" name="Google Shape;734;p6"/>
          <p:cNvSpPr/>
          <p:nvPr/>
        </p:nvSpPr>
        <p:spPr>
          <a:xfrm>
            <a:off x="8662392" y="2561863"/>
            <a:ext cx="384000" cy="26946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Times New Roman"/>
              <a:ea typeface="Times New Roman"/>
              <a:cs typeface="Times New Roman"/>
              <a:sym typeface="Times New Roman"/>
            </a:endParaRPr>
          </a:p>
        </p:txBody>
      </p:sp>
      <p:sp>
        <p:nvSpPr>
          <p:cNvPr id="735" name="Google Shape;73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36" name="Google Shape;73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7"/>
          <p:cNvSpPr txBox="1"/>
          <p:nvPr>
            <p:ph type="title"/>
          </p:nvPr>
        </p:nvSpPr>
        <p:spPr>
          <a:xfrm>
            <a:off x="298675" y="750475"/>
            <a:ext cx="6977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Service</a:t>
            </a:r>
            <a:r>
              <a:rPr lang="en-GB">
                <a:solidFill>
                  <a:schemeClr val="accent3"/>
                </a:solidFill>
              </a:rPr>
              <a:t>.</a:t>
            </a:r>
            <a:endParaRPr>
              <a:solidFill>
                <a:schemeClr val="accent3"/>
              </a:solidFill>
            </a:endParaRPr>
          </a:p>
        </p:txBody>
      </p:sp>
      <p:sp>
        <p:nvSpPr>
          <p:cNvPr id="743" name="Google Shape;743;p7"/>
          <p:cNvSpPr txBox="1"/>
          <p:nvPr/>
        </p:nvSpPr>
        <p:spPr>
          <a:xfrm>
            <a:off x="340567" y="1586658"/>
            <a:ext cx="992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Ask yourselves the following questions about the service that your company provides: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744" name="Google Shape;744;p7"/>
          <p:cNvSpPr txBox="1"/>
          <p:nvPr/>
        </p:nvSpPr>
        <p:spPr>
          <a:xfrm>
            <a:off x="594326" y="2165764"/>
            <a:ext cx="7125000" cy="3540300"/>
          </a:xfrm>
          <a:prstGeom prst="rect">
            <a:avLst/>
          </a:prstGeom>
          <a:noFill/>
          <a:ln>
            <a:noFill/>
          </a:ln>
        </p:spPr>
        <p:txBody>
          <a:bodyPr anchorCtr="0" anchor="t" bIns="45700" lIns="91425" spcFirstLastPara="1" rIns="91425" wrap="square" tIns="45700">
            <a:spAutoFit/>
          </a:bodyPr>
          <a:lstStyle/>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service does your company provide customers before a sale is made?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service do you provide at the time of the sale?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services are provided after the sale?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services are charged to the customer?</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Which services do you provide to customers for which you could make a charge?</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Of your total revenue what proportion is generated by services?</a:t>
            </a:r>
            <a:br>
              <a:rPr lang="en-GB">
                <a:solidFill>
                  <a:schemeClr val="dk1"/>
                </a:solidFill>
                <a:latin typeface="Montserrat Light"/>
                <a:ea typeface="Montserrat Light"/>
                <a:cs typeface="Montserrat Light"/>
                <a:sym typeface="Montserrat Light"/>
              </a:rPr>
            </a:br>
            <a:endParaRPr/>
          </a:p>
          <a:p>
            <a:pPr indent="-232848" lvl="0" marL="228594"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do services provided by your company distinguish you from the competition?</a:t>
            </a:r>
            <a:endParaRPr/>
          </a:p>
          <a:p>
            <a:pPr indent="-143948" lvl="0" marL="228594" marR="0" rtl="0" algn="l">
              <a:spcBef>
                <a:spcPts val="0"/>
              </a:spcBef>
              <a:spcAft>
                <a:spcPts val="0"/>
              </a:spcAft>
              <a:buClr>
                <a:schemeClr val="dk1"/>
              </a:buClr>
              <a:buSzPts val="1333"/>
              <a:buFont typeface="Arial"/>
              <a:buNone/>
            </a:pPr>
            <a:r>
              <a:t/>
            </a:r>
            <a:endParaRPr>
              <a:solidFill>
                <a:schemeClr val="dk1"/>
              </a:solidFill>
              <a:latin typeface="Montserrat Light"/>
              <a:ea typeface="Montserrat Light"/>
              <a:cs typeface="Montserrat Light"/>
              <a:sym typeface="Montserrat Light"/>
            </a:endParaRPr>
          </a:p>
        </p:txBody>
      </p:sp>
      <p:sp>
        <p:nvSpPr>
          <p:cNvPr id="745" name="Google Shape;745;p7"/>
          <p:cNvSpPr txBox="1"/>
          <p:nvPr/>
        </p:nvSpPr>
        <p:spPr>
          <a:xfrm>
            <a:off x="8451954" y="3437172"/>
            <a:ext cx="31683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How could  you change any aspects of your services offer to improve profitability?</a:t>
            </a:r>
            <a:endParaRPr sz="1200"/>
          </a:p>
        </p:txBody>
      </p:sp>
      <p:sp>
        <p:nvSpPr>
          <p:cNvPr id="746" name="Google Shape;746;p7"/>
          <p:cNvSpPr/>
          <p:nvPr/>
        </p:nvSpPr>
        <p:spPr>
          <a:xfrm>
            <a:off x="7973144" y="3118115"/>
            <a:ext cx="418800" cy="1675500"/>
          </a:xfrm>
          <a:prstGeom prst="rightBrace">
            <a:avLst>
              <a:gd fmla="val 8333" name="adj1"/>
              <a:gd fmla="val 50000" name="adj2"/>
            </a:avLst>
          </a:prstGeom>
          <a:noFill/>
          <a:ln cap="flat" cmpd="sng" w="9525">
            <a:solidFill>
              <a:schemeClr val="dk1"/>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Montserrat Light"/>
              <a:ea typeface="Montserrat Light"/>
              <a:cs typeface="Montserrat Light"/>
              <a:sym typeface="Montserrat Light"/>
            </a:endParaRPr>
          </a:p>
        </p:txBody>
      </p:sp>
      <p:sp>
        <p:nvSpPr>
          <p:cNvPr id="747" name="Google Shape;747;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48" name="Google Shape;748;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
          <p:cNvSpPr txBox="1"/>
          <p:nvPr>
            <p:ph type="title"/>
          </p:nvPr>
        </p:nvSpPr>
        <p:spPr>
          <a:xfrm>
            <a:off x="298675" y="750475"/>
            <a:ext cx="7014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Support services</a:t>
            </a:r>
            <a:r>
              <a:rPr lang="en-GB">
                <a:solidFill>
                  <a:schemeClr val="accent1"/>
                </a:solidFill>
              </a:rPr>
              <a:t>.</a:t>
            </a:r>
            <a:endParaRPr>
              <a:solidFill>
                <a:schemeClr val="accent1"/>
              </a:solidFill>
            </a:endParaRPr>
          </a:p>
        </p:txBody>
      </p:sp>
      <p:sp>
        <p:nvSpPr>
          <p:cNvPr id="755" name="Google Shape;755;p8"/>
          <p:cNvSpPr txBox="1"/>
          <p:nvPr/>
        </p:nvSpPr>
        <p:spPr>
          <a:xfrm>
            <a:off x="312275" y="1552825"/>
            <a:ext cx="10585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Support services are largely fixed costs and include infrastructure, human resources, technology development, and procurement. Ask yourselves the following questions about the support service that your company provides:</a:t>
            </a:r>
            <a:endParaRPr sz="1200">
              <a:solidFill>
                <a:schemeClr val="dk2"/>
              </a:solidFill>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756" name="Google Shape;756;p8"/>
          <p:cNvSpPr txBox="1"/>
          <p:nvPr/>
        </p:nvSpPr>
        <p:spPr>
          <a:xfrm>
            <a:off x="566050" y="2401425"/>
            <a:ext cx="7897500" cy="28113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Which of the support services do you consider to be a core capability of your company?</a:t>
            </a:r>
            <a:br>
              <a:rPr lang="en-GB" sz="1333">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Which support services could be or are outsourced?</a:t>
            </a:r>
            <a:br>
              <a:rPr lang="en-GB" sz="1333">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What are the costs of these various support services?</a:t>
            </a:r>
            <a:br>
              <a:rPr lang="en-GB" sz="1333">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What proportion of your total costs are accounted for by the support services?</a:t>
            </a:r>
            <a:br>
              <a:rPr lang="en-GB" sz="1333">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How has this proportion changed over time?</a:t>
            </a:r>
            <a:br>
              <a:rPr lang="en-GB" sz="1333">
                <a:solidFill>
                  <a:schemeClr val="dk2"/>
                </a:solidFill>
                <a:latin typeface="Montserrat Light"/>
                <a:ea typeface="Montserrat Light"/>
                <a:cs typeface="Montserrat Light"/>
                <a:sym typeface="Montserrat Light"/>
              </a:rPr>
            </a:br>
            <a:endParaRPr>
              <a:solidFill>
                <a:schemeClr val="dk2"/>
              </a:solidFill>
            </a:endParaRPr>
          </a:p>
          <a:p>
            <a:pPr indent="-228594" lvl="0" marL="228594" marR="0" rtl="0" algn="l">
              <a:spcBef>
                <a:spcPts val="0"/>
              </a:spcBef>
              <a:spcAft>
                <a:spcPts val="0"/>
              </a:spcAft>
              <a:buClr>
                <a:schemeClr val="dk2"/>
              </a:buClr>
              <a:buSzPts val="1333"/>
              <a:buFont typeface="Arial"/>
              <a:buChar char="•"/>
            </a:pPr>
            <a:r>
              <a:rPr lang="en-GB" sz="1333">
                <a:solidFill>
                  <a:schemeClr val="dk2"/>
                </a:solidFill>
                <a:latin typeface="Montserrat Light"/>
                <a:ea typeface="Montserrat Light"/>
                <a:cs typeface="Montserrat Light"/>
                <a:sym typeface="Montserrat Light"/>
              </a:rPr>
              <a:t>What opportunities are there for improving profitability by examining the costs or efficiencies of  each of the support services?</a:t>
            </a:r>
            <a:endParaRPr>
              <a:solidFill>
                <a:schemeClr val="dk2"/>
              </a:solidFill>
            </a:endParaRPr>
          </a:p>
          <a:p>
            <a:pPr indent="-143948" lvl="0" marL="228594" marR="0" rtl="0" algn="l">
              <a:spcBef>
                <a:spcPts val="0"/>
              </a:spcBef>
              <a:spcAft>
                <a:spcPts val="0"/>
              </a:spcAft>
              <a:buClr>
                <a:schemeClr val="dk1"/>
              </a:buClr>
              <a:buSzPts val="1333"/>
              <a:buFont typeface="Arial"/>
              <a:buNone/>
            </a:pPr>
            <a:r>
              <a:t/>
            </a:r>
            <a:endParaRPr sz="1333">
              <a:solidFill>
                <a:schemeClr val="dk2"/>
              </a:solidFill>
              <a:latin typeface="Montserrat Light"/>
              <a:ea typeface="Montserrat Light"/>
              <a:cs typeface="Montserrat Light"/>
              <a:sym typeface="Montserrat Light"/>
            </a:endParaRPr>
          </a:p>
        </p:txBody>
      </p:sp>
      <p:sp>
        <p:nvSpPr>
          <p:cNvPr id="757" name="Google Shape;757;p8"/>
          <p:cNvSpPr txBox="1"/>
          <p:nvPr/>
        </p:nvSpPr>
        <p:spPr>
          <a:xfrm>
            <a:off x="8754527" y="3321133"/>
            <a:ext cx="3168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Light"/>
                <a:ea typeface="Montserrat Light"/>
                <a:cs typeface="Montserrat Light"/>
                <a:sym typeface="Montserrat Light"/>
              </a:rPr>
              <a:t>How could  your profitability be increased by changing the way you manage and provide the support services?</a:t>
            </a:r>
            <a:endParaRPr>
              <a:solidFill>
                <a:schemeClr val="dk2"/>
              </a:solidFill>
            </a:endParaRPr>
          </a:p>
        </p:txBody>
      </p:sp>
      <p:sp>
        <p:nvSpPr>
          <p:cNvPr id="758" name="Google Shape;758;p8"/>
          <p:cNvSpPr/>
          <p:nvPr/>
        </p:nvSpPr>
        <p:spPr>
          <a:xfrm>
            <a:off x="8300246" y="3107048"/>
            <a:ext cx="384000" cy="15363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b="1" sz="3200">
              <a:solidFill>
                <a:schemeClr val="dk1"/>
              </a:solidFill>
              <a:latin typeface="Montserrat Light"/>
              <a:ea typeface="Montserrat Light"/>
              <a:cs typeface="Montserrat Light"/>
              <a:sym typeface="Montserrat Light"/>
            </a:endParaRPr>
          </a:p>
        </p:txBody>
      </p:sp>
      <p:sp>
        <p:nvSpPr>
          <p:cNvPr id="759" name="Google Shape;759;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60" name="Google Shape;760;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Other considerations</a:t>
            </a:r>
            <a:r>
              <a:rPr lang="en-GB">
                <a:solidFill>
                  <a:schemeClr val="accent1"/>
                </a:solidFill>
              </a:rPr>
              <a:t>.</a:t>
            </a:r>
            <a:endParaRPr>
              <a:solidFill>
                <a:schemeClr val="accent1"/>
              </a:solidFill>
            </a:endParaRPr>
          </a:p>
        </p:txBody>
      </p:sp>
      <p:sp>
        <p:nvSpPr>
          <p:cNvPr id="767" name="Google Shape;767;p9"/>
          <p:cNvSpPr txBox="1"/>
          <p:nvPr/>
        </p:nvSpPr>
        <p:spPr>
          <a:xfrm>
            <a:off x="375000" y="1554200"/>
            <a:ext cx="45906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term value chain is also used to describe the means by which products move from raw material to the final customer. A useful exercise is to map the value chain. Modifications can be made to this diagram so that the width of the flow diagram represents the proportion of product moving through this particular route. If possible also indicate the price of products and profit margins at each level in the value chain to indicate how value is added at each stage.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768" name="Google Shape;768;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69" name="Google Shape;769;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770" name="Google Shape;770;p9"/>
          <p:cNvPicPr preferRelativeResize="0"/>
          <p:nvPr/>
        </p:nvPicPr>
        <p:blipFill>
          <a:blip r:embed="rId3">
            <a:alphaModFix/>
          </a:blip>
          <a:stretch>
            <a:fillRect/>
          </a:stretch>
        </p:blipFill>
        <p:spPr>
          <a:xfrm>
            <a:off x="5264625" y="1535425"/>
            <a:ext cx="6194948" cy="434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