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PLbrDrp8mzCx+tBWlsdk6FfEM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D463F2-79D2-4341-A308-D8274E92F580}">
  <a:tblStyle styleId="{DFD463F2-79D2-4341-A308-D8274E92F58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608D915-7A3A-44CA-9207-78760635BC2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f0d931617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g1f0d931617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82" name="Shape 282"/>
        <p:cNvGrpSpPr/>
        <p:nvPr/>
      </p:nvGrpSpPr>
      <p:grpSpPr>
        <a:xfrm>
          <a:off x="0" y="0"/>
          <a:ext cx="0" cy="0"/>
          <a:chOff x="0" y="0"/>
          <a:chExt cx="0" cy="0"/>
        </a:xfrm>
      </p:grpSpPr>
      <p:sp>
        <p:nvSpPr>
          <p:cNvPr id="283" name="Google Shape;283;p1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84" name="Google Shape;284;p19"/>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85" name="Google Shape;285;p19"/>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86" name="Google Shape;286;p1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8" name="Google Shape;288;p19"/>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9" name="Google Shape;289;p1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90" name="Shape 290"/>
        <p:cNvGrpSpPr/>
        <p:nvPr/>
      </p:nvGrpSpPr>
      <p:grpSpPr>
        <a:xfrm>
          <a:off x="0" y="0"/>
          <a:ext cx="0" cy="0"/>
          <a:chOff x="0" y="0"/>
          <a:chExt cx="0" cy="0"/>
        </a:xfrm>
      </p:grpSpPr>
      <p:pic>
        <p:nvPicPr>
          <p:cNvPr descr="A yellow circle on a black background&#10;&#10;Description automatically generated" id="291" name="Google Shape;29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92" name="Google Shape;292;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95" name="Google Shape;295;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96" name="Google Shape;29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9" name="Google Shape;299;p20"/>
          <p:cNvGrpSpPr/>
          <p:nvPr/>
        </p:nvGrpSpPr>
        <p:grpSpPr>
          <a:xfrm>
            <a:off x="11436251" y="129884"/>
            <a:ext cx="661669" cy="1214119"/>
            <a:chOff x="11436251" y="129884"/>
            <a:chExt cx="661669" cy="1214119"/>
          </a:xfrm>
        </p:grpSpPr>
        <p:sp>
          <p:nvSpPr>
            <p:cNvPr id="300" name="Google Shape;300;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0"/>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29" name="Shape 329"/>
        <p:cNvGrpSpPr/>
        <p:nvPr/>
      </p:nvGrpSpPr>
      <p:grpSpPr>
        <a:xfrm>
          <a:off x="0" y="0"/>
          <a:ext cx="0" cy="0"/>
          <a:chOff x="0" y="0"/>
          <a:chExt cx="0" cy="0"/>
        </a:xfrm>
      </p:grpSpPr>
      <p:pic>
        <p:nvPicPr>
          <p:cNvPr descr="A yellow circle on a black background&#10;&#10;Description automatically generated" id="330" name="Google Shape;33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31" name="Google Shape;331;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34" name="Google Shape;33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6" name="Google Shape;336;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37" name="Google Shape;337;p2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8" name="Google Shape;338;p21"/>
          <p:cNvGrpSpPr/>
          <p:nvPr/>
        </p:nvGrpSpPr>
        <p:grpSpPr>
          <a:xfrm>
            <a:off x="11436251" y="129884"/>
            <a:ext cx="661669" cy="1214119"/>
            <a:chOff x="11436251" y="129884"/>
            <a:chExt cx="661669" cy="1214119"/>
          </a:xfrm>
        </p:grpSpPr>
        <p:sp>
          <p:nvSpPr>
            <p:cNvPr id="339" name="Google Shape;339;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67" name="Google Shape;367;p21"/>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3" name="Google Shape;373;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4" name="Google Shape;374;p22"/>
          <p:cNvGrpSpPr/>
          <p:nvPr/>
        </p:nvGrpSpPr>
        <p:grpSpPr>
          <a:xfrm>
            <a:off x="0" y="1318491"/>
            <a:ext cx="1397812" cy="58002"/>
            <a:chOff x="0" y="1077191"/>
            <a:chExt cx="1397812" cy="58002"/>
          </a:xfrm>
        </p:grpSpPr>
        <p:sp>
          <p:nvSpPr>
            <p:cNvPr id="375" name="Google Shape;37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7" name="Google Shape;377;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8" name="Google Shape;37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9" name="Google Shape;379;p22"/>
          <p:cNvGrpSpPr/>
          <p:nvPr/>
        </p:nvGrpSpPr>
        <p:grpSpPr>
          <a:xfrm>
            <a:off x="11614051" y="129884"/>
            <a:ext cx="661669" cy="1214119"/>
            <a:chOff x="11436251" y="129884"/>
            <a:chExt cx="661669" cy="1214119"/>
          </a:xfrm>
        </p:grpSpPr>
        <p:sp>
          <p:nvSpPr>
            <p:cNvPr id="380" name="Google Shape;38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8" name="Google Shape;408;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9" name="Shape 409"/>
        <p:cNvGrpSpPr/>
        <p:nvPr/>
      </p:nvGrpSpPr>
      <p:grpSpPr>
        <a:xfrm>
          <a:off x="0" y="0"/>
          <a:ext cx="0" cy="0"/>
          <a:chOff x="0" y="0"/>
          <a:chExt cx="0" cy="0"/>
        </a:xfrm>
      </p:grpSpPr>
      <p:pic>
        <p:nvPicPr>
          <p:cNvPr descr="A yellow circle on a black background&#10;&#10;Description automatically generated" id="410" name="Google Shape;41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1" name="Google Shape;411;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4" name="Google Shape;414;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5" name="Google Shape;415;p23"/>
          <p:cNvGrpSpPr/>
          <p:nvPr/>
        </p:nvGrpSpPr>
        <p:grpSpPr>
          <a:xfrm>
            <a:off x="0" y="1318491"/>
            <a:ext cx="1397812" cy="58002"/>
            <a:chOff x="0" y="1077191"/>
            <a:chExt cx="1397812" cy="58002"/>
          </a:xfrm>
        </p:grpSpPr>
        <p:sp>
          <p:nvSpPr>
            <p:cNvPr id="416" name="Google Shape;41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8" name="Google Shape;418;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9" name="Google Shape;419;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0" name="Google Shape;420;p23"/>
          <p:cNvGrpSpPr/>
          <p:nvPr/>
        </p:nvGrpSpPr>
        <p:grpSpPr>
          <a:xfrm>
            <a:off x="11436251" y="129884"/>
            <a:ext cx="661669" cy="1214119"/>
            <a:chOff x="11436251" y="129884"/>
            <a:chExt cx="661669" cy="1214119"/>
          </a:xfrm>
        </p:grpSpPr>
        <p:sp>
          <p:nvSpPr>
            <p:cNvPr id="421" name="Google Shape;42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9" name="Google Shape;449;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50" name="Shape 450"/>
        <p:cNvGrpSpPr/>
        <p:nvPr/>
      </p:nvGrpSpPr>
      <p:grpSpPr>
        <a:xfrm>
          <a:off x="0" y="0"/>
          <a:ext cx="0" cy="0"/>
          <a:chOff x="0" y="0"/>
          <a:chExt cx="0" cy="0"/>
        </a:xfrm>
      </p:grpSpPr>
      <p:pic>
        <p:nvPicPr>
          <p:cNvPr descr="A yellow circle on a black background&#10;&#10;Description automatically generated" id="451" name="Google Shape;45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2" name="Google Shape;45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5" name="Google Shape;45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6" name="Google Shape;456;p24"/>
          <p:cNvGrpSpPr/>
          <p:nvPr/>
        </p:nvGrpSpPr>
        <p:grpSpPr>
          <a:xfrm>
            <a:off x="0" y="1318491"/>
            <a:ext cx="1397812" cy="58002"/>
            <a:chOff x="0" y="1077191"/>
            <a:chExt cx="1397812" cy="58002"/>
          </a:xfrm>
        </p:grpSpPr>
        <p:sp>
          <p:nvSpPr>
            <p:cNvPr id="457" name="Google Shape;45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9" name="Google Shape;45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60" name="Google Shape;46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1" name="Google Shape;461;p24"/>
          <p:cNvGrpSpPr/>
          <p:nvPr/>
        </p:nvGrpSpPr>
        <p:grpSpPr>
          <a:xfrm>
            <a:off x="11436251" y="129884"/>
            <a:ext cx="661669" cy="1214119"/>
            <a:chOff x="11436251" y="129884"/>
            <a:chExt cx="661669" cy="1214119"/>
          </a:xfrm>
        </p:grpSpPr>
        <p:sp>
          <p:nvSpPr>
            <p:cNvPr id="462" name="Google Shape;46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0" name="Google Shape;490;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1" name="Shape 491"/>
        <p:cNvGrpSpPr/>
        <p:nvPr/>
      </p:nvGrpSpPr>
      <p:grpSpPr>
        <a:xfrm>
          <a:off x="0" y="0"/>
          <a:ext cx="0" cy="0"/>
          <a:chOff x="0" y="0"/>
          <a:chExt cx="0" cy="0"/>
        </a:xfrm>
      </p:grpSpPr>
      <p:pic>
        <p:nvPicPr>
          <p:cNvPr descr="A yellow circle on a black background&#10;&#10;Description automatically generated" id="492" name="Google Shape;49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3" name="Google Shape;49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6" name="Google Shape;49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7" name="Google Shape;497;p25"/>
          <p:cNvGrpSpPr/>
          <p:nvPr/>
        </p:nvGrpSpPr>
        <p:grpSpPr>
          <a:xfrm>
            <a:off x="0" y="1318491"/>
            <a:ext cx="1397812" cy="58002"/>
            <a:chOff x="0" y="1077191"/>
            <a:chExt cx="1397812" cy="58002"/>
          </a:xfrm>
        </p:grpSpPr>
        <p:sp>
          <p:nvSpPr>
            <p:cNvPr id="498" name="Google Shape;49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0" name="Google Shape;50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1" name="Google Shape;50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2" name="Google Shape;502;p25"/>
          <p:cNvGrpSpPr/>
          <p:nvPr/>
        </p:nvGrpSpPr>
        <p:grpSpPr>
          <a:xfrm>
            <a:off x="11436251" y="129884"/>
            <a:ext cx="661669" cy="1214119"/>
            <a:chOff x="11436251" y="129884"/>
            <a:chExt cx="661669" cy="1214119"/>
          </a:xfrm>
        </p:grpSpPr>
        <p:sp>
          <p:nvSpPr>
            <p:cNvPr id="503" name="Google Shape;50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1" name="Google Shape;531;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2" name="Google Shape;532;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6"/>
          <p:cNvGrpSpPr/>
          <p:nvPr/>
        </p:nvGrpSpPr>
        <p:grpSpPr>
          <a:xfrm>
            <a:off x="0" y="1318491"/>
            <a:ext cx="1397812" cy="58002"/>
            <a:chOff x="0" y="1077191"/>
            <a:chExt cx="1397812" cy="58002"/>
          </a:xfrm>
        </p:grpSpPr>
        <p:sp>
          <p:nvSpPr>
            <p:cNvPr id="540" name="Google Shape;540;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3" name="Google Shape;543;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6"/>
          <p:cNvGrpSpPr/>
          <p:nvPr/>
        </p:nvGrpSpPr>
        <p:grpSpPr>
          <a:xfrm>
            <a:off x="11614051" y="129884"/>
            <a:ext cx="661669" cy="1214119"/>
            <a:chOff x="11436251" y="129884"/>
            <a:chExt cx="661669" cy="1214119"/>
          </a:xfrm>
        </p:grpSpPr>
        <p:sp>
          <p:nvSpPr>
            <p:cNvPr id="545" name="Google Shape;545;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3" name="Google Shape;573;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4" name="Shape 574"/>
        <p:cNvGrpSpPr/>
        <p:nvPr/>
      </p:nvGrpSpPr>
      <p:grpSpPr>
        <a:xfrm>
          <a:off x="0" y="0"/>
          <a:ext cx="0" cy="0"/>
          <a:chOff x="0" y="0"/>
          <a:chExt cx="0" cy="0"/>
        </a:xfrm>
      </p:grpSpPr>
      <p:pic>
        <p:nvPicPr>
          <p:cNvPr descr="A yellow circle on a black background&#10;&#10;Description automatically generated" id="575" name="Google Shape;575;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6" name="Google Shape;576;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9" name="Google Shape;579;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80" name="Shape 580"/>
        <p:cNvGrpSpPr/>
        <p:nvPr/>
      </p:nvGrpSpPr>
      <p:grpSpPr>
        <a:xfrm>
          <a:off x="0" y="0"/>
          <a:ext cx="0" cy="0"/>
          <a:chOff x="0" y="0"/>
          <a:chExt cx="0" cy="0"/>
        </a:xfrm>
      </p:grpSpPr>
      <p:pic>
        <p:nvPicPr>
          <p:cNvPr id="581" name="Google Shape;581;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2" name="Google Shape;582;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3" name="Google Shape;583;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6" name="Shape 586"/>
        <p:cNvGrpSpPr/>
        <p:nvPr/>
      </p:nvGrpSpPr>
      <p:grpSpPr>
        <a:xfrm>
          <a:off x="0" y="0"/>
          <a:ext cx="0" cy="0"/>
          <a:chOff x="0" y="0"/>
          <a:chExt cx="0" cy="0"/>
        </a:xfrm>
      </p:grpSpPr>
      <p:sp>
        <p:nvSpPr>
          <p:cNvPr id="587" name="Google Shape;587;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9" name="Google Shape;58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0" name="Shape 590"/>
        <p:cNvGrpSpPr/>
        <p:nvPr/>
      </p:nvGrpSpPr>
      <p:grpSpPr>
        <a:xfrm>
          <a:off x="0" y="0"/>
          <a:ext cx="0" cy="0"/>
          <a:chOff x="0" y="0"/>
          <a:chExt cx="0" cy="0"/>
        </a:xfrm>
      </p:grpSpPr>
      <p:sp>
        <p:nvSpPr>
          <p:cNvPr id="591" name="Google Shape;591;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5" name="Shape 595"/>
        <p:cNvGrpSpPr/>
        <p:nvPr/>
      </p:nvGrpSpPr>
      <p:grpSpPr>
        <a:xfrm>
          <a:off x="0" y="0"/>
          <a:ext cx="0" cy="0"/>
          <a:chOff x="0" y="0"/>
          <a:chExt cx="0" cy="0"/>
        </a:xfrm>
      </p:grpSpPr>
      <p:sp>
        <p:nvSpPr>
          <p:cNvPr id="596" name="Google Shape;596;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7" name="Google Shape;597;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0" name="Google Shape;600;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1" name="Google Shape;601;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2" name="Shape 602"/>
        <p:cNvGrpSpPr/>
        <p:nvPr/>
      </p:nvGrpSpPr>
      <p:grpSpPr>
        <a:xfrm>
          <a:off x="0" y="0"/>
          <a:ext cx="0" cy="0"/>
          <a:chOff x="0" y="0"/>
          <a:chExt cx="0" cy="0"/>
        </a:xfrm>
      </p:grpSpPr>
      <p:sp>
        <p:nvSpPr>
          <p:cNvPr id="603" name="Google Shape;603;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4" name="Google Shape;604;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5" name="Shape 605"/>
        <p:cNvGrpSpPr/>
        <p:nvPr/>
      </p:nvGrpSpPr>
      <p:grpSpPr>
        <a:xfrm>
          <a:off x="0" y="0"/>
          <a:ext cx="0" cy="0"/>
          <a:chOff x="0" y="0"/>
          <a:chExt cx="0" cy="0"/>
        </a:xfrm>
      </p:grpSpPr>
      <p:sp>
        <p:nvSpPr>
          <p:cNvPr id="606" name="Google Shape;606;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9" name="Shape 609"/>
        <p:cNvGrpSpPr/>
        <p:nvPr/>
      </p:nvGrpSpPr>
      <p:grpSpPr>
        <a:xfrm>
          <a:off x="0" y="0"/>
          <a:ext cx="0" cy="0"/>
          <a:chOff x="0" y="0"/>
          <a:chExt cx="0" cy="0"/>
        </a:xfrm>
      </p:grpSpPr>
      <p:sp>
        <p:nvSpPr>
          <p:cNvPr id="610" name="Google Shape;610;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3" name="Google Shape;613;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2"/>
          <p:cNvGrpSpPr/>
          <p:nvPr/>
        </p:nvGrpSpPr>
        <p:grpSpPr>
          <a:xfrm>
            <a:off x="11436251" y="129884"/>
            <a:ext cx="661669" cy="1214119"/>
            <a:chOff x="11436251" y="129884"/>
            <a:chExt cx="661669" cy="1214119"/>
          </a:xfrm>
        </p:grpSpPr>
        <p:sp>
          <p:nvSpPr>
            <p:cNvPr id="71" name="Google Shape;71;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3"/>
          <p:cNvGrpSpPr/>
          <p:nvPr/>
        </p:nvGrpSpPr>
        <p:grpSpPr>
          <a:xfrm>
            <a:off x="0" y="1318491"/>
            <a:ext cx="1397812" cy="58002"/>
            <a:chOff x="0" y="1077191"/>
            <a:chExt cx="1397812" cy="58002"/>
          </a:xfrm>
        </p:grpSpPr>
        <p:sp>
          <p:nvSpPr>
            <p:cNvPr id="107" name="Google Shape;10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3"/>
          <p:cNvGrpSpPr/>
          <p:nvPr/>
        </p:nvGrpSpPr>
        <p:grpSpPr>
          <a:xfrm>
            <a:off x="11436251" y="129884"/>
            <a:ext cx="661669" cy="1214119"/>
            <a:chOff x="11436251" y="129884"/>
            <a:chExt cx="661669" cy="1214119"/>
          </a:xfrm>
        </p:grpSpPr>
        <p:sp>
          <p:nvSpPr>
            <p:cNvPr id="113" name="Google Shape;11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4"/>
          <p:cNvGrpSpPr/>
          <p:nvPr/>
        </p:nvGrpSpPr>
        <p:grpSpPr>
          <a:xfrm>
            <a:off x="0" y="1318491"/>
            <a:ext cx="1397812" cy="58002"/>
            <a:chOff x="0" y="1077191"/>
            <a:chExt cx="1397812" cy="58002"/>
          </a:xfrm>
        </p:grpSpPr>
        <p:sp>
          <p:nvSpPr>
            <p:cNvPr id="148" name="Google Shape;14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4"/>
          <p:cNvGrpSpPr/>
          <p:nvPr/>
        </p:nvGrpSpPr>
        <p:grpSpPr>
          <a:xfrm>
            <a:off x="11436251" y="129884"/>
            <a:ext cx="661669" cy="1214119"/>
            <a:chOff x="11436251" y="129884"/>
            <a:chExt cx="661669" cy="1214119"/>
          </a:xfrm>
        </p:grpSpPr>
        <p:sp>
          <p:nvSpPr>
            <p:cNvPr id="154" name="Google Shape;154;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5"/>
          <p:cNvGrpSpPr/>
          <p:nvPr/>
        </p:nvGrpSpPr>
        <p:grpSpPr>
          <a:xfrm>
            <a:off x="0" y="1318491"/>
            <a:ext cx="1397812" cy="58002"/>
            <a:chOff x="0" y="1077191"/>
            <a:chExt cx="1397812" cy="58002"/>
          </a:xfrm>
        </p:grpSpPr>
        <p:sp>
          <p:nvSpPr>
            <p:cNvPr id="189" name="Google Shape;189;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5"/>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5"/>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5"/>
          <p:cNvGrpSpPr/>
          <p:nvPr/>
        </p:nvGrpSpPr>
        <p:grpSpPr>
          <a:xfrm>
            <a:off x="11626751" y="129884"/>
            <a:ext cx="661669" cy="1214119"/>
            <a:chOff x="11436251" y="129884"/>
            <a:chExt cx="661669" cy="1214119"/>
          </a:xfrm>
        </p:grpSpPr>
        <p:sp>
          <p:nvSpPr>
            <p:cNvPr id="197" name="Google Shape;19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25" name="Shape 225"/>
        <p:cNvGrpSpPr/>
        <p:nvPr/>
      </p:nvGrpSpPr>
      <p:grpSpPr>
        <a:xfrm>
          <a:off x="0" y="0"/>
          <a:ext cx="0" cy="0"/>
          <a:chOff x="0" y="0"/>
          <a:chExt cx="0" cy="0"/>
        </a:xfrm>
      </p:grpSpPr>
      <p:pic>
        <p:nvPicPr>
          <p:cNvPr descr="A yellow circle on a black background&#10;&#10;Description automatically generated" id="226" name="Google Shape;226;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7" name="Google Shape;227;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30" name="Google Shape;230;p16"/>
          <p:cNvGrpSpPr/>
          <p:nvPr/>
        </p:nvGrpSpPr>
        <p:grpSpPr>
          <a:xfrm>
            <a:off x="0" y="1318491"/>
            <a:ext cx="1397812" cy="58002"/>
            <a:chOff x="0" y="1077191"/>
            <a:chExt cx="1397812" cy="58002"/>
          </a:xfrm>
        </p:grpSpPr>
        <p:sp>
          <p:nvSpPr>
            <p:cNvPr id="231" name="Google Shape;231;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3" name="Google Shape;233;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234" name="Google Shape;234;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35" name="Google Shape;235;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6" name="Google Shape;236;p16"/>
          <p:cNvGrpSpPr/>
          <p:nvPr/>
        </p:nvGrpSpPr>
        <p:grpSpPr>
          <a:xfrm>
            <a:off x="11436251" y="129884"/>
            <a:ext cx="661669" cy="1214119"/>
            <a:chOff x="11436251" y="129884"/>
            <a:chExt cx="661669" cy="1214119"/>
          </a:xfrm>
        </p:grpSpPr>
        <p:sp>
          <p:nvSpPr>
            <p:cNvPr id="237" name="Google Shape;23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65" name="Google Shape;265;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66" name="Google Shape;266;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7" name="Shape 267"/>
        <p:cNvGrpSpPr/>
        <p:nvPr/>
      </p:nvGrpSpPr>
      <p:grpSpPr>
        <a:xfrm>
          <a:off x="0" y="0"/>
          <a:ext cx="0" cy="0"/>
          <a:chOff x="0" y="0"/>
          <a:chExt cx="0" cy="0"/>
        </a:xfrm>
      </p:grpSpPr>
      <p:pic>
        <p:nvPicPr>
          <p:cNvPr descr="A logo with blue and yellow colors&#10;&#10;Description automatically generated" id="268" name="Google Shape;268;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9" name="Google Shape;269;p17"/>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70" name="Google Shape;270;p17"/>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71" name="Google Shape;271;p17"/>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72" name="Google Shape;272;p17"/>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73" name="Google Shape;273;p17"/>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74" name="Google Shape;274;p17"/>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75" name="Shape 275"/>
        <p:cNvGrpSpPr/>
        <p:nvPr/>
      </p:nvGrpSpPr>
      <p:grpSpPr>
        <a:xfrm>
          <a:off x="0" y="0"/>
          <a:ext cx="0" cy="0"/>
          <a:chOff x="0" y="0"/>
          <a:chExt cx="0" cy="0"/>
        </a:xfrm>
      </p:grpSpPr>
      <p:pic>
        <p:nvPicPr>
          <p:cNvPr descr="A logo with blue and yellow colors&#10;&#10;Description automatically generated" id="276" name="Google Shape;276;p18"/>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77" name="Google Shape;277;p18"/>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8" name="Google Shape;278;p18"/>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9" name="Google Shape;279;p18"/>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81" name="Google Shape;281;p18"/>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b2bframeworks.com/frameworks/value-proposition-canva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
          <p:cNvSpPr txBox="1"/>
          <p:nvPr>
            <p:ph type="title"/>
          </p:nvPr>
        </p:nvSpPr>
        <p:spPr>
          <a:xfrm>
            <a:off x="507999" y="835248"/>
            <a:ext cx="3238091"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Nudge</a:t>
            </a:r>
            <a:endParaRPr/>
          </a:p>
        </p:txBody>
      </p:sp>
      <p:pic>
        <p:nvPicPr>
          <p:cNvPr id="621" name="Google Shape;621;p1"/>
          <p:cNvPicPr preferRelativeResize="0"/>
          <p:nvPr/>
        </p:nvPicPr>
        <p:blipFill rotWithShape="1">
          <a:blip r:embed="rId3">
            <a:alphaModFix/>
          </a:blip>
          <a:srcRect b="0" l="0" r="0" t="0"/>
          <a:stretch/>
        </p:blipFill>
        <p:spPr>
          <a:xfrm>
            <a:off x="6953774" y="2820777"/>
            <a:ext cx="729500" cy="681525"/>
          </a:xfrm>
          <a:prstGeom prst="rect">
            <a:avLst/>
          </a:prstGeom>
          <a:noFill/>
          <a:ln>
            <a:noFill/>
          </a:ln>
        </p:spPr>
      </p:pic>
      <p:pic>
        <p:nvPicPr>
          <p:cNvPr id="622" name="Google Shape;622;p1"/>
          <p:cNvPicPr preferRelativeResize="0"/>
          <p:nvPr/>
        </p:nvPicPr>
        <p:blipFill rotWithShape="1">
          <a:blip r:embed="rId3">
            <a:alphaModFix/>
          </a:blip>
          <a:srcRect b="0" l="0" r="0" t="0"/>
          <a:stretch/>
        </p:blipFill>
        <p:spPr>
          <a:xfrm>
            <a:off x="4087151" y="3822373"/>
            <a:ext cx="599200" cy="559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8" name="Google Shape;62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9" name="Google Shape;629;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for influencing behaviour</a:t>
            </a:r>
            <a:r>
              <a:rPr lang="en-GB">
                <a:solidFill>
                  <a:schemeClr val="accent1"/>
                </a:solidFill>
              </a:rPr>
              <a:t>.</a:t>
            </a:r>
            <a:endParaRPr/>
          </a:p>
        </p:txBody>
      </p:sp>
      <p:sp>
        <p:nvSpPr>
          <p:cNvPr id="630" name="Google Shape;630;p2"/>
          <p:cNvSpPr txBox="1"/>
          <p:nvPr/>
        </p:nvSpPr>
        <p:spPr>
          <a:xfrm>
            <a:off x="442926" y="1843100"/>
            <a:ext cx="54270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Nudge theory, popularised by behavioural economists Richard Thaler and Cass Sunstein, involves using subtle interventions or "nudges" to influence people's behaviour without restricting their choices. This concept can be applied strategically in various domains, including business.</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When incorporating nudge theory into a strategic plan, it's crucial to align nudges with the company’s values and goals. Additionally, ongoing evaluation and refinement of nudges based on feedback and results are essential to ensure their effectiveness in shaping behaviour positively.</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p:txBody>
      </p:sp>
      <p:sp>
        <p:nvSpPr>
          <p:cNvPr id="631" name="Google Shape;631;p2"/>
          <p:cNvSpPr txBox="1"/>
          <p:nvPr/>
        </p:nvSpPr>
        <p:spPr>
          <a:xfrm>
            <a:off x="328613" y="1338063"/>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influence customer behaviour</a:t>
            </a:r>
            <a:endParaRPr b="1" sz="1600">
              <a:solidFill>
                <a:schemeClr val="lt1"/>
              </a:solidFill>
              <a:latin typeface="Montserrat SemiBold"/>
              <a:ea typeface="Montserrat SemiBold"/>
              <a:cs typeface="Montserrat SemiBold"/>
              <a:sym typeface="Montserrat SemiBold"/>
            </a:endParaRPr>
          </a:p>
        </p:txBody>
      </p:sp>
      <p:sp>
        <p:nvSpPr>
          <p:cNvPr id="632" name="Google Shape;632;p2"/>
          <p:cNvSpPr/>
          <p:nvPr/>
        </p:nvSpPr>
        <p:spPr>
          <a:xfrm>
            <a:off x="7181849" y="1843091"/>
            <a:ext cx="3857700" cy="646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Montserrat"/>
                <a:ea typeface="Montserrat"/>
                <a:cs typeface="Montserrat"/>
                <a:sym typeface="Montserrat"/>
              </a:rPr>
              <a:t>What do you want to achieve?</a:t>
            </a:r>
            <a:endParaRPr>
              <a:solidFill>
                <a:schemeClr val="dk1"/>
              </a:solidFill>
            </a:endParaRPr>
          </a:p>
        </p:txBody>
      </p:sp>
      <p:sp>
        <p:nvSpPr>
          <p:cNvPr id="633" name="Google Shape;633;p2"/>
          <p:cNvSpPr/>
          <p:nvPr/>
        </p:nvSpPr>
        <p:spPr>
          <a:xfrm>
            <a:off x="7181848" y="2602019"/>
            <a:ext cx="3857700" cy="646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2"/>
                </a:solidFill>
                <a:latin typeface="Montserrat"/>
                <a:ea typeface="Montserrat"/>
                <a:cs typeface="Montserrat"/>
                <a:sym typeface="Montserrat"/>
              </a:rPr>
              <a:t>What are their behaviours?</a:t>
            </a:r>
            <a:endParaRPr>
              <a:solidFill>
                <a:schemeClr val="dk2"/>
              </a:solidFill>
            </a:endParaRPr>
          </a:p>
        </p:txBody>
      </p:sp>
      <p:sp>
        <p:nvSpPr>
          <p:cNvPr id="634" name="Google Shape;634;p2"/>
          <p:cNvSpPr/>
          <p:nvPr/>
        </p:nvSpPr>
        <p:spPr>
          <a:xfrm>
            <a:off x="7181847" y="3395307"/>
            <a:ext cx="3857700" cy="646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2"/>
                </a:solidFill>
                <a:latin typeface="Montserrat"/>
                <a:ea typeface="Montserrat"/>
                <a:cs typeface="Montserrat"/>
                <a:sym typeface="Montserrat"/>
              </a:rPr>
              <a:t>What are their pleasure points?</a:t>
            </a:r>
            <a:endParaRPr/>
          </a:p>
        </p:txBody>
      </p:sp>
      <p:sp>
        <p:nvSpPr>
          <p:cNvPr id="635" name="Google Shape;635;p2"/>
          <p:cNvSpPr/>
          <p:nvPr/>
        </p:nvSpPr>
        <p:spPr>
          <a:xfrm>
            <a:off x="7181846" y="4201782"/>
            <a:ext cx="3857700" cy="646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2"/>
                </a:solidFill>
                <a:latin typeface="Montserrat"/>
                <a:ea typeface="Montserrat"/>
                <a:cs typeface="Montserrat"/>
                <a:sym typeface="Montserrat"/>
              </a:rPr>
              <a:t>How do they receive messages?</a:t>
            </a:r>
            <a:endParaRPr>
              <a:solidFill>
                <a:schemeClr val="dk2"/>
              </a:solidFill>
            </a:endParaRPr>
          </a:p>
        </p:txBody>
      </p:sp>
      <p:sp>
        <p:nvSpPr>
          <p:cNvPr id="636" name="Google Shape;636;p2"/>
          <p:cNvSpPr/>
          <p:nvPr/>
        </p:nvSpPr>
        <p:spPr>
          <a:xfrm>
            <a:off x="7181846" y="4964607"/>
            <a:ext cx="3857700" cy="646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Montserrat"/>
                <a:ea typeface="Montserrat"/>
                <a:cs typeface="Montserrat"/>
                <a:sym typeface="Montserrat"/>
              </a:rPr>
              <a:t>Execute, measure, repeat</a:t>
            </a:r>
            <a:endParaRPr>
              <a:solidFill>
                <a:schemeClr val="dk1"/>
              </a:solidFill>
            </a:endParaRPr>
          </a:p>
        </p:txBody>
      </p:sp>
      <p:pic>
        <p:nvPicPr>
          <p:cNvPr id="637" name="Google Shape;637;p2"/>
          <p:cNvPicPr preferRelativeResize="0"/>
          <p:nvPr/>
        </p:nvPicPr>
        <p:blipFill rotWithShape="1">
          <a:blip r:embed="rId3">
            <a:alphaModFix/>
          </a:blip>
          <a:srcRect b="0" l="0" r="0" t="0"/>
          <a:stretch/>
        </p:blipFill>
        <p:spPr>
          <a:xfrm>
            <a:off x="6457845" y="2580407"/>
            <a:ext cx="724001" cy="676369"/>
          </a:xfrm>
          <a:prstGeom prst="rect">
            <a:avLst/>
          </a:prstGeom>
          <a:noFill/>
          <a:ln>
            <a:noFill/>
          </a:ln>
        </p:spPr>
      </p:pic>
      <p:pic>
        <p:nvPicPr>
          <p:cNvPr id="638" name="Google Shape;638;p2"/>
          <p:cNvPicPr preferRelativeResize="0"/>
          <p:nvPr/>
        </p:nvPicPr>
        <p:blipFill rotWithShape="1">
          <a:blip r:embed="rId3">
            <a:alphaModFix/>
          </a:blip>
          <a:srcRect b="0" l="0" r="0" t="0"/>
          <a:stretch/>
        </p:blipFill>
        <p:spPr>
          <a:xfrm>
            <a:off x="6457845" y="3369373"/>
            <a:ext cx="724001" cy="676369"/>
          </a:xfrm>
          <a:prstGeom prst="rect">
            <a:avLst/>
          </a:prstGeom>
          <a:noFill/>
          <a:ln>
            <a:noFill/>
          </a:ln>
        </p:spPr>
      </p:pic>
      <p:pic>
        <p:nvPicPr>
          <p:cNvPr id="639" name="Google Shape;639;p2"/>
          <p:cNvPicPr preferRelativeResize="0"/>
          <p:nvPr/>
        </p:nvPicPr>
        <p:blipFill rotWithShape="1">
          <a:blip r:embed="rId3">
            <a:alphaModFix/>
          </a:blip>
          <a:srcRect b="0" l="0" r="0" t="0"/>
          <a:stretch/>
        </p:blipFill>
        <p:spPr>
          <a:xfrm>
            <a:off x="6457845" y="4179410"/>
            <a:ext cx="724001" cy="676369"/>
          </a:xfrm>
          <a:prstGeom prst="rect">
            <a:avLst/>
          </a:prstGeom>
          <a:noFill/>
          <a:ln>
            <a:noFill/>
          </a:ln>
        </p:spPr>
      </p:pic>
      <p:pic>
        <p:nvPicPr>
          <p:cNvPr id="640" name="Google Shape;640;p2"/>
          <p:cNvPicPr preferRelativeResize="0"/>
          <p:nvPr/>
        </p:nvPicPr>
        <p:blipFill rotWithShape="1">
          <a:blip r:embed="rId3">
            <a:alphaModFix/>
          </a:blip>
          <a:srcRect b="0" l="0" r="0" t="0"/>
          <a:stretch/>
        </p:blipFill>
        <p:spPr>
          <a:xfrm>
            <a:off x="6457845" y="4962827"/>
            <a:ext cx="724001" cy="6763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6" name="Google Shape;646;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7" name="Google Shape;647;p3"/>
          <p:cNvSpPr txBox="1"/>
          <p:nvPr>
            <p:ph type="title"/>
          </p:nvPr>
        </p:nvSpPr>
        <p:spPr>
          <a:xfrm>
            <a:off x="298676" y="750470"/>
            <a:ext cx="7092600" cy="36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What do you want to achieve</a:t>
            </a:r>
            <a:r>
              <a:rPr lang="en-GB" sz="3000">
                <a:solidFill>
                  <a:schemeClr val="accent3"/>
                </a:solidFill>
              </a:rPr>
              <a:t>?</a:t>
            </a:r>
            <a:endParaRPr sz="3000">
              <a:solidFill>
                <a:schemeClr val="accent3"/>
              </a:solidFill>
            </a:endParaRPr>
          </a:p>
        </p:txBody>
      </p:sp>
      <p:graphicFrame>
        <p:nvGraphicFramePr>
          <p:cNvPr id="648" name="Google Shape;648;p3"/>
          <p:cNvGraphicFramePr/>
          <p:nvPr/>
        </p:nvGraphicFramePr>
        <p:xfrm>
          <a:off x="834795" y="3174509"/>
          <a:ext cx="3000000" cy="3000000"/>
        </p:xfrm>
        <a:graphic>
          <a:graphicData uri="http://schemas.openxmlformats.org/drawingml/2006/table">
            <a:tbl>
              <a:tblPr>
                <a:noFill/>
                <a:tableStyleId>{DFD463F2-79D2-4341-A308-D8274E92F580}</a:tableStyleId>
              </a:tblPr>
              <a:tblGrid>
                <a:gridCol w="53278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532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are your strategic objectives? </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2387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What/who is stopping you achieve your objectives?</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4292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do you need to change to release this blockage? </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43815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incremental changes would help?</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49" name="Google Shape;649;p3"/>
          <p:cNvSpPr txBox="1"/>
          <p:nvPr/>
        </p:nvSpPr>
        <p:spPr>
          <a:xfrm>
            <a:off x="453325" y="1669625"/>
            <a:ext cx="9976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Nudge theory works on the principle that you can change behaviour in small ways and it is easier to do this than make larger changes. Over a period of time you can attempt a number of nudges. The starting point as always is to set objectives and decide what you do want to achieve as a strategic goal. This will help you decide what you want to nudge.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5" name="Google Shape;655;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6" name="Google Shape;656;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What behaviours do you want to change</a:t>
            </a:r>
            <a:r>
              <a:rPr lang="en-GB" sz="3000">
                <a:solidFill>
                  <a:schemeClr val="accent2"/>
                </a:solidFill>
              </a:rPr>
              <a:t>?</a:t>
            </a:r>
            <a:r>
              <a:rPr lang="en-GB" sz="3000"/>
              <a:t> </a:t>
            </a:r>
            <a:endParaRPr sz="3000"/>
          </a:p>
        </p:txBody>
      </p:sp>
      <p:graphicFrame>
        <p:nvGraphicFramePr>
          <p:cNvPr id="657" name="Google Shape;657;p4"/>
          <p:cNvGraphicFramePr/>
          <p:nvPr/>
        </p:nvGraphicFramePr>
        <p:xfrm>
          <a:off x="1514474" y="2648984"/>
          <a:ext cx="3000000" cy="3000000"/>
        </p:xfrm>
        <a:graphic>
          <a:graphicData uri="http://schemas.openxmlformats.org/drawingml/2006/table">
            <a:tbl>
              <a:tblPr bandRow="1" firstCol="1" firstRow="1">
                <a:noFill/>
                <a:tableStyleId>{3608D915-7A3A-44CA-9207-78760635BC29}</a:tableStyleId>
              </a:tblPr>
              <a:tblGrid>
                <a:gridCol w="4629900"/>
                <a:gridCol w="434265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898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the behaviours that need to change?  With whom?</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898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Why do people have these behaviours? In what way do they benefit from them?</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157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small changes in behaviour are possible?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157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would this nudge move you into a better position?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8" name="Google Shape;658;p4"/>
          <p:cNvSpPr txBox="1"/>
          <p:nvPr/>
        </p:nvSpPr>
        <p:spPr>
          <a:xfrm>
            <a:off x="476100" y="1638975"/>
            <a:ext cx="10299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Think about the behaviours that are stopping you achieve your goal. Who has these behaviours and why do they exist? How could you begin to change these behaviours in a direction that suits your ultimate goal?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4" name="Google Shape;664;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5" name="Google Shape;665;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Identify the pleasure and pressure points</a:t>
            </a:r>
            <a:r>
              <a:rPr lang="en-GB" sz="3000">
                <a:solidFill>
                  <a:schemeClr val="accent1"/>
                </a:solidFill>
              </a:rPr>
              <a:t>?</a:t>
            </a:r>
            <a:endParaRPr sz="3000">
              <a:solidFill>
                <a:schemeClr val="accent1"/>
              </a:solidFill>
            </a:endParaRPr>
          </a:p>
        </p:txBody>
      </p:sp>
      <p:graphicFrame>
        <p:nvGraphicFramePr>
          <p:cNvPr id="666" name="Google Shape;666;p5"/>
          <p:cNvGraphicFramePr/>
          <p:nvPr/>
        </p:nvGraphicFramePr>
        <p:xfrm>
          <a:off x="1140968" y="3396339"/>
          <a:ext cx="3000000" cy="3000000"/>
        </p:xfrm>
        <a:graphic>
          <a:graphicData uri="http://schemas.openxmlformats.org/drawingml/2006/table">
            <a:tbl>
              <a:tblPr bandRow="1" firstCol="1" firstRow="1">
                <a:noFill/>
                <a:tableStyleId>{3608D915-7A3A-44CA-9207-78760635BC29}</a:tableStyleId>
              </a:tblPr>
              <a:tblGrid>
                <a:gridCol w="4554125"/>
                <a:gridCol w="522055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4906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pleasure do people get from current behaviours?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578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Are there any pain points in the current behaviour?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567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could you offer as an incentive to get people to change their behaviour? (Don’t attempt a complete change in behaviour – a nudge will do).</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67" name="Google Shape;667;p5"/>
          <p:cNvSpPr txBox="1"/>
          <p:nvPr/>
        </p:nvSpPr>
        <p:spPr>
          <a:xfrm>
            <a:off x="400050" y="1580500"/>
            <a:ext cx="103830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When seeking to change behaviour you need to understand positive and negative motivations. What pleasure do your targets get from their behaviour and what are the pain points that they may suffer? Once you've identified these you know where to focus your messages. If they are customers in the decision making unit, try and relate their behaviours to your customer value proposition.</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See </a:t>
            </a:r>
            <a:r>
              <a:rPr lang="en-GB" u="sng">
                <a:solidFill>
                  <a:schemeClr val="dk1"/>
                </a:solidFill>
                <a:latin typeface="Montserrat Light"/>
                <a:ea typeface="Montserrat Light"/>
                <a:cs typeface="Montserrat Light"/>
                <a:sym typeface="Montserrat Light"/>
                <a:hlinkClick r:id="rId3">
                  <a:extLst>
                    <a:ext uri="{A12FA001-AC4F-418D-AE19-62706E023703}">
                      <ahyp:hlinkClr val="tx"/>
                    </a:ext>
                  </a:extLst>
                </a:hlinkClick>
              </a:rPr>
              <a:t>https://www.b2bframeworks.com/frameworks/value-proposition-canvas</a:t>
            </a:r>
            <a:r>
              <a:rPr lang="en-GB">
                <a:solidFill>
                  <a:schemeClr val="dk1"/>
                </a:solidFill>
                <a:latin typeface="Montserrat Light"/>
                <a:ea typeface="Montserrat Light"/>
                <a:cs typeface="Montserrat Light"/>
                <a:sym typeface="Montserrat Light"/>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3" name="Google Shape;673;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4" name="Google Shape;674;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Develop messages that resonate</a:t>
            </a:r>
            <a:r>
              <a:rPr lang="en-GB" sz="3000">
                <a:solidFill>
                  <a:schemeClr val="accent1"/>
                </a:solidFill>
              </a:rPr>
              <a:t>.</a:t>
            </a:r>
            <a:endParaRPr sz="3000"/>
          </a:p>
        </p:txBody>
      </p:sp>
      <p:graphicFrame>
        <p:nvGraphicFramePr>
          <p:cNvPr id="675" name="Google Shape;675;p6"/>
          <p:cNvGraphicFramePr/>
          <p:nvPr/>
        </p:nvGraphicFramePr>
        <p:xfrm>
          <a:off x="1064768" y="3167739"/>
          <a:ext cx="3000000" cy="3000000"/>
        </p:xfrm>
        <a:graphic>
          <a:graphicData uri="http://schemas.openxmlformats.org/drawingml/2006/table">
            <a:tbl>
              <a:tblPr bandRow="1" firstCol="1" firstRow="1">
                <a:noFill/>
                <a:tableStyleId>{3608D915-7A3A-44CA-9207-78760635BC29}</a:tableStyleId>
              </a:tblPr>
              <a:tblGrid>
                <a:gridCol w="4554125"/>
                <a:gridCol w="522055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4906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Where and how do your targets get their messages?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578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messages can you construct to change behaviour that will resonate with your targets?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567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could you offer as an incentive to get people to change their behaviour? (Don’t attempt a complete change in behaviour – a nudge will do).</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76" name="Google Shape;676;p6"/>
          <p:cNvSpPr txBox="1"/>
          <p:nvPr/>
        </p:nvSpPr>
        <p:spPr>
          <a:xfrm>
            <a:off x="506625" y="1666700"/>
            <a:ext cx="103383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This next step is arguably the most difficult. You'll need to develop messages that your target audience will respond to. Since changing behaviour, especially established behaviour, is difficult, you will need messages that will nudge people comfortably in the right direction. Remember a series of nudges will be required to achieve the necessary changing behaviour.</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2" name="Google Shape;682;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3" name="Google Shape;683;p7"/>
          <p:cNvSpPr txBox="1"/>
          <p:nvPr>
            <p:ph type="title"/>
          </p:nvPr>
        </p:nvSpPr>
        <p:spPr>
          <a:xfrm>
            <a:off x="298676" y="750470"/>
            <a:ext cx="94676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Execute, measure, repeat</a:t>
            </a:r>
            <a:r>
              <a:rPr lang="en-GB" sz="3000">
                <a:solidFill>
                  <a:schemeClr val="lt1"/>
                </a:solidFill>
              </a:rPr>
              <a:t>.</a:t>
            </a:r>
            <a:endParaRPr sz="3000"/>
          </a:p>
        </p:txBody>
      </p:sp>
      <p:graphicFrame>
        <p:nvGraphicFramePr>
          <p:cNvPr id="684" name="Google Shape;684;p7"/>
          <p:cNvGraphicFramePr/>
          <p:nvPr/>
        </p:nvGraphicFramePr>
        <p:xfrm>
          <a:off x="1140968" y="2857937"/>
          <a:ext cx="3000000" cy="3000000"/>
        </p:xfrm>
        <a:graphic>
          <a:graphicData uri="http://schemas.openxmlformats.org/drawingml/2006/table">
            <a:tbl>
              <a:tblPr bandRow="1" firstCol="1" firstRow="1">
                <a:noFill/>
                <a:tableStyleId>{3608D915-7A3A-44CA-9207-78760635BC29}</a:tableStyleId>
              </a:tblPr>
              <a:tblGrid>
                <a:gridCol w="4554125"/>
                <a:gridCol w="522055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20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Send your messages. Consider sending through different media.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23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See how behaviour changes.  Measure the changes. Make changes if required.</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567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The messages will need to be repeated again and again until they have an effect.</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5" name="Google Shape;685;p7"/>
          <p:cNvSpPr txBox="1"/>
          <p:nvPr/>
        </p:nvSpPr>
        <p:spPr>
          <a:xfrm>
            <a:off x="430075" y="1666700"/>
            <a:ext cx="10496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Now you need to convey your messages to the target audience.  You should consider communicating your message in different ways and sending it through different media. Be prepared to experiment. Measure the changes in behaviour, adjust your messages or your media, and keep repeating the communications until change occurs..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g1f0d9316178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91" name="Google Shape;691;g1f0d9316178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2" name="Google Shape;692;g1f0d9316178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3" name="Google Shape;693;g1f0d9316178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4" name="Google Shape;694;g1f0d9316178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5" name="Google Shape;695;g1f0d9316178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