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9vunU9q17PtLd99tf2nxI0ciC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5EC85E-9D35-4C09-94E3-3476103B83A7}">
  <a:tblStyle styleId="{CC5EC85E-9D35-4C09-94E3-3476103B83A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B191949-12E4-4C76-8925-7656B1C237C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f0d8ceccf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g1f0d8ceccf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f0d8ceccfc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g1f0d8ceccf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45" name="Shape 245"/>
        <p:cNvGrpSpPr/>
        <p:nvPr/>
      </p:nvGrpSpPr>
      <p:grpSpPr>
        <a:xfrm>
          <a:off x="0" y="0"/>
          <a:ext cx="0" cy="0"/>
          <a:chOff x="0" y="0"/>
          <a:chExt cx="0" cy="0"/>
        </a:xfrm>
      </p:grpSpPr>
      <p:pic>
        <p:nvPicPr>
          <p:cNvPr descr="A yellow circle on a black background&#10;&#10;Description automatically generated" id="246" name="Google Shape;246;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7" name="Google Shape;247;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50" name="Google Shape;250;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2" name="Google Shape;252;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3" name="Google Shape;253;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4" name="Google Shape;254;p17"/>
          <p:cNvGrpSpPr/>
          <p:nvPr/>
        </p:nvGrpSpPr>
        <p:grpSpPr>
          <a:xfrm>
            <a:off x="11436251" y="129884"/>
            <a:ext cx="661669" cy="1214119"/>
            <a:chOff x="11436251" y="129884"/>
            <a:chExt cx="661669" cy="1214119"/>
          </a:xfrm>
        </p:grpSpPr>
        <p:sp>
          <p:nvSpPr>
            <p:cNvPr id="255" name="Google Shape;25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8"/>
          <p:cNvGrpSpPr/>
          <p:nvPr/>
        </p:nvGrpSpPr>
        <p:grpSpPr>
          <a:xfrm>
            <a:off x="0" y="1318491"/>
            <a:ext cx="1397812" cy="58002"/>
            <a:chOff x="0" y="1077191"/>
            <a:chExt cx="1397812" cy="58002"/>
          </a:xfrm>
        </p:grpSpPr>
        <p:sp>
          <p:nvSpPr>
            <p:cNvPr id="290" name="Google Shape;290;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8"/>
          <p:cNvGrpSpPr/>
          <p:nvPr/>
        </p:nvGrpSpPr>
        <p:grpSpPr>
          <a:xfrm>
            <a:off x="11626751" y="129884"/>
            <a:ext cx="661669" cy="1214119"/>
            <a:chOff x="11436251" y="129884"/>
            <a:chExt cx="661669" cy="1214119"/>
          </a:xfrm>
        </p:grpSpPr>
        <p:sp>
          <p:nvSpPr>
            <p:cNvPr id="298" name="Google Shape;298;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19"/>
          <p:cNvGrpSpPr/>
          <p:nvPr/>
        </p:nvGrpSpPr>
        <p:grpSpPr>
          <a:xfrm>
            <a:off x="0" y="1318491"/>
            <a:ext cx="1397812" cy="58002"/>
            <a:chOff x="0" y="1077191"/>
            <a:chExt cx="1397812" cy="58002"/>
          </a:xfrm>
        </p:grpSpPr>
        <p:sp>
          <p:nvSpPr>
            <p:cNvPr id="332" name="Google Shape;33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19"/>
          <p:cNvGrpSpPr/>
          <p:nvPr/>
        </p:nvGrpSpPr>
        <p:grpSpPr>
          <a:xfrm>
            <a:off x="11436251" y="129884"/>
            <a:ext cx="661669" cy="1214119"/>
            <a:chOff x="11436251" y="129884"/>
            <a:chExt cx="661669" cy="1214119"/>
          </a:xfrm>
        </p:grpSpPr>
        <p:sp>
          <p:nvSpPr>
            <p:cNvPr id="338" name="Google Shape;33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0"/>
          <p:cNvGrpSpPr/>
          <p:nvPr/>
        </p:nvGrpSpPr>
        <p:grpSpPr>
          <a:xfrm>
            <a:off x="0" y="1318491"/>
            <a:ext cx="1397812" cy="58002"/>
            <a:chOff x="0" y="1077191"/>
            <a:chExt cx="1397812" cy="58002"/>
          </a:xfrm>
        </p:grpSpPr>
        <p:sp>
          <p:nvSpPr>
            <p:cNvPr id="374" name="Google Shape;374;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0"/>
          <p:cNvGrpSpPr/>
          <p:nvPr/>
        </p:nvGrpSpPr>
        <p:grpSpPr>
          <a:xfrm>
            <a:off x="11436251" y="129884"/>
            <a:ext cx="661669" cy="1214119"/>
            <a:chOff x="11436251" y="129884"/>
            <a:chExt cx="661669" cy="1214119"/>
          </a:xfrm>
        </p:grpSpPr>
        <p:sp>
          <p:nvSpPr>
            <p:cNvPr id="380" name="Google Shape;38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1"/>
          <p:cNvGrpSpPr/>
          <p:nvPr/>
        </p:nvGrpSpPr>
        <p:grpSpPr>
          <a:xfrm>
            <a:off x="0" y="1318491"/>
            <a:ext cx="1397812" cy="58002"/>
            <a:chOff x="0" y="1077191"/>
            <a:chExt cx="1397812" cy="58002"/>
          </a:xfrm>
        </p:grpSpPr>
        <p:sp>
          <p:nvSpPr>
            <p:cNvPr id="417" name="Google Shape;417;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1"/>
          <p:cNvGrpSpPr/>
          <p:nvPr/>
        </p:nvGrpSpPr>
        <p:grpSpPr>
          <a:xfrm>
            <a:off x="11614051" y="129884"/>
            <a:ext cx="661669" cy="1214119"/>
            <a:chOff x="11436251" y="129884"/>
            <a:chExt cx="661669" cy="1214119"/>
          </a:xfrm>
        </p:grpSpPr>
        <p:sp>
          <p:nvSpPr>
            <p:cNvPr id="422" name="Google Shape;422;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2"/>
          <p:cNvGrpSpPr/>
          <p:nvPr/>
        </p:nvGrpSpPr>
        <p:grpSpPr>
          <a:xfrm>
            <a:off x="0" y="1318491"/>
            <a:ext cx="1397812" cy="58002"/>
            <a:chOff x="0" y="1077191"/>
            <a:chExt cx="1397812" cy="58002"/>
          </a:xfrm>
        </p:grpSpPr>
        <p:sp>
          <p:nvSpPr>
            <p:cNvPr id="458" name="Google Shape;458;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2"/>
          <p:cNvGrpSpPr/>
          <p:nvPr/>
        </p:nvGrpSpPr>
        <p:grpSpPr>
          <a:xfrm>
            <a:off x="11436251" y="129884"/>
            <a:ext cx="661669" cy="1214119"/>
            <a:chOff x="11436251" y="129884"/>
            <a:chExt cx="661669" cy="1214119"/>
          </a:xfrm>
        </p:grpSpPr>
        <p:sp>
          <p:nvSpPr>
            <p:cNvPr id="463" name="Google Shape;463;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3"/>
          <p:cNvGrpSpPr/>
          <p:nvPr/>
        </p:nvGrpSpPr>
        <p:grpSpPr>
          <a:xfrm>
            <a:off x="0" y="1318491"/>
            <a:ext cx="1397812" cy="58002"/>
            <a:chOff x="0" y="1077191"/>
            <a:chExt cx="1397812" cy="58002"/>
          </a:xfrm>
        </p:grpSpPr>
        <p:sp>
          <p:nvSpPr>
            <p:cNvPr id="499" name="Google Shape;499;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3"/>
          <p:cNvGrpSpPr/>
          <p:nvPr/>
        </p:nvGrpSpPr>
        <p:grpSpPr>
          <a:xfrm>
            <a:off x="11436251" y="129884"/>
            <a:ext cx="661669" cy="1214119"/>
            <a:chOff x="11436251" y="129884"/>
            <a:chExt cx="661669" cy="1214119"/>
          </a:xfrm>
        </p:grpSpPr>
        <p:sp>
          <p:nvSpPr>
            <p:cNvPr id="504" name="Google Shape;504;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4"/>
          <p:cNvGrpSpPr/>
          <p:nvPr/>
        </p:nvGrpSpPr>
        <p:grpSpPr>
          <a:xfrm>
            <a:off x="0" y="1318491"/>
            <a:ext cx="1397812" cy="58002"/>
            <a:chOff x="0" y="1077191"/>
            <a:chExt cx="1397812" cy="58002"/>
          </a:xfrm>
        </p:grpSpPr>
        <p:sp>
          <p:nvSpPr>
            <p:cNvPr id="540" name="Google Shape;540;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4"/>
          <p:cNvGrpSpPr/>
          <p:nvPr/>
        </p:nvGrpSpPr>
        <p:grpSpPr>
          <a:xfrm>
            <a:off x="11436251" y="129884"/>
            <a:ext cx="661669" cy="1214119"/>
            <a:chOff x="11436251" y="129884"/>
            <a:chExt cx="661669" cy="1214119"/>
          </a:xfrm>
        </p:grpSpPr>
        <p:sp>
          <p:nvSpPr>
            <p:cNvPr id="545" name="Google Shape;545;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5"/>
          <p:cNvGrpSpPr/>
          <p:nvPr/>
        </p:nvGrpSpPr>
        <p:grpSpPr>
          <a:xfrm>
            <a:off x="0" y="1318491"/>
            <a:ext cx="1397812" cy="58002"/>
            <a:chOff x="0" y="1077191"/>
            <a:chExt cx="1397812" cy="58002"/>
          </a:xfrm>
        </p:grpSpPr>
        <p:sp>
          <p:nvSpPr>
            <p:cNvPr id="582" name="Google Shape;582;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5"/>
          <p:cNvGrpSpPr/>
          <p:nvPr/>
        </p:nvGrpSpPr>
        <p:grpSpPr>
          <a:xfrm>
            <a:off x="11614051" y="129884"/>
            <a:ext cx="661669" cy="1214119"/>
            <a:chOff x="11436251" y="129884"/>
            <a:chExt cx="661669" cy="1214119"/>
          </a:xfrm>
        </p:grpSpPr>
        <p:sp>
          <p:nvSpPr>
            <p:cNvPr id="587" name="Google Shape;587;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9"/>
          <p:cNvGrpSpPr/>
          <p:nvPr/>
        </p:nvGrpSpPr>
        <p:grpSpPr>
          <a:xfrm>
            <a:off x="11436251" y="129884"/>
            <a:ext cx="661669" cy="1214119"/>
            <a:chOff x="11436251" y="129884"/>
            <a:chExt cx="661669" cy="1214119"/>
          </a:xfrm>
        </p:grpSpPr>
        <p:sp>
          <p:nvSpPr>
            <p:cNvPr id="29" name="Google Shape;29;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0"/>
          <p:cNvGrpSpPr/>
          <p:nvPr/>
        </p:nvGrpSpPr>
        <p:grpSpPr>
          <a:xfrm>
            <a:off x="0" y="1318491"/>
            <a:ext cx="1397812" cy="58002"/>
            <a:chOff x="0" y="1077191"/>
            <a:chExt cx="1397812" cy="58002"/>
          </a:xfrm>
        </p:grpSpPr>
        <p:sp>
          <p:nvSpPr>
            <p:cNvPr id="65" name="Google Shape;65;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0"/>
          <p:cNvGrpSpPr/>
          <p:nvPr/>
        </p:nvGrpSpPr>
        <p:grpSpPr>
          <a:xfrm>
            <a:off x="11436251" y="129884"/>
            <a:ext cx="661669" cy="1214119"/>
            <a:chOff x="11436251" y="129884"/>
            <a:chExt cx="661669" cy="1214119"/>
          </a:xfrm>
        </p:grpSpPr>
        <p:sp>
          <p:nvSpPr>
            <p:cNvPr id="71" name="Google Shape;71;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1"/>
          <p:cNvGrpSpPr/>
          <p:nvPr/>
        </p:nvGrpSpPr>
        <p:grpSpPr>
          <a:xfrm>
            <a:off x="0" y="1318491"/>
            <a:ext cx="1397812" cy="58002"/>
            <a:chOff x="0" y="1077191"/>
            <a:chExt cx="1397812" cy="58002"/>
          </a:xfrm>
        </p:grpSpPr>
        <p:sp>
          <p:nvSpPr>
            <p:cNvPr id="107" name="Google Shape;107;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1"/>
          <p:cNvGrpSpPr/>
          <p:nvPr/>
        </p:nvGrpSpPr>
        <p:grpSpPr>
          <a:xfrm>
            <a:off x="11436251" y="129884"/>
            <a:ext cx="661669" cy="1214119"/>
            <a:chOff x="11436251" y="129884"/>
            <a:chExt cx="661669" cy="1214119"/>
          </a:xfrm>
        </p:grpSpPr>
        <p:sp>
          <p:nvSpPr>
            <p:cNvPr id="113" name="Google Shape;113;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2"/>
          <p:cNvGrpSpPr/>
          <p:nvPr/>
        </p:nvGrpSpPr>
        <p:grpSpPr>
          <a:xfrm>
            <a:off x="0" y="1318491"/>
            <a:ext cx="1397812" cy="58002"/>
            <a:chOff x="0" y="1077191"/>
            <a:chExt cx="1397812" cy="58002"/>
          </a:xfrm>
        </p:grpSpPr>
        <p:sp>
          <p:nvSpPr>
            <p:cNvPr id="148" name="Google Shape;148;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2"/>
          <p:cNvGrpSpPr/>
          <p:nvPr/>
        </p:nvGrpSpPr>
        <p:grpSpPr>
          <a:xfrm>
            <a:off x="11436251" y="129884"/>
            <a:ext cx="661669" cy="1214119"/>
            <a:chOff x="11436251" y="129884"/>
            <a:chExt cx="661669" cy="1214119"/>
          </a:xfrm>
        </p:grpSpPr>
        <p:sp>
          <p:nvSpPr>
            <p:cNvPr id="154" name="Google Shape;154;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83" name="Shape 183"/>
        <p:cNvGrpSpPr/>
        <p:nvPr/>
      </p:nvGrpSpPr>
      <p:grpSpPr>
        <a:xfrm>
          <a:off x="0" y="0"/>
          <a:ext cx="0" cy="0"/>
          <a:chOff x="0" y="0"/>
          <a:chExt cx="0" cy="0"/>
        </a:xfrm>
      </p:grpSpPr>
      <p:pic>
        <p:nvPicPr>
          <p:cNvPr descr="A logo with blue and yellow colors&#10;&#10;Description automatically generated" id="184" name="Google Shape;184;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5" name="Google Shape;185;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6" name="Google Shape;186;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7" name="Google Shape;187;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8" name="Google Shape;188;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9" name="Google Shape;189;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90" name="Google Shape;190;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91" name="Shape 191"/>
        <p:cNvGrpSpPr/>
        <p:nvPr/>
      </p:nvGrpSpPr>
      <p:grpSpPr>
        <a:xfrm>
          <a:off x="0" y="0"/>
          <a:ext cx="0" cy="0"/>
          <a:chOff x="0" y="0"/>
          <a:chExt cx="0" cy="0"/>
        </a:xfrm>
      </p:grpSpPr>
      <p:pic>
        <p:nvPicPr>
          <p:cNvPr descr="A logo with blue and yellow colors&#10;&#10;Description automatically generated" id="192" name="Google Shape;192;p14"/>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93" name="Google Shape;193;p14"/>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Google Shape;194;p14"/>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95" name="Google Shape;195;p14"/>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197" name="Google Shape;197;p14"/>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8" name="Shape 198"/>
        <p:cNvGrpSpPr/>
        <p:nvPr/>
      </p:nvGrpSpPr>
      <p:grpSpPr>
        <a:xfrm>
          <a:off x="0" y="0"/>
          <a:ext cx="0" cy="0"/>
          <a:chOff x="0" y="0"/>
          <a:chExt cx="0" cy="0"/>
        </a:xfrm>
      </p:grpSpPr>
      <p:sp>
        <p:nvSpPr>
          <p:cNvPr id="199" name="Google Shape;199;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00" name="Google Shape;200;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01" name="Google Shape;201;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02" name="Google Shape;202;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4" name="Google Shape;204;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5" name="Google Shape;205;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6" name="Shape 206"/>
        <p:cNvGrpSpPr/>
        <p:nvPr/>
      </p:nvGrpSpPr>
      <p:grpSpPr>
        <a:xfrm>
          <a:off x="0" y="0"/>
          <a:ext cx="0" cy="0"/>
          <a:chOff x="0" y="0"/>
          <a:chExt cx="0" cy="0"/>
        </a:xfrm>
      </p:grpSpPr>
      <p:pic>
        <p:nvPicPr>
          <p:cNvPr descr="A yellow circle on a black background&#10;&#10;Description automatically generated" id="207" name="Google Shape;207;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8" name="Google Shape;208;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11" name="Google Shape;211;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12" name="Google Shape;212;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5" name="Google Shape;215;p16"/>
          <p:cNvGrpSpPr/>
          <p:nvPr/>
        </p:nvGrpSpPr>
        <p:grpSpPr>
          <a:xfrm>
            <a:off x="11436251" y="129884"/>
            <a:ext cx="661669" cy="1214119"/>
            <a:chOff x="11436251" y="129884"/>
            <a:chExt cx="661669" cy="1214119"/>
          </a:xfrm>
        </p:grpSpPr>
        <p:sp>
          <p:nvSpPr>
            <p:cNvPr id="216" name="Google Shape;216;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4" name="Google Shape;244;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8000" y="871596"/>
            <a:ext cx="51561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Lean Startups</a:t>
            </a:r>
            <a:endParaRPr/>
          </a:p>
        </p:txBody>
      </p:sp>
      <p:pic>
        <p:nvPicPr>
          <p:cNvPr id="663" name="Google Shape;663;p1"/>
          <p:cNvPicPr preferRelativeResize="0"/>
          <p:nvPr/>
        </p:nvPicPr>
        <p:blipFill rotWithShape="1">
          <a:blip r:embed="rId3">
            <a:alphaModFix/>
          </a:blip>
          <a:srcRect b="0" l="0" r="0" t="0"/>
          <a:stretch/>
        </p:blipFill>
        <p:spPr>
          <a:xfrm>
            <a:off x="6731000" y="2630626"/>
            <a:ext cx="1332000" cy="1137501"/>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922498" y="3748698"/>
            <a:ext cx="937499" cy="800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build at speed</a:t>
            </a:r>
            <a:r>
              <a:rPr lang="en-GB">
                <a:solidFill>
                  <a:schemeClr val="accent1"/>
                </a:solidFill>
              </a:rPr>
              <a:t>.</a:t>
            </a:r>
            <a:endParaRPr/>
          </a:p>
        </p:txBody>
      </p:sp>
      <p:sp>
        <p:nvSpPr>
          <p:cNvPr id="672" name="Google Shape;672;p2"/>
          <p:cNvSpPr txBox="1"/>
          <p:nvPr/>
        </p:nvSpPr>
        <p:spPr>
          <a:xfrm>
            <a:off x="537798" y="1976845"/>
            <a:ext cx="5646692" cy="35548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500" u="none" cap="none" strike="noStrike">
                <a:solidFill>
                  <a:srgbClr val="374151"/>
                </a:solidFill>
                <a:latin typeface="Montserrat Light"/>
                <a:ea typeface="Montserrat Light"/>
                <a:cs typeface="Montserrat Light"/>
                <a:sym typeface="Montserrat Light"/>
              </a:rPr>
              <a:t>The Lean Startup model, popularized by Eric Ries, is a methodology that emphasises a systematic and scientific approach to creating and managing successful startups. </a:t>
            </a:r>
            <a:endParaRPr/>
          </a:p>
          <a:p>
            <a:pPr indent="0" lvl="0" marL="0" marR="0" rtl="0" algn="l">
              <a:spcBef>
                <a:spcPts val="0"/>
              </a:spcBef>
              <a:spcAft>
                <a:spcPts val="0"/>
              </a:spcAft>
              <a:buNone/>
            </a:pPr>
            <a:r>
              <a:t/>
            </a:r>
            <a:endParaRPr sz="15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500">
                <a:solidFill>
                  <a:srgbClr val="374151"/>
                </a:solidFill>
                <a:latin typeface="Montserrat Light"/>
                <a:ea typeface="Montserrat Light"/>
                <a:cs typeface="Montserrat Light"/>
                <a:sym typeface="Montserrat Light"/>
              </a:rPr>
              <a:t>The model was initially designed for startups, however its principles are widely applicable and can be effectively used to grow existing companies.</a:t>
            </a:r>
            <a:endParaRPr/>
          </a:p>
          <a:p>
            <a:pPr indent="0" lvl="0" marL="0" marR="0" rtl="0" algn="l">
              <a:spcBef>
                <a:spcPts val="0"/>
              </a:spcBef>
              <a:spcAft>
                <a:spcPts val="0"/>
              </a:spcAft>
              <a:buNone/>
            </a:pPr>
            <a:r>
              <a:t/>
            </a:r>
            <a:endParaRPr sz="15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500">
                <a:solidFill>
                  <a:srgbClr val="374151"/>
                </a:solidFill>
                <a:latin typeface="Montserrat Light"/>
                <a:ea typeface="Montserrat Light"/>
                <a:cs typeface="Montserrat Light"/>
                <a:sym typeface="Montserrat Light"/>
              </a:rPr>
              <a:t>By adopting the Lean Startup model, you can foster a culture of innovation, responsiveness, and customer-centricity within your company, ultimately driving sustainable growth. </a:t>
            </a:r>
            <a:endParaRPr/>
          </a:p>
          <a:p>
            <a:pPr indent="0" lvl="0" marL="0" marR="0" rtl="0" algn="l">
              <a:spcBef>
                <a:spcPts val="0"/>
              </a:spcBef>
              <a:spcAft>
                <a:spcPts val="0"/>
              </a:spcAft>
              <a:buNone/>
            </a:pPr>
            <a:r>
              <a:t/>
            </a:r>
            <a:endParaRPr sz="15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500">
                <a:solidFill>
                  <a:srgbClr val="374151"/>
                </a:solidFill>
                <a:latin typeface="Montserrat Light"/>
                <a:ea typeface="Montserrat Light"/>
                <a:cs typeface="Montserrat Light"/>
                <a:sym typeface="Montserrat Light"/>
              </a:rPr>
              <a:t>The key is to continuously learn, adapt, and iterate based on real-world feedback and data.</a:t>
            </a:r>
            <a:endParaRPr sz="15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for a business start-up or to grow your existing company</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6796318" y="1828797"/>
            <a:ext cx="4590140" cy="3919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Build, measure, learn</a:t>
            </a:r>
            <a:r>
              <a:rPr lang="en-GB">
                <a:solidFill>
                  <a:schemeClr val="accent3"/>
                </a:solidFill>
              </a:rPr>
              <a:t>.</a:t>
            </a:r>
            <a:endParaRPr>
              <a:solidFill>
                <a:schemeClr val="accent3"/>
              </a:solidFill>
            </a:endParaRPr>
          </a:p>
        </p:txBody>
      </p:sp>
      <p:graphicFrame>
        <p:nvGraphicFramePr>
          <p:cNvPr id="682" name="Google Shape;682;p3"/>
          <p:cNvGraphicFramePr/>
          <p:nvPr/>
        </p:nvGraphicFramePr>
        <p:xfrm>
          <a:off x="1384492" y="2692285"/>
          <a:ext cx="3000000" cy="3000000"/>
        </p:xfrm>
        <a:graphic>
          <a:graphicData uri="http://schemas.openxmlformats.org/drawingml/2006/table">
            <a:tbl>
              <a:tblPr>
                <a:noFill/>
                <a:tableStyleId>{CC5EC85E-9D35-4C09-94E3-3476103B83A7}</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694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is your minimal viable product – ie the simplest offer you can make the core of your business?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59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feedback is telling you if this product is going to grow (or not)?</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9498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From what you have learned, what can you change about this product to improve the chance of business success?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30074" y="1631175"/>
            <a:ext cx="100875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a:solidFill>
                  <a:srgbClr val="374151"/>
                </a:solidFill>
                <a:latin typeface="Montserrat Light"/>
                <a:ea typeface="Montserrat Light"/>
                <a:cs typeface="Montserrat Light"/>
                <a:sym typeface="Montserrat Light"/>
              </a:rPr>
              <a:t>Embrace the Build-Measure-Learn feedback loop. Start with a minimal viable product (MVP) to quickly test your business hypotheses. Collect feedback, measure the results, and learn from the data. This iterative process helps in making informed decisions and adjustments.</a:t>
            </a:r>
            <a:endParaRPr sz="1400">
              <a:solidFill>
                <a:schemeClr val="dk1"/>
              </a:solidFill>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Listen to those that matter</a:t>
            </a:r>
            <a:r>
              <a:rPr lang="en-GB">
                <a:solidFill>
                  <a:schemeClr val="accent2"/>
                </a:solidFill>
              </a:rPr>
              <a:t>.</a:t>
            </a:r>
            <a:r>
              <a:rPr lang="en-GB"/>
              <a:t> </a:t>
            </a:r>
            <a:endParaRPr/>
          </a:p>
        </p:txBody>
      </p:sp>
      <p:graphicFrame>
        <p:nvGraphicFramePr>
          <p:cNvPr id="691" name="Google Shape;691;p4"/>
          <p:cNvGraphicFramePr/>
          <p:nvPr/>
        </p:nvGraphicFramePr>
        <p:xfrm>
          <a:off x="945650" y="3299515"/>
          <a:ext cx="3000000" cy="3000000"/>
        </p:xfrm>
        <a:graphic>
          <a:graphicData uri="http://schemas.openxmlformats.org/drawingml/2006/table">
            <a:tbl>
              <a:tblPr bandRow="1" firstCol="1" firstRow="1">
                <a:noFill/>
                <a:tableStyleId>{5B191949-12E4-4C76-8925-7656B1C237C1}</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customers saying about your product?  What do they like – but in particular what do they dislike?</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does feedback vary among different groups of customers?  What is the feedback from your strategically important segment?</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418450" y="1622250"/>
            <a:ext cx="10105500" cy="124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500">
                <a:solidFill>
                  <a:srgbClr val="374151"/>
                </a:solidFill>
                <a:latin typeface="Montserrat Light"/>
                <a:ea typeface="Montserrat Light"/>
                <a:cs typeface="Montserrat Light"/>
                <a:sym typeface="Montserrat Light"/>
              </a:rPr>
              <a:t>Place a strong emphasis on customer engagement. Engage with customers to understand their needs, pain points, and preferences. This customer-centric approach helps in feedback and developing products and services that truly address market demands. Be open to pivoting if necessary. If the data suggests that your initial approach is not gaining traction, be willing to make significant changes to your strategy. At the same time, if you find success in certain areas, be ready to double down and scale those efforts.</a:t>
            </a:r>
            <a:endParaRPr sz="1500">
              <a:solidFill>
                <a:schemeClr val="dk1"/>
              </a:solidFill>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Think lean and act quick</a:t>
            </a:r>
            <a:r>
              <a:rPr lang="en-GB">
                <a:solidFill>
                  <a:schemeClr val="accent1"/>
                </a:solidFill>
              </a:rPr>
              <a:t>.</a:t>
            </a:r>
            <a:endParaRPr>
              <a:solidFill>
                <a:schemeClr val="accent1"/>
              </a:solidFill>
            </a:endParaRPr>
          </a:p>
        </p:txBody>
      </p:sp>
      <p:graphicFrame>
        <p:nvGraphicFramePr>
          <p:cNvPr id="700" name="Google Shape;700;p5"/>
          <p:cNvGraphicFramePr/>
          <p:nvPr/>
        </p:nvGraphicFramePr>
        <p:xfrm>
          <a:off x="710297" y="3429000"/>
          <a:ext cx="3000000" cy="3000000"/>
        </p:xfrm>
        <a:graphic>
          <a:graphicData uri="http://schemas.openxmlformats.org/drawingml/2006/table">
            <a:tbl>
              <a:tblPr bandRow="1" firstCol="1" firstRow="1">
                <a:noFill/>
                <a:tableStyleId>{5B191949-12E4-4C76-8925-7656B1C237C1}</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will be your next product following success with your minimal viable product?  How quickly can you develop and launch it?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Where are your trusted feedback loops? Customers (of course) and employees (also of course).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you think big and act small?</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464950" y="1609250"/>
            <a:ext cx="104316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a:solidFill>
                  <a:srgbClr val="374151"/>
                </a:solidFill>
                <a:latin typeface="Montserrat Light"/>
                <a:ea typeface="Montserrat Light"/>
                <a:cs typeface="Montserrat Light"/>
                <a:sym typeface="Montserrat Light"/>
              </a:rPr>
              <a:t>Apply lean thinking not only to product development but also to your company's operations. Eliminate waste, streamline processes, and continuously optimise workflows to improve efficiency and reduce costs. Adopt agile methodologies to enhance flexibility and responsiveness. Break down projects into smaller, manageable tasks, and regularly reassess priorities based on the evolving needs of the market and the company. Establish feedback loops not only with customers but also with employees. Gather insights from your team members who are often on the front lines, interacting with customers or working on the products/services. Their perspectives can be invaluable for identifying areas of improvement.</a:t>
            </a:r>
            <a:endParaRPr sz="1400">
              <a:solidFill>
                <a:schemeClr val="dk1"/>
              </a:solidFill>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1f0d8ceccfc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07" name="Google Shape;707;g1f0d8ceccfc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8" name="Google Shape;708;g1f0d8ceccfc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09" name="Google Shape;709;g1f0d8ceccfc_0_0"/>
          <p:cNvSpPr/>
          <p:nvPr/>
        </p:nvSpPr>
        <p:spPr>
          <a:xfrm>
            <a:off x="484600" y="1310350"/>
            <a:ext cx="4536900" cy="154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0" name="Google Shape;710;g1f0d8ceccfc_0_0"/>
          <p:cNvGrpSpPr/>
          <p:nvPr/>
        </p:nvGrpSpPr>
        <p:grpSpPr>
          <a:xfrm>
            <a:off x="0" y="1100016"/>
            <a:ext cx="1397787" cy="57996"/>
            <a:chOff x="0" y="1077191"/>
            <a:chExt cx="1397787" cy="57996"/>
          </a:xfrm>
        </p:grpSpPr>
        <p:sp>
          <p:nvSpPr>
            <p:cNvPr id="711" name="Google Shape;711;g1f0d8ceccfc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2" name="Google Shape;712;g1f0d8ceccfc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13" name="Google Shape;713;g1f0d8ceccfc_0_0"/>
          <p:cNvGrpSpPr/>
          <p:nvPr/>
        </p:nvGrpSpPr>
        <p:grpSpPr>
          <a:xfrm>
            <a:off x="5080528" y="1081789"/>
            <a:ext cx="5250089" cy="4935203"/>
            <a:chOff x="2341633" y="371931"/>
            <a:chExt cx="7768703" cy="7341867"/>
          </a:xfrm>
        </p:grpSpPr>
        <p:sp>
          <p:nvSpPr>
            <p:cNvPr id="714" name="Google Shape;714;g1f0d8ceccfc_0_0"/>
            <p:cNvSpPr/>
            <p:nvPr/>
          </p:nvSpPr>
          <p:spPr>
            <a:xfrm>
              <a:off x="4397185" y="371931"/>
              <a:ext cx="3657600" cy="3657600"/>
            </a:xfrm>
            <a:custGeom>
              <a:rect b="b" l="l" r="r" t="t"/>
              <a:pathLst>
                <a:path extrusionOk="0" h="3657600" w="3657600">
                  <a:moveTo>
                    <a:pt x="1828787" y="0"/>
                  </a:moveTo>
                  <a:lnTo>
                    <a:pt x="1780838" y="616"/>
                  </a:lnTo>
                  <a:lnTo>
                    <a:pt x="1733193" y="2455"/>
                  </a:lnTo>
                  <a:lnTo>
                    <a:pt x="1685867" y="5502"/>
                  </a:lnTo>
                  <a:lnTo>
                    <a:pt x="1638876" y="9741"/>
                  </a:lnTo>
                  <a:lnTo>
                    <a:pt x="1592234" y="15158"/>
                  </a:lnTo>
                  <a:lnTo>
                    <a:pt x="1545956" y="21737"/>
                  </a:lnTo>
                  <a:lnTo>
                    <a:pt x="1500058" y="29464"/>
                  </a:lnTo>
                  <a:lnTo>
                    <a:pt x="1454555" y="38323"/>
                  </a:lnTo>
                  <a:lnTo>
                    <a:pt x="1409460" y="48299"/>
                  </a:lnTo>
                  <a:lnTo>
                    <a:pt x="1364791" y="59378"/>
                  </a:lnTo>
                  <a:lnTo>
                    <a:pt x="1320561" y="71544"/>
                  </a:lnTo>
                  <a:lnTo>
                    <a:pt x="1276786" y="84782"/>
                  </a:lnTo>
                  <a:lnTo>
                    <a:pt x="1233481" y="99077"/>
                  </a:lnTo>
                  <a:lnTo>
                    <a:pt x="1190661" y="114414"/>
                  </a:lnTo>
                  <a:lnTo>
                    <a:pt x="1148340" y="130778"/>
                  </a:lnTo>
                  <a:lnTo>
                    <a:pt x="1106535" y="148154"/>
                  </a:lnTo>
                  <a:lnTo>
                    <a:pt x="1065260" y="166526"/>
                  </a:lnTo>
                  <a:lnTo>
                    <a:pt x="1024529" y="185881"/>
                  </a:lnTo>
                  <a:lnTo>
                    <a:pt x="984359" y="206202"/>
                  </a:lnTo>
                  <a:lnTo>
                    <a:pt x="944764" y="227475"/>
                  </a:lnTo>
                  <a:lnTo>
                    <a:pt x="905760" y="249684"/>
                  </a:lnTo>
                  <a:lnTo>
                    <a:pt x="867360" y="272815"/>
                  </a:lnTo>
                  <a:lnTo>
                    <a:pt x="829581" y="296853"/>
                  </a:lnTo>
                  <a:lnTo>
                    <a:pt x="792438" y="321782"/>
                  </a:lnTo>
                  <a:lnTo>
                    <a:pt x="755945" y="347587"/>
                  </a:lnTo>
                  <a:lnTo>
                    <a:pt x="720118" y="374254"/>
                  </a:lnTo>
                  <a:lnTo>
                    <a:pt x="684971" y="401766"/>
                  </a:lnTo>
                  <a:lnTo>
                    <a:pt x="650520" y="430110"/>
                  </a:lnTo>
                  <a:lnTo>
                    <a:pt x="616779" y="459270"/>
                  </a:lnTo>
                  <a:lnTo>
                    <a:pt x="583764" y="489232"/>
                  </a:lnTo>
                  <a:lnTo>
                    <a:pt x="551491" y="519979"/>
                  </a:lnTo>
                  <a:lnTo>
                    <a:pt x="519973" y="551497"/>
                  </a:lnTo>
                  <a:lnTo>
                    <a:pt x="489226" y="583771"/>
                  </a:lnTo>
                  <a:lnTo>
                    <a:pt x="459265" y="616786"/>
                  </a:lnTo>
                  <a:lnTo>
                    <a:pt x="430105" y="650527"/>
                  </a:lnTo>
                  <a:lnTo>
                    <a:pt x="401761" y="684978"/>
                  </a:lnTo>
                  <a:lnTo>
                    <a:pt x="374249" y="720126"/>
                  </a:lnTo>
                  <a:lnTo>
                    <a:pt x="347583" y="755953"/>
                  </a:lnTo>
                  <a:lnTo>
                    <a:pt x="321778" y="792447"/>
                  </a:lnTo>
                  <a:lnTo>
                    <a:pt x="296849" y="829590"/>
                  </a:lnTo>
                  <a:lnTo>
                    <a:pt x="272812" y="867370"/>
                  </a:lnTo>
                  <a:lnTo>
                    <a:pt x="249681" y="905769"/>
                  </a:lnTo>
                  <a:lnTo>
                    <a:pt x="227472" y="944774"/>
                  </a:lnTo>
                  <a:lnTo>
                    <a:pt x="206199" y="984369"/>
                  </a:lnTo>
                  <a:lnTo>
                    <a:pt x="185878" y="1024540"/>
                  </a:lnTo>
                  <a:lnTo>
                    <a:pt x="166524" y="1065270"/>
                  </a:lnTo>
                  <a:lnTo>
                    <a:pt x="148152" y="1106546"/>
                  </a:lnTo>
                  <a:lnTo>
                    <a:pt x="130776" y="1148351"/>
                  </a:lnTo>
                  <a:lnTo>
                    <a:pt x="114412" y="1190672"/>
                  </a:lnTo>
                  <a:lnTo>
                    <a:pt x="99075" y="1233492"/>
                  </a:lnTo>
                  <a:lnTo>
                    <a:pt x="84781" y="1276798"/>
                  </a:lnTo>
                  <a:lnTo>
                    <a:pt x="71543" y="1320573"/>
                  </a:lnTo>
                  <a:lnTo>
                    <a:pt x="59377" y="1364803"/>
                  </a:lnTo>
                  <a:lnTo>
                    <a:pt x="48299" y="1409472"/>
                  </a:lnTo>
                  <a:lnTo>
                    <a:pt x="38322" y="1454567"/>
                  </a:lnTo>
                  <a:lnTo>
                    <a:pt x="29463" y="1500070"/>
                  </a:lnTo>
                  <a:lnTo>
                    <a:pt x="21737" y="1545969"/>
                  </a:lnTo>
                  <a:lnTo>
                    <a:pt x="15158" y="1592246"/>
                  </a:lnTo>
                  <a:lnTo>
                    <a:pt x="9741" y="1638888"/>
                  </a:lnTo>
                  <a:lnTo>
                    <a:pt x="5502" y="1685880"/>
                  </a:lnTo>
                  <a:lnTo>
                    <a:pt x="2455" y="1733206"/>
                  </a:lnTo>
                  <a:lnTo>
                    <a:pt x="616" y="1780850"/>
                  </a:lnTo>
                  <a:lnTo>
                    <a:pt x="0" y="1828800"/>
                  </a:lnTo>
                  <a:lnTo>
                    <a:pt x="616" y="1876749"/>
                  </a:lnTo>
                  <a:lnTo>
                    <a:pt x="2455" y="1924393"/>
                  </a:lnTo>
                  <a:lnTo>
                    <a:pt x="5502" y="1971719"/>
                  </a:lnTo>
                  <a:lnTo>
                    <a:pt x="9741" y="2018711"/>
                  </a:lnTo>
                  <a:lnTo>
                    <a:pt x="15158" y="2065353"/>
                  </a:lnTo>
                  <a:lnTo>
                    <a:pt x="21737" y="2111630"/>
                  </a:lnTo>
                  <a:lnTo>
                    <a:pt x="29463" y="2157529"/>
                  </a:lnTo>
                  <a:lnTo>
                    <a:pt x="38322" y="2203032"/>
                  </a:lnTo>
                  <a:lnTo>
                    <a:pt x="48299" y="2248127"/>
                  </a:lnTo>
                  <a:lnTo>
                    <a:pt x="59377" y="2292796"/>
                  </a:lnTo>
                  <a:lnTo>
                    <a:pt x="71543" y="2337026"/>
                  </a:lnTo>
                  <a:lnTo>
                    <a:pt x="84781" y="2380801"/>
                  </a:lnTo>
                  <a:lnTo>
                    <a:pt x="99075" y="2424107"/>
                  </a:lnTo>
                  <a:lnTo>
                    <a:pt x="114412" y="2466927"/>
                  </a:lnTo>
                  <a:lnTo>
                    <a:pt x="130776" y="2509248"/>
                  </a:lnTo>
                  <a:lnTo>
                    <a:pt x="148152" y="2551053"/>
                  </a:lnTo>
                  <a:lnTo>
                    <a:pt x="166524" y="2592329"/>
                  </a:lnTo>
                  <a:lnTo>
                    <a:pt x="185878" y="2633059"/>
                  </a:lnTo>
                  <a:lnTo>
                    <a:pt x="206199" y="2673230"/>
                  </a:lnTo>
                  <a:lnTo>
                    <a:pt x="227472" y="2712825"/>
                  </a:lnTo>
                  <a:lnTo>
                    <a:pt x="249681" y="2751830"/>
                  </a:lnTo>
                  <a:lnTo>
                    <a:pt x="272812" y="2790229"/>
                  </a:lnTo>
                  <a:lnTo>
                    <a:pt x="296849" y="2828009"/>
                  </a:lnTo>
                  <a:lnTo>
                    <a:pt x="321778" y="2865152"/>
                  </a:lnTo>
                  <a:lnTo>
                    <a:pt x="347583" y="2901646"/>
                  </a:lnTo>
                  <a:lnTo>
                    <a:pt x="374249" y="2937473"/>
                  </a:lnTo>
                  <a:lnTo>
                    <a:pt x="401761" y="2972621"/>
                  </a:lnTo>
                  <a:lnTo>
                    <a:pt x="430105" y="3007072"/>
                  </a:lnTo>
                  <a:lnTo>
                    <a:pt x="459265" y="3040813"/>
                  </a:lnTo>
                  <a:lnTo>
                    <a:pt x="489226" y="3073828"/>
                  </a:lnTo>
                  <a:lnTo>
                    <a:pt x="519973" y="3106102"/>
                  </a:lnTo>
                  <a:lnTo>
                    <a:pt x="551491" y="3137620"/>
                  </a:lnTo>
                  <a:lnTo>
                    <a:pt x="583764" y="3168367"/>
                  </a:lnTo>
                  <a:lnTo>
                    <a:pt x="616779" y="3198329"/>
                  </a:lnTo>
                  <a:lnTo>
                    <a:pt x="650520" y="3227489"/>
                  </a:lnTo>
                  <a:lnTo>
                    <a:pt x="684971" y="3255833"/>
                  </a:lnTo>
                  <a:lnTo>
                    <a:pt x="720118" y="3283345"/>
                  </a:lnTo>
                  <a:lnTo>
                    <a:pt x="755945" y="3310012"/>
                  </a:lnTo>
                  <a:lnTo>
                    <a:pt x="792438" y="3335817"/>
                  </a:lnTo>
                  <a:lnTo>
                    <a:pt x="829581" y="3360746"/>
                  </a:lnTo>
                  <a:lnTo>
                    <a:pt x="867360" y="3384784"/>
                  </a:lnTo>
                  <a:lnTo>
                    <a:pt x="905760" y="3407915"/>
                  </a:lnTo>
                  <a:lnTo>
                    <a:pt x="944764" y="3430124"/>
                  </a:lnTo>
                  <a:lnTo>
                    <a:pt x="984359" y="3451397"/>
                  </a:lnTo>
                  <a:lnTo>
                    <a:pt x="1024529" y="3471718"/>
                  </a:lnTo>
                  <a:lnTo>
                    <a:pt x="1065260" y="3491073"/>
                  </a:lnTo>
                  <a:lnTo>
                    <a:pt x="1106535" y="3509445"/>
                  </a:lnTo>
                  <a:lnTo>
                    <a:pt x="1148340" y="3526821"/>
                  </a:lnTo>
                  <a:lnTo>
                    <a:pt x="1190661" y="3543185"/>
                  </a:lnTo>
                  <a:lnTo>
                    <a:pt x="1233481" y="3558522"/>
                  </a:lnTo>
                  <a:lnTo>
                    <a:pt x="1276786" y="3572817"/>
                  </a:lnTo>
                  <a:lnTo>
                    <a:pt x="1320561" y="3586055"/>
                  </a:lnTo>
                  <a:lnTo>
                    <a:pt x="1364791" y="3598221"/>
                  </a:lnTo>
                  <a:lnTo>
                    <a:pt x="1409460" y="3609300"/>
                  </a:lnTo>
                  <a:lnTo>
                    <a:pt x="1454555" y="3619276"/>
                  </a:lnTo>
                  <a:lnTo>
                    <a:pt x="1500058" y="3628135"/>
                  </a:lnTo>
                  <a:lnTo>
                    <a:pt x="1545956" y="3635862"/>
                  </a:lnTo>
                  <a:lnTo>
                    <a:pt x="1592234" y="3642441"/>
                  </a:lnTo>
                  <a:lnTo>
                    <a:pt x="1638876" y="3647858"/>
                  </a:lnTo>
                  <a:lnTo>
                    <a:pt x="1685867" y="3652097"/>
                  </a:lnTo>
                  <a:lnTo>
                    <a:pt x="1733193" y="3655144"/>
                  </a:lnTo>
                  <a:lnTo>
                    <a:pt x="1780838" y="3656983"/>
                  </a:lnTo>
                  <a:lnTo>
                    <a:pt x="1828787" y="3657600"/>
                  </a:lnTo>
                  <a:lnTo>
                    <a:pt x="1876736" y="3656983"/>
                  </a:lnTo>
                  <a:lnTo>
                    <a:pt x="1924381" y="3655144"/>
                  </a:lnTo>
                  <a:lnTo>
                    <a:pt x="1971706" y="3652097"/>
                  </a:lnTo>
                  <a:lnTo>
                    <a:pt x="2018698" y="3647858"/>
                  </a:lnTo>
                  <a:lnTo>
                    <a:pt x="2065340" y="3642441"/>
                  </a:lnTo>
                  <a:lnTo>
                    <a:pt x="2111618" y="3635862"/>
                  </a:lnTo>
                  <a:lnTo>
                    <a:pt x="2157516" y="3628135"/>
                  </a:lnTo>
                  <a:lnTo>
                    <a:pt x="2203020" y="3619276"/>
                  </a:lnTo>
                  <a:lnTo>
                    <a:pt x="2248114" y="3609300"/>
                  </a:lnTo>
                  <a:lnTo>
                    <a:pt x="2292783" y="3598221"/>
                  </a:lnTo>
                  <a:lnTo>
                    <a:pt x="2337013" y="3586055"/>
                  </a:lnTo>
                  <a:lnTo>
                    <a:pt x="2380788" y="3572817"/>
                  </a:lnTo>
                  <a:lnTo>
                    <a:pt x="2424094" y="3558522"/>
                  </a:lnTo>
                  <a:lnTo>
                    <a:pt x="2466914" y="3543185"/>
                  </a:lnTo>
                  <a:lnTo>
                    <a:pt x="2509235" y="3526821"/>
                  </a:lnTo>
                  <a:lnTo>
                    <a:pt x="2551041" y="3509445"/>
                  </a:lnTo>
                  <a:lnTo>
                    <a:pt x="2592316" y="3491073"/>
                  </a:lnTo>
                  <a:lnTo>
                    <a:pt x="2633047" y="3471718"/>
                  </a:lnTo>
                  <a:lnTo>
                    <a:pt x="2673217" y="3451397"/>
                  </a:lnTo>
                  <a:lnTo>
                    <a:pt x="2712812" y="3430124"/>
                  </a:lnTo>
                  <a:lnTo>
                    <a:pt x="2751817" y="3407915"/>
                  </a:lnTo>
                  <a:lnTo>
                    <a:pt x="2790217" y="3384784"/>
                  </a:lnTo>
                  <a:lnTo>
                    <a:pt x="2827996" y="3360746"/>
                  </a:lnTo>
                  <a:lnTo>
                    <a:pt x="2865140" y="3335817"/>
                  </a:lnTo>
                  <a:lnTo>
                    <a:pt x="2901633" y="3310012"/>
                  </a:lnTo>
                  <a:lnTo>
                    <a:pt x="2937461" y="3283345"/>
                  </a:lnTo>
                  <a:lnTo>
                    <a:pt x="2972608" y="3255833"/>
                  </a:lnTo>
                  <a:lnTo>
                    <a:pt x="3007059" y="3227489"/>
                  </a:lnTo>
                  <a:lnTo>
                    <a:pt x="3040800" y="3198329"/>
                  </a:lnTo>
                  <a:lnTo>
                    <a:pt x="3073815" y="3168367"/>
                  </a:lnTo>
                  <a:lnTo>
                    <a:pt x="3106089" y="3137620"/>
                  </a:lnTo>
                  <a:lnTo>
                    <a:pt x="3137607" y="3106102"/>
                  </a:lnTo>
                  <a:lnTo>
                    <a:pt x="3168355" y="3073828"/>
                  </a:lnTo>
                  <a:lnTo>
                    <a:pt x="3198316" y="3040813"/>
                  </a:lnTo>
                  <a:lnTo>
                    <a:pt x="3227476" y="3007072"/>
                  </a:lnTo>
                  <a:lnTo>
                    <a:pt x="3255820" y="2972621"/>
                  </a:lnTo>
                  <a:lnTo>
                    <a:pt x="3283333" y="2937473"/>
                  </a:lnTo>
                  <a:lnTo>
                    <a:pt x="3309999" y="2901646"/>
                  </a:lnTo>
                  <a:lnTo>
                    <a:pt x="3335805" y="2865152"/>
                  </a:lnTo>
                  <a:lnTo>
                    <a:pt x="3360734" y="2828009"/>
                  </a:lnTo>
                  <a:lnTo>
                    <a:pt x="3384771" y="2790229"/>
                  </a:lnTo>
                  <a:lnTo>
                    <a:pt x="3407902" y="2751830"/>
                  </a:lnTo>
                  <a:lnTo>
                    <a:pt x="3430111" y="2712825"/>
                  </a:lnTo>
                  <a:lnTo>
                    <a:pt x="3451384" y="2673230"/>
                  </a:lnTo>
                  <a:lnTo>
                    <a:pt x="3471705" y="2633059"/>
                  </a:lnTo>
                  <a:lnTo>
                    <a:pt x="3491060" y="2592329"/>
                  </a:lnTo>
                  <a:lnTo>
                    <a:pt x="3509433" y="2551053"/>
                  </a:lnTo>
                  <a:lnTo>
                    <a:pt x="3526808" y="2509248"/>
                  </a:lnTo>
                  <a:lnTo>
                    <a:pt x="3543172" y="2466927"/>
                  </a:lnTo>
                  <a:lnTo>
                    <a:pt x="3558509" y="2424107"/>
                  </a:lnTo>
                  <a:lnTo>
                    <a:pt x="3572804" y="2380801"/>
                  </a:lnTo>
                  <a:lnTo>
                    <a:pt x="3586042" y="2337026"/>
                  </a:lnTo>
                  <a:lnTo>
                    <a:pt x="3598208" y="2292796"/>
                  </a:lnTo>
                  <a:lnTo>
                    <a:pt x="3609287" y="2248127"/>
                  </a:lnTo>
                  <a:lnTo>
                    <a:pt x="3619263" y="2203032"/>
                  </a:lnTo>
                  <a:lnTo>
                    <a:pt x="3628122" y="2157529"/>
                  </a:lnTo>
                  <a:lnTo>
                    <a:pt x="3635849" y="2111630"/>
                  </a:lnTo>
                  <a:lnTo>
                    <a:pt x="3642428" y="2065353"/>
                  </a:lnTo>
                  <a:lnTo>
                    <a:pt x="3647845" y="2018711"/>
                  </a:lnTo>
                  <a:lnTo>
                    <a:pt x="3652085" y="1971719"/>
                  </a:lnTo>
                  <a:lnTo>
                    <a:pt x="3655131" y="1924393"/>
                  </a:lnTo>
                  <a:lnTo>
                    <a:pt x="3656970" y="1876749"/>
                  </a:lnTo>
                  <a:lnTo>
                    <a:pt x="3657587" y="1828800"/>
                  </a:lnTo>
                  <a:lnTo>
                    <a:pt x="3656970" y="1780850"/>
                  </a:lnTo>
                  <a:lnTo>
                    <a:pt x="3655131" y="1733206"/>
                  </a:lnTo>
                  <a:lnTo>
                    <a:pt x="3652085" y="1685880"/>
                  </a:lnTo>
                  <a:lnTo>
                    <a:pt x="3647845" y="1638888"/>
                  </a:lnTo>
                  <a:lnTo>
                    <a:pt x="3642428" y="1592246"/>
                  </a:lnTo>
                  <a:lnTo>
                    <a:pt x="3635849" y="1545969"/>
                  </a:lnTo>
                  <a:lnTo>
                    <a:pt x="3628122" y="1500070"/>
                  </a:lnTo>
                  <a:lnTo>
                    <a:pt x="3619263" y="1454567"/>
                  </a:lnTo>
                  <a:lnTo>
                    <a:pt x="3609287" y="1409472"/>
                  </a:lnTo>
                  <a:lnTo>
                    <a:pt x="3598208" y="1364803"/>
                  </a:lnTo>
                  <a:lnTo>
                    <a:pt x="3586042" y="1320573"/>
                  </a:lnTo>
                  <a:lnTo>
                    <a:pt x="3572804" y="1276798"/>
                  </a:lnTo>
                  <a:lnTo>
                    <a:pt x="3558509" y="1233492"/>
                  </a:lnTo>
                  <a:lnTo>
                    <a:pt x="3543172" y="1190672"/>
                  </a:lnTo>
                  <a:lnTo>
                    <a:pt x="3526808" y="1148351"/>
                  </a:lnTo>
                  <a:lnTo>
                    <a:pt x="3509433" y="1106546"/>
                  </a:lnTo>
                  <a:lnTo>
                    <a:pt x="3491060" y="1065270"/>
                  </a:lnTo>
                  <a:lnTo>
                    <a:pt x="3471705" y="1024540"/>
                  </a:lnTo>
                  <a:lnTo>
                    <a:pt x="3451384" y="984369"/>
                  </a:lnTo>
                  <a:lnTo>
                    <a:pt x="3430111" y="944774"/>
                  </a:lnTo>
                  <a:lnTo>
                    <a:pt x="3407902" y="905769"/>
                  </a:lnTo>
                  <a:lnTo>
                    <a:pt x="3384771" y="867370"/>
                  </a:lnTo>
                  <a:lnTo>
                    <a:pt x="3360734" y="829590"/>
                  </a:lnTo>
                  <a:lnTo>
                    <a:pt x="3335805" y="792447"/>
                  </a:lnTo>
                  <a:lnTo>
                    <a:pt x="3309999" y="755953"/>
                  </a:lnTo>
                  <a:lnTo>
                    <a:pt x="3283333" y="720126"/>
                  </a:lnTo>
                  <a:lnTo>
                    <a:pt x="3255820" y="684978"/>
                  </a:lnTo>
                  <a:lnTo>
                    <a:pt x="3227476" y="650527"/>
                  </a:lnTo>
                  <a:lnTo>
                    <a:pt x="3198316" y="616786"/>
                  </a:lnTo>
                  <a:lnTo>
                    <a:pt x="3168355" y="583771"/>
                  </a:lnTo>
                  <a:lnTo>
                    <a:pt x="3137607" y="551497"/>
                  </a:lnTo>
                  <a:lnTo>
                    <a:pt x="3106089" y="519979"/>
                  </a:lnTo>
                  <a:lnTo>
                    <a:pt x="3073815" y="489232"/>
                  </a:lnTo>
                  <a:lnTo>
                    <a:pt x="3040800" y="459270"/>
                  </a:lnTo>
                  <a:lnTo>
                    <a:pt x="3007059" y="430110"/>
                  </a:lnTo>
                  <a:lnTo>
                    <a:pt x="2972608" y="401766"/>
                  </a:lnTo>
                  <a:lnTo>
                    <a:pt x="2937461" y="374254"/>
                  </a:lnTo>
                  <a:lnTo>
                    <a:pt x="2901633" y="347587"/>
                  </a:lnTo>
                  <a:lnTo>
                    <a:pt x="2865140" y="321782"/>
                  </a:lnTo>
                  <a:lnTo>
                    <a:pt x="2827996" y="296853"/>
                  </a:lnTo>
                  <a:lnTo>
                    <a:pt x="2790217" y="272815"/>
                  </a:lnTo>
                  <a:lnTo>
                    <a:pt x="2751817" y="249684"/>
                  </a:lnTo>
                  <a:lnTo>
                    <a:pt x="2712812" y="227475"/>
                  </a:lnTo>
                  <a:lnTo>
                    <a:pt x="2673217" y="206202"/>
                  </a:lnTo>
                  <a:lnTo>
                    <a:pt x="2633047" y="185881"/>
                  </a:lnTo>
                  <a:lnTo>
                    <a:pt x="2592316" y="166526"/>
                  </a:lnTo>
                  <a:lnTo>
                    <a:pt x="2551041" y="148154"/>
                  </a:lnTo>
                  <a:lnTo>
                    <a:pt x="2509235" y="130778"/>
                  </a:lnTo>
                  <a:lnTo>
                    <a:pt x="2466914" y="114414"/>
                  </a:lnTo>
                  <a:lnTo>
                    <a:pt x="2424094" y="99077"/>
                  </a:lnTo>
                  <a:lnTo>
                    <a:pt x="2380788" y="84782"/>
                  </a:lnTo>
                  <a:lnTo>
                    <a:pt x="2337013" y="71544"/>
                  </a:lnTo>
                  <a:lnTo>
                    <a:pt x="2292783" y="59378"/>
                  </a:lnTo>
                  <a:lnTo>
                    <a:pt x="2248114" y="48299"/>
                  </a:lnTo>
                  <a:lnTo>
                    <a:pt x="2203020" y="38323"/>
                  </a:lnTo>
                  <a:lnTo>
                    <a:pt x="2157516" y="29464"/>
                  </a:lnTo>
                  <a:lnTo>
                    <a:pt x="2111618" y="21737"/>
                  </a:lnTo>
                  <a:lnTo>
                    <a:pt x="2065340" y="15158"/>
                  </a:lnTo>
                  <a:lnTo>
                    <a:pt x="2018698" y="9741"/>
                  </a:lnTo>
                  <a:lnTo>
                    <a:pt x="1971706" y="5502"/>
                  </a:lnTo>
                  <a:lnTo>
                    <a:pt x="1924381" y="2455"/>
                  </a:lnTo>
                  <a:lnTo>
                    <a:pt x="1876736" y="616"/>
                  </a:lnTo>
                  <a:lnTo>
                    <a:pt x="1828787"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5" name="Google Shape;715;g1f0d8ceccfc_0_0"/>
            <p:cNvSpPr/>
            <p:nvPr/>
          </p:nvSpPr>
          <p:spPr>
            <a:xfrm>
              <a:off x="2341633" y="3879061"/>
              <a:ext cx="3657600" cy="3657600"/>
            </a:xfrm>
            <a:custGeom>
              <a:rect b="b" l="l" r="r" t="t"/>
              <a:pathLst>
                <a:path extrusionOk="0" h="3657600" w="3657600">
                  <a:moveTo>
                    <a:pt x="1828787" y="0"/>
                  </a:moveTo>
                  <a:lnTo>
                    <a:pt x="1780838" y="616"/>
                  </a:lnTo>
                  <a:lnTo>
                    <a:pt x="1733193" y="2455"/>
                  </a:lnTo>
                  <a:lnTo>
                    <a:pt x="1685867" y="5502"/>
                  </a:lnTo>
                  <a:lnTo>
                    <a:pt x="1638876" y="9741"/>
                  </a:lnTo>
                  <a:lnTo>
                    <a:pt x="1592234" y="15158"/>
                  </a:lnTo>
                  <a:lnTo>
                    <a:pt x="1545956" y="21737"/>
                  </a:lnTo>
                  <a:lnTo>
                    <a:pt x="1500058" y="29464"/>
                  </a:lnTo>
                  <a:lnTo>
                    <a:pt x="1454555" y="38323"/>
                  </a:lnTo>
                  <a:lnTo>
                    <a:pt x="1409460" y="48299"/>
                  </a:lnTo>
                  <a:lnTo>
                    <a:pt x="1364791" y="59378"/>
                  </a:lnTo>
                  <a:lnTo>
                    <a:pt x="1320561" y="71544"/>
                  </a:lnTo>
                  <a:lnTo>
                    <a:pt x="1276786" y="84782"/>
                  </a:lnTo>
                  <a:lnTo>
                    <a:pt x="1233481" y="99077"/>
                  </a:lnTo>
                  <a:lnTo>
                    <a:pt x="1190661" y="114414"/>
                  </a:lnTo>
                  <a:lnTo>
                    <a:pt x="1148340" y="130778"/>
                  </a:lnTo>
                  <a:lnTo>
                    <a:pt x="1106535" y="148154"/>
                  </a:lnTo>
                  <a:lnTo>
                    <a:pt x="1065260" y="166526"/>
                  </a:lnTo>
                  <a:lnTo>
                    <a:pt x="1024529" y="185881"/>
                  </a:lnTo>
                  <a:lnTo>
                    <a:pt x="984359" y="206202"/>
                  </a:lnTo>
                  <a:lnTo>
                    <a:pt x="944764" y="227475"/>
                  </a:lnTo>
                  <a:lnTo>
                    <a:pt x="905760" y="249684"/>
                  </a:lnTo>
                  <a:lnTo>
                    <a:pt x="867360" y="272815"/>
                  </a:lnTo>
                  <a:lnTo>
                    <a:pt x="829581" y="296853"/>
                  </a:lnTo>
                  <a:lnTo>
                    <a:pt x="792438" y="321782"/>
                  </a:lnTo>
                  <a:lnTo>
                    <a:pt x="755945" y="347587"/>
                  </a:lnTo>
                  <a:lnTo>
                    <a:pt x="720118" y="374254"/>
                  </a:lnTo>
                  <a:lnTo>
                    <a:pt x="684971" y="401766"/>
                  </a:lnTo>
                  <a:lnTo>
                    <a:pt x="650520" y="430110"/>
                  </a:lnTo>
                  <a:lnTo>
                    <a:pt x="616779" y="459270"/>
                  </a:lnTo>
                  <a:lnTo>
                    <a:pt x="583764" y="489232"/>
                  </a:lnTo>
                  <a:lnTo>
                    <a:pt x="551491" y="519979"/>
                  </a:lnTo>
                  <a:lnTo>
                    <a:pt x="519973" y="551497"/>
                  </a:lnTo>
                  <a:lnTo>
                    <a:pt x="489226" y="583771"/>
                  </a:lnTo>
                  <a:lnTo>
                    <a:pt x="459265" y="616786"/>
                  </a:lnTo>
                  <a:lnTo>
                    <a:pt x="430105" y="650527"/>
                  </a:lnTo>
                  <a:lnTo>
                    <a:pt x="401761" y="684978"/>
                  </a:lnTo>
                  <a:lnTo>
                    <a:pt x="374249" y="720126"/>
                  </a:lnTo>
                  <a:lnTo>
                    <a:pt x="347583" y="755953"/>
                  </a:lnTo>
                  <a:lnTo>
                    <a:pt x="321778" y="792447"/>
                  </a:lnTo>
                  <a:lnTo>
                    <a:pt x="296849" y="829590"/>
                  </a:lnTo>
                  <a:lnTo>
                    <a:pt x="272812" y="867370"/>
                  </a:lnTo>
                  <a:lnTo>
                    <a:pt x="249681" y="905769"/>
                  </a:lnTo>
                  <a:lnTo>
                    <a:pt x="227472" y="944774"/>
                  </a:lnTo>
                  <a:lnTo>
                    <a:pt x="206199" y="984369"/>
                  </a:lnTo>
                  <a:lnTo>
                    <a:pt x="185878" y="1024540"/>
                  </a:lnTo>
                  <a:lnTo>
                    <a:pt x="166524" y="1065270"/>
                  </a:lnTo>
                  <a:lnTo>
                    <a:pt x="148152" y="1106546"/>
                  </a:lnTo>
                  <a:lnTo>
                    <a:pt x="130776" y="1148351"/>
                  </a:lnTo>
                  <a:lnTo>
                    <a:pt x="114412" y="1190672"/>
                  </a:lnTo>
                  <a:lnTo>
                    <a:pt x="99075" y="1233492"/>
                  </a:lnTo>
                  <a:lnTo>
                    <a:pt x="84781" y="1276798"/>
                  </a:lnTo>
                  <a:lnTo>
                    <a:pt x="71543" y="1320573"/>
                  </a:lnTo>
                  <a:lnTo>
                    <a:pt x="59377" y="1364803"/>
                  </a:lnTo>
                  <a:lnTo>
                    <a:pt x="48299" y="1409472"/>
                  </a:lnTo>
                  <a:lnTo>
                    <a:pt x="38322" y="1454567"/>
                  </a:lnTo>
                  <a:lnTo>
                    <a:pt x="29463" y="1500070"/>
                  </a:lnTo>
                  <a:lnTo>
                    <a:pt x="21737" y="1545969"/>
                  </a:lnTo>
                  <a:lnTo>
                    <a:pt x="15158" y="1592246"/>
                  </a:lnTo>
                  <a:lnTo>
                    <a:pt x="9741" y="1638888"/>
                  </a:lnTo>
                  <a:lnTo>
                    <a:pt x="5502" y="1685880"/>
                  </a:lnTo>
                  <a:lnTo>
                    <a:pt x="2455" y="1733206"/>
                  </a:lnTo>
                  <a:lnTo>
                    <a:pt x="616" y="1780850"/>
                  </a:lnTo>
                  <a:lnTo>
                    <a:pt x="0" y="1828800"/>
                  </a:lnTo>
                  <a:lnTo>
                    <a:pt x="616" y="1876749"/>
                  </a:lnTo>
                  <a:lnTo>
                    <a:pt x="2455" y="1924393"/>
                  </a:lnTo>
                  <a:lnTo>
                    <a:pt x="5502" y="1971719"/>
                  </a:lnTo>
                  <a:lnTo>
                    <a:pt x="9741" y="2018711"/>
                  </a:lnTo>
                  <a:lnTo>
                    <a:pt x="15158" y="2065353"/>
                  </a:lnTo>
                  <a:lnTo>
                    <a:pt x="21737" y="2111630"/>
                  </a:lnTo>
                  <a:lnTo>
                    <a:pt x="29463" y="2157529"/>
                  </a:lnTo>
                  <a:lnTo>
                    <a:pt x="38322" y="2203032"/>
                  </a:lnTo>
                  <a:lnTo>
                    <a:pt x="48299" y="2248127"/>
                  </a:lnTo>
                  <a:lnTo>
                    <a:pt x="59377" y="2292796"/>
                  </a:lnTo>
                  <a:lnTo>
                    <a:pt x="71543" y="2337026"/>
                  </a:lnTo>
                  <a:lnTo>
                    <a:pt x="84781" y="2380801"/>
                  </a:lnTo>
                  <a:lnTo>
                    <a:pt x="99075" y="2424107"/>
                  </a:lnTo>
                  <a:lnTo>
                    <a:pt x="114412" y="2466927"/>
                  </a:lnTo>
                  <a:lnTo>
                    <a:pt x="130776" y="2509248"/>
                  </a:lnTo>
                  <a:lnTo>
                    <a:pt x="148152" y="2551053"/>
                  </a:lnTo>
                  <a:lnTo>
                    <a:pt x="166524" y="2592329"/>
                  </a:lnTo>
                  <a:lnTo>
                    <a:pt x="185878" y="2633059"/>
                  </a:lnTo>
                  <a:lnTo>
                    <a:pt x="206199" y="2673230"/>
                  </a:lnTo>
                  <a:lnTo>
                    <a:pt x="227472" y="2712825"/>
                  </a:lnTo>
                  <a:lnTo>
                    <a:pt x="249681" y="2751830"/>
                  </a:lnTo>
                  <a:lnTo>
                    <a:pt x="272812" y="2790229"/>
                  </a:lnTo>
                  <a:lnTo>
                    <a:pt x="296849" y="2828009"/>
                  </a:lnTo>
                  <a:lnTo>
                    <a:pt x="321778" y="2865152"/>
                  </a:lnTo>
                  <a:lnTo>
                    <a:pt x="347583" y="2901646"/>
                  </a:lnTo>
                  <a:lnTo>
                    <a:pt x="374249" y="2937473"/>
                  </a:lnTo>
                  <a:lnTo>
                    <a:pt x="401761" y="2972621"/>
                  </a:lnTo>
                  <a:lnTo>
                    <a:pt x="430105" y="3007072"/>
                  </a:lnTo>
                  <a:lnTo>
                    <a:pt x="459265" y="3040813"/>
                  </a:lnTo>
                  <a:lnTo>
                    <a:pt x="489226" y="3073828"/>
                  </a:lnTo>
                  <a:lnTo>
                    <a:pt x="519973" y="3106102"/>
                  </a:lnTo>
                  <a:lnTo>
                    <a:pt x="551491" y="3137620"/>
                  </a:lnTo>
                  <a:lnTo>
                    <a:pt x="583764" y="3168367"/>
                  </a:lnTo>
                  <a:lnTo>
                    <a:pt x="616779" y="3198329"/>
                  </a:lnTo>
                  <a:lnTo>
                    <a:pt x="650520" y="3227489"/>
                  </a:lnTo>
                  <a:lnTo>
                    <a:pt x="684971" y="3255833"/>
                  </a:lnTo>
                  <a:lnTo>
                    <a:pt x="720118" y="3283345"/>
                  </a:lnTo>
                  <a:lnTo>
                    <a:pt x="755945" y="3310012"/>
                  </a:lnTo>
                  <a:lnTo>
                    <a:pt x="792438" y="3335817"/>
                  </a:lnTo>
                  <a:lnTo>
                    <a:pt x="829581" y="3360746"/>
                  </a:lnTo>
                  <a:lnTo>
                    <a:pt x="867360" y="3384784"/>
                  </a:lnTo>
                  <a:lnTo>
                    <a:pt x="905760" y="3407915"/>
                  </a:lnTo>
                  <a:lnTo>
                    <a:pt x="944764" y="3430124"/>
                  </a:lnTo>
                  <a:lnTo>
                    <a:pt x="984359" y="3451397"/>
                  </a:lnTo>
                  <a:lnTo>
                    <a:pt x="1024529" y="3471718"/>
                  </a:lnTo>
                  <a:lnTo>
                    <a:pt x="1065260" y="3491073"/>
                  </a:lnTo>
                  <a:lnTo>
                    <a:pt x="1106535" y="3509445"/>
                  </a:lnTo>
                  <a:lnTo>
                    <a:pt x="1148340" y="3526821"/>
                  </a:lnTo>
                  <a:lnTo>
                    <a:pt x="1190661" y="3543185"/>
                  </a:lnTo>
                  <a:lnTo>
                    <a:pt x="1233481" y="3558522"/>
                  </a:lnTo>
                  <a:lnTo>
                    <a:pt x="1276786" y="3572817"/>
                  </a:lnTo>
                  <a:lnTo>
                    <a:pt x="1320561" y="3586055"/>
                  </a:lnTo>
                  <a:lnTo>
                    <a:pt x="1364791" y="3598221"/>
                  </a:lnTo>
                  <a:lnTo>
                    <a:pt x="1409460" y="3609300"/>
                  </a:lnTo>
                  <a:lnTo>
                    <a:pt x="1454555" y="3619276"/>
                  </a:lnTo>
                  <a:lnTo>
                    <a:pt x="1500058" y="3628135"/>
                  </a:lnTo>
                  <a:lnTo>
                    <a:pt x="1545956" y="3635862"/>
                  </a:lnTo>
                  <a:lnTo>
                    <a:pt x="1592234" y="3642441"/>
                  </a:lnTo>
                  <a:lnTo>
                    <a:pt x="1638876" y="3647858"/>
                  </a:lnTo>
                  <a:lnTo>
                    <a:pt x="1685867" y="3652097"/>
                  </a:lnTo>
                  <a:lnTo>
                    <a:pt x="1733193" y="3655144"/>
                  </a:lnTo>
                  <a:lnTo>
                    <a:pt x="1780838" y="3656983"/>
                  </a:lnTo>
                  <a:lnTo>
                    <a:pt x="1828787" y="3657600"/>
                  </a:lnTo>
                  <a:lnTo>
                    <a:pt x="1876736" y="3656983"/>
                  </a:lnTo>
                  <a:lnTo>
                    <a:pt x="1924381" y="3655144"/>
                  </a:lnTo>
                  <a:lnTo>
                    <a:pt x="1971706" y="3652097"/>
                  </a:lnTo>
                  <a:lnTo>
                    <a:pt x="2018698" y="3647858"/>
                  </a:lnTo>
                  <a:lnTo>
                    <a:pt x="2065340" y="3642441"/>
                  </a:lnTo>
                  <a:lnTo>
                    <a:pt x="2111618" y="3635862"/>
                  </a:lnTo>
                  <a:lnTo>
                    <a:pt x="2157516" y="3628135"/>
                  </a:lnTo>
                  <a:lnTo>
                    <a:pt x="2203020" y="3619276"/>
                  </a:lnTo>
                  <a:lnTo>
                    <a:pt x="2248114" y="3609300"/>
                  </a:lnTo>
                  <a:lnTo>
                    <a:pt x="2292783" y="3598221"/>
                  </a:lnTo>
                  <a:lnTo>
                    <a:pt x="2337013" y="3586055"/>
                  </a:lnTo>
                  <a:lnTo>
                    <a:pt x="2380788" y="3572817"/>
                  </a:lnTo>
                  <a:lnTo>
                    <a:pt x="2424094" y="3558522"/>
                  </a:lnTo>
                  <a:lnTo>
                    <a:pt x="2466914" y="3543185"/>
                  </a:lnTo>
                  <a:lnTo>
                    <a:pt x="2509235" y="3526821"/>
                  </a:lnTo>
                  <a:lnTo>
                    <a:pt x="2551041" y="3509445"/>
                  </a:lnTo>
                  <a:lnTo>
                    <a:pt x="2592316" y="3491073"/>
                  </a:lnTo>
                  <a:lnTo>
                    <a:pt x="2633047" y="3471718"/>
                  </a:lnTo>
                  <a:lnTo>
                    <a:pt x="2673217" y="3451397"/>
                  </a:lnTo>
                  <a:lnTo>
                    <a:pt x="2712812" y="3430124"/>
                  </a:lnTo>
                  <a:lnTo>
                    <a:pt x="2751817" y="3407915"/>
                  </a:lnTo>
                  <a:lnTo>
                    <a:pt x="2790217" y="3384784"/>
                  </a:lnTo>
                  <a:lnTo>
                    <a:pt x="2827996" y="3360746"/>
                  </a:lnTo>
                  <a:lnTo>
                    <a:pt x="2865140" y="3335817"/>
                  </a:lnTo>
                  <a:lnTo>
                    <a:pt x="2901633" y="3310012"/>
                  </a:lnTo>
                  <a:lnTo>
                    <a:pt x="2937461" y="3283345"/>
                  </a:lnTo>
                  <a:lnTo>
                    <a:pt x="2972608" y="3255833"/>
                  </a:lnTo>
                  <a:lnTo>
                    <a:pt x="3007059" y="3227489"/>
                  </a:lnTo>
                  <a:lnTo>
                    <a:pt x="3040800" y="3198329"/>
                  </a:lnTo>
                  <a:lnTo>
                    <a:pt x="3073815" y="3168367"/>
                  </a:lnTo>
                  <a:lnTo>
                    <a:pt x="3106089" y="3137620"/>
                  </a:lnTo>
                  <a:lnTo>
                    <a:pt x="3137607" y="3106102"/>
                  </a:lnTo>
                  <a:lnTo>
                    <a:pt x="3168355" y="3073828"/>
                  </a:lnTo>
                  <a:lnTo>
                    <a:pt x="3198316" y="3040813"/>
                  </a:lnTo>
                  <a:lnTo>
                    <a:pt x="3227476" y="3007072"/>
                  </a:lnTo>
                  <a:lnTo>
                    <a:pt x="3255820" y="2972621"/>
                  </a:lnTo>
                  <a:lnTo>
                    <a:pt x="3283333" y="2937473"/>
                  </a:lnTo>
                  <a:lnTo>
                    <a:pt x="3309999" y="2901646"/>
                  </a:lnTo>
                  <a:lnTo>
                    <a:pt x="3335805" y="2865152"/>
                  </a:lnTo>
                  <a:lnTo>
                    <a:pt x="3360734" y="2828009"/>
                  </a:lnTo>
                  <a:lnTo>
                    <a:pt x="3384771" y="2790229"/>
                  </a:lnTo>
                  <a:lnTo>
                    <a:pt x="3407902" y="2751830"/>
                  </a:lnTo>
                  <a:lnTo>
                    <a:pt x="3430111" y="2712825"/>
                  </a:lnTo>
                  <a:lnTo>
                    <a:pt x="3451384" y="2673230"/>
                  </a:lnTo>
                  <a:lnTo>
                    <a:pt x="3471705" y="2633059"/>
                  </a:lnTo>
                  <a:lnTo>
                    <a:pt x="3491060" y="2592329"/>
                  </a:lnTo>
                  <a:lnTo>
                    <a:pt x="3509433" y="2551053"/>
                  </a:lnTo>
                  <a:lnTo>
                    <a:pt x="3526808" y="2509248"/>
                  </a:lnTo>
                  <a:lnTo>
                    <a:pt x="3543172" y="2466927"/>
                  </a:lnTo>
                  <a:lnTo>
                    <a:pt x="3558509" y="2424107"/>
                  </a:lnTo>
                  <a:lnTo>
                    <a:pt x="3572804" y="2380801"/>
                  </a:lnTo>
                  <a:lnTo>
                    <a:pt x="3586042" y="2337026"/>
                  </a:lnTo>
                  <a:lnTo>
                    <a:pt x="3598208" y="2292796"/>
                  </a:lnTo>
                  <a:lnTo>
                    <a:pt x="3609287" y="2248127"/>
                  </a:lnTo>
                  <a:lnTo>
                    <a:pt x="3619263" y="2203032"/>
                  </a:lnTo>
                  <a:lnTo>
                    <a:pt x="3628122" y="2157529"/>
                  </a:lnTo>
                  <a:lnTo>
                    <a:pt x="3635849" y="2111630"/>
                  </a:lnTo>
                  <a:lnTo>
                    <a:pt x="3642428" y="2065353"/>
                  </a:lnTo>
                  <a:lnTo>
                    <a:pt x="3647845" y="2018711"/>
                  </a:lnTo>
                  <a:lnTo>
                    <a:pt x="3652085" y="1971719"/>
                  </a:lnTo>
                  <a:lnTo>
                    <a:pt x="3655131" y="1924393"/>
                  </a:lnTo>
                  <a:lnTo>
                    <a:pt x="3656970" y="1876749"/>
                  </a:lnTo>
                  <a:lnTo>
                    <a:pt x="3657587" y="1828800"/>
                  </a:lnTo>
                  <a:lnTo>
                    <a:pt x="3656970" y="1780850"/>
                  </a:lnTo>
                  <a:lnTo>
                    <a:pt x="3655131" y="1733206"/>
                  </a:lnTo>
                  <a:lnTo>
                    <a:pt x="3652085" y="1685880"/>
                  </a:lnTo>
                  <a:lnTo>
                    <a:pt x="3647845" y="1638888"/>
                  </a:lnTo>
                  <a:lnTo>
                    <a:pt x="3642428" y="1592246"/>
                  </a:lnTo>
                  <a:lnTo>
                    <a:pt x="3635849" y="1545969"/>
                  </a:lnTo>
                  <a:lnTo>
                    <a:pt x="3628122" y="1500070"/>
                  </a:lnTo>
                  <a:lnTo>
                    <a:pt x="3619263" y="1454567"/>
                  </a:lnTo>
                  <a:lnTo>
                    <a:pt x="3609287" y="1409472"/>
                  </a:lnTo>
                  <a:lnTo>
                    <a:pt x="3598208" y="1364803"/>
                  </a:lnTo>
                  <a:lnTo>
                    <a:pt x="3586042" y="1320573"/>
                  </a:lnTo>
                  <a:lnTo>
                    <a:pt x="3572804" y="1276798"/>
                  </a:lnTo>
                  <a:lnTo>
                    <a:pt x="3558509" y="1233492"/>
                  </a:lnTo>
                  <a:lnTo>
                    <a:pt x="3543172" y="1190672"/>
                  </a:lnTo>
                  <a:lnTo>
                    <a:pt x="3526808" y="1148351"/>
                  </a:lnTo>
                  <a:lnTo>
                    <a:pt x="3509433" y="1106546"/>
                  </a:lnTo>
                  <a:lnTo>
                    <a:pt x="3491060" y="1065270"/>
                  </a:lnTo>
                  <a:lnTo>
                    <a:pt x="3471705" y="1024540"/>
                  </a:lnTo>
                  <a:lnTo>
                    <a:pt x="3451384" y="984369"/>
                  </a:lnTo>
                  <a:lnTo>
                    <a:pt x="3430111" y="944774"/>
                  </a:lnTo>
                  <a:lnTo>
                    <a:pt x="3407902" y="905769"/>
                  </a:lnTo>
                  <a:lnTo>
                    <a:pt x="3384771" y="867370"/>
                  </a:lnTo>
                  <a:lnTo>
                    <a:pt x="3360734" y="829590"/>
                  </a:lnTo>
                  <a:lnTo>
                    <a:pt x="3335805" y="792447"/>
                  </a:lnTo>
                  <a:lnTo>
                    <a:pt x="3309999" y="755953"/>
                  </a:lnTo>
                  <a:lnTo>
                    <a:pt x="3283333" y="720126"/>
                  </a:lnTo>
                  <a:lnTo>
                    <a:pt x="3255820" y="684978"/>
                  </a:lnTo>
                  <a:lnTo>
                    <a:pt x="3227476" y="650527"/>
                  </a:lnTo>
                  <a:lnTo>
                    <a:pt x="3198316" y="616786"/>
                  </a:lnTo>
                  <a:lnTo>
                    <a:pt x="3168355" y="583771"/>
                  </a:lnTo>
                  <a:lnTo>
                    <a:pt x="3137607" y="551497"/>
                  </a:lnTo>
                  <a:lnTo>
                    <a:pt x="3106089" y="519979"/>
                  </a:lnTo>
                  <a:lnTo>
                    <a:pt x="3073815" y="489232"/>
                  </a:lnTo>
                  <a:lnTo>
                    <a:pt x="3040800" y="459270"/>
                  </a:lnTo>
                  <a:lnTo>
                    <a:pt x="3007059" y="430110"/>
                  </a:lnTo>
                  <a:lnTo>
                    <a:pt x="2972608" y="401766"/>
                  </a:lnTo>
                  <a:lnTo>
                    <a:pt x="2937461" y="374254"/>
                  </a:lnTo>
                  <a:lnTo>
                    <a:pt x="2901633" y="347587"/>
                  </a:lnTo>
                  <a:lnTo>
                    <a:pt x="2865140" y="321782"/>
                  </a:lnTo>
                  <a:lnTo>
                    <a:pt x="2827996" y="296853"/>
                  </a:lnTo>
                  <a:lnTo>
                    <a:pt x="2790217" y="272815"/>
                  </a:lnTo>
                  <a:lnTo>
                    <a:pt x="2751817" y="249684"/>
                  </a:lnTo>
                  <a:lnTo>
                    <a:pt x="2712812" y="227475"/>
                  </a:lnTo>
                  <a:lnTo>
                    <a:pt x="2673217" y="206202"/>
                  </a:lnTo>
                  <a:lnTo>
                    <a:pt x="2633047" y="185881"/>
                  </a:lnTo>
                  <a:lnTo>
                    <a:pt x="2592316" y="166526"/>
                  </a:lnTo>
                  <a:lnTo>
                    <a:pt x="2551041" y="148154"/>
                  </a:lnTo>
                  <a:lnTo>
                    <a:pt x="2509235" y="130778"/>
                  </a:lnTo>
                  <a:lnTo>
                    <a:pt x="2466914" y="114414"/>
                  </a:lnTo>
                  <a:lnTo>
                    <a:pt x="2424094" y="99077"/>
                  </a:lnTo>
                  <a:lnTo>
                    <a:pt x="2380788" y="84782"/>
                  </a:lnTo>
                  <a:lnTo>
                    <a:pt x="2337013" y="71544"/>
                  </a:lnTo>
                  <a:lnTo>
                    <a:pt x="2292783" y="59378"/>
                  </a:lnTo>
                  <a:lnTo>
                    <a:pt x="2248114" y="48299"/>
                  </a:lnTo>
                  <a:lnTo>
                    <a:pt x="2203020" y="38323"/>
                  </a:lnTo>
                  <a:lnTo>
                    <a:pt x="2157516" y="29464"/>
                  </a:lnTo>
                  <a:lnTo>
                    <a:pt x="2111618" y="21737"/>
                  </a:lnTo>
                  <a:lnTo>
                    <a:pt x="2065340" y="15158"/>
                  </a:lnTo>
                  <a:lnTo>
                    <a:pt x="2018698" y="9741"/>
                  </a:lnTo>
                  <a:lnTo>
                    <a:pt x="1971706" y="5502"/>
                  </a:lnTo>
                  <a:lnTo>
                    <a:pt x="1924381" y="2455"/>
                  </a:lnTo>
                  <a:lnTo>
                    <a:pt x="1876736" y="616"/>
                  </a:lnTo>
                  <a:lnTo>
                    <a:pt x="1828787"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6" name="Google Shape;716;g1f0d8ceccfc_0_0"/>
            <p:cNvSpPr/>
            <p:nvPr/>
          </p:nvSpPr>
          <p:spPr>
            <a:xfrm>
              <a:off x="6452736" y="3879061"/>
              <a:ext cx="3657600" cy="3657600"/>
            </a:xfrm>
            <a:custGeom>
              <a:rect b="b" l="l" r="r" t="t"/>
              <a:pathLst>
                <a:path extrusionOk="0" h="3657600" w="3657600">
                  <a:moveTo>
                    <a:pt x="1828787" y="0"/>
                  </a:moveTo>
                  <a:lnTo>
                    <a:pt x="1780838" y="616"/>
                  </a:lnTo>
                  <a:lnTo>
                    <a:pt x="1733193" y="2455"/>
                  </a:lnTo>
                  <a:lnTo>
                    <a:pt x="1685867" y="5502"/>
                  </a:lnTo>
                  <a:lnTo>
                    <a:pt x="1638876" y="9741"/>
                  </a:lnTo>
                  <a:lnTo>
                    <a:pt x="1592234" y="15158"/>
                  </a:lnTo>
                  <a:lnTo>
                    <a:pt x="1545956" y="21737"/>
                  </a:lnTo>
                  <a:lnTo>
                    <a:pt x="1500058" y="29464"/>
                  </a:lnTo>
                  <a:lnTo>
                    <a:pt x="1454555" y="38323"/>
                  </a:lnTo>
                  <a:lnTo>
                    <a:pt x="1409460" y="48299"/>
                  </a:lnTo>
                  <a:lnTo>
                    <a:pt x="1364791" y="59378"/>
                  </a:lnTo>
                  <a:lnTo>
                    <a:pt x="1320561" y="71544"/>
                  </a:lnTo>
                  <a:lnTo>
                    <a:pt x="1276786" y="84782"/>
                  </a:lnTo>
                  <a:lnTo>
                    <a:pt x="1233481" y="99077"/>
                  </a:lnTo>
                  <a:lnTo>
                    <a:pt x="1190661" y="114414"/>
                  </a:lnTo>
                  <a:lnTo>
                    <a:pt x="1148340" y="130778"/>
                  </a:lnTo>
                  <a:lnTo>
                    <a:pt x="1106535" y="148154"/>
                  </a:lnTo>
                  <a:lnTo>
                    <a:pt x="1065260" y="166526"/>
                  </a:lnTo>
                  <a:lnTo>
                    <a:pt x="1024529" y="185881"/>
                  </a:lnTo>
                  <a:lnTo>
                    <a:pt x="984359" y="206202"/>
                  </a:lnTo>
                  <a:lnTo>
                    <a:pt x="944764" y="227475"/>
                  </a:lnTo>
                  <a:lnTo>
                    <a:pt x="905760" y="249684"/>
                  </a:lnTo>
                  <a:lnTo>
                    <a:pt x="867360" y="272815"/>
                  </a:lnTo>
                  <a:lnTo>
                    <a:pt x="829581" y="296853"/>
                  </a:lnTo>
                  <a:lnTo>
                    <a:pt x="792438" y="321782"/>
                  </a:lnTo>
                  <a:lnTo>
                    <a:pt x="755945" y="347587"/>
                  </a:lnTo>
                  <a:lnTo>
                    <a:pt x="720118" y="374254"/>
                  </a:lnTo>
                  <a:lnTo>
                    <a:pt x="684971" y="401766"/>
                  </a:lnTo>
                  <a:lnTo>
                    <a:pt x="650520" y="430110"/>
                  </a:lnTo>
                  <a:lnTo>
                    <a:pt x="616779" y="459270"/>
                  </a:lnTo>
                  <a:lnTo>
                    <a:pt x="583764" y="489232"/>
                  </a:lnTo>
                  <a:lnTo>
                    <a:pt x="551491" y="519979"/>
                  </a:lnTo>
                  <a:lnTo>
                    <a:pt x="519973" y="551497"/>
                  </a:lnTo>
                  <a:lnTo>
                    <a:pt x="489226" y="583771"/>
                  </a:lnTo>
                  <a:lnTo>
                    <a:pt x="459265" y="616786"/>
                  </a:lnTo>
                  <a:lnTo>
                    <a:pt x="430105" y="650527"/>
                  </a:lnTo>
                  <a:lnTo>
                    <a:pt x="401761" y="684978"/>
                  </a:lnTo>
                  <a:lnTo>
                    <a:pt x="374249" y="720126"/>
                  </a:lnTo>
                  <a:lnTo>
                    <a:pt x="347583" y="755953"/>
                  </a:lnTo>
                  <a:lnTo>
                    <a:pt x="321778" y="792447"/>
                  </a:lnTo>
                  <a:lnTo>
                    <a:pt x="296849" y="829590"/>
                  </a:lnTo>
                  <a:lnTo>
                    <a:pt x="272812" y="867370"/>
                  </a:lnTo>
                  <a:lnTo>
                    <a:pt x="249681" y="905769"/>
                  </a:lnTo>
                  <a:lnTo>
                    <a:pt x="227472" y="944774"/>
                  </a:lnTo>
                  <a:lnTo>
                    <a:pt x="206199" y="984369"/>
                  </a:lnTo>
                  <a:lnTo>
                    <a:pt x="185878" y="1024540"/>
                  </a:lnTo>
                  <a:lnTo>
                    <a:pt x="166524" y="1065270"/>
                  </a:lnTo>
                  <a:lnTo>
                    <a:pt x="148152" y="1106546"/>
                  </a:lnTo>
                  <a:lnTo>
                    <a:pt x="130776" y="1148351"/>
                  </a:lnTo>
                  <a:lnTo>
                    <a:pt x="114412" y="1190672"/>
                  </a:lnTo>
                  <a:lnTo>
                    <a:pt x="99075" y="1233492"/>
                  </a:lnTo>
                  <a:lnTo>
                    <a:pt x="84781" y="1276798"/>
                  </a:lnTo>
                  <a:lnTo>
                    <a:pt x="71543" y="1320573"/>
                  </a:lnTo>
                  <a:lnTo>
                    <a:pt x="59377" y="1364803"/>
                  </a:lnTo>
                  <a:lnTo>
                    <a:pt x="48299" y="1409472"/>
                  </a:lnTo>
                  <a:lnTo>
                    <a:pt x="38322" y="1454567"/>
                  </a:lnTo>
                  <a:lnTo>
                    <a:pt x="29463" y="1500070"/>
                  </a:lnTo>
                  <a:lnTo>
                    <a:pt x="21737" y="1545969"/>
                  </a:lnTo>
                  <a:lnTo>
                    <a:pt x="15158" y="1592246"/>
                  </a:lnTo>
                  <a:lnTo>
                    <a:pt x="9741" y="1638888"/>
                  </a:lnTo>
                  <a:lnTo>
                    <a:pt x="5502" y="1685880"/>
                  </a:lnTo>
                  <a:lnTo>
                    <a:pt x="2455" y="1733206"/>
                  </a:lnTo>
                  <a:lnTo>
                    <a:pt x="616" y="1780850"/>
                  </a:lnTo>
                  <a:lnTo>
                    <a:pt x="0" y="1828800"/>
                  </a:lnTo>
                  <a:lnTo>
                    <a:pt x="616" y="1876749"/>
                  </a:lnTo>
                  <a:lnTo>
                    <a:pt x="2455" y="1924393"/>
                  </a:lnTo>
                  <a:lnTo>
                    <a:pt x="5502" y="1971719"/>
                  </a:lnTo>
                  <a:lnTo>
                    <a:pt x="9741" y="2018711"/>
                  </a:lnTo>
                  <a:lnTo>
                    <a:pt x="15158" y="2065353"/>
                  </a:lnTo>
                  <a:lnTo>
                    <a:pt x="21737" y="2111630"/>
                  </a:lnTo>
                  <a:lnTo>
                    <a:pt x="29463" y="2157529"/>
                  </a:lnTo>
                  <a:lnTo>
                    <a:pt x="38322" y="2203032"/>
                  </a:lnTo>
                  <a:lnTo>
                    <a:pt x="48299" y="2248127"/>
                  </a:lnTo>
                  <a:lnTo>
                    <a:pt x="59377" y="2292796"/>
                  </a:lnTo>
                  <a:lnTo>
                    <a:pt x="71543" y="2337026"/>
                  </a:lnTo>
                  <a:lnTo>
                    <a:pt x="84781" y="2380801"/>
                  </a:lnTo>
                  <a:lnTo>
                    <a:pt x="99075" y="2424107"/>
                  </a:lnTo>
                  <a:lnTo>
                    <a:pt x="114412" y="2466927"/>
                  </a:lnTo>
                  <a:lnTo>
                    <a:pt x="130776" y="2509248"/>
                  </a:lnTo>
                  <a:lnTo>
                    <a:pt x="148152" y="2551053"/>
                  </a:lnTo>
                  <a:lnTo>
                    <a:pt x="166524" y="2592329"/>
                  </a:lnTo>
                  <a:lnTo>
                    <a:pt x="185878" y="2633059"/>
                  </a:lnTo>
                  <a:lnTo>
                    <a:pt x="206199" y="2673230"/>
                  </a:lnTo>
                  <a:lnTo>
                    <a:pt x="227472" y="2712825"/>
                  </a:lnTo>
                  <a:lnTo>
                    <a:pt x="249681" y="2751830"/>
                  </a:lnTo>
                  <a:lnTo>
                    <a:pt x="272812" y="2790229"/>
                  </a:lnTo>
                  <a:lnTo>
                    <a:pt x="296849" y="2828009"/>
                  </a:lnTo>
                  <a:lnTo>
                    <a:pt x="321778" y="2865152"/>
                  </a:lnTo>
                  <a:lnTo>
                    <a:pt x="347583" y="2901646"/>
                  </a:lnTo>
                  <a:lnTo>
                    <a:pt x="374249" y="2937473"/>
                  </a:lnTo>
                  <a:lnTo>
                    <a:pt x="401761" y="2972621"/>
                  </a:lnTo>
                  <a:lnTo>
                    <a:pt x="430105" y="3007072"/>
                  </a:lnTo>
                  <a:lnTo>
                    <a:pt x="459265" y="3040813"/>
                  </a:lnTo>
                  <a:lnTo>
                    <a:pt x="489226" y="3073828"/>
                  </a:lnTo>
                  <a:lnTo>
                    <a:pt x="519973" y="3106102"/>
                  </a:lnTo>
                  <a:lnTo>
                    <a:pt x="551491" y="3137620"/>
                  </a:lnTo>
                  <a:lnTo>
                    <a:pt x="583764" y="3168367"/>
                  </a:lnTo>
                  <a:lnTo>
                    <a:pt x="616779" y="3198329"/>
                  </a:lnTo>
                  <a:lnTo>
                    <a:pt x="650520" y="3227489"/>
                  </a:lnTo>
                  <a:lnTo>
                    <a:pt x="684971" y="3255833"/>
                  </a:lnTo>
                  <a:lnTo>
                    <a:pt x="720118" y="3283345"/>
                  </a:lnTo>
                  <a:lnTo>
                    <a:pt x="755945" y="3310012"/>
                  </a:lnTo>
                  <a:lnTo>
                    <a:pt x="792438" y="3335817"/>
                  </a:lnTo>
                  <a:lnTo>
                    <a:pt x="829581" y="3360746"/>
                  </a:lnTo>
                  <a:lnTo>
                    <a:pt x="867360" y="3384784"/>
                  </a:lnTo>
                  <a:lnTo>
                    <a:pt x="905760" y="3407915"/>
                  </a:lnTo>
                  <a:lnTo>
                    <a:pt x="944764" y="3430124"/>
                  </a:lnTo>
                  <a:lnTo>
                    <a:pt x="984359" y="3451397"/>
                  </a:lnTo>
                  <a:lnTo>
                    <a:pt x="1024529" y="3471718"/>
                  </a:lnTo>
                  <a:lnTo>
                    <a:pt x="1065260" y="3491073"/>
                  </a:lnTo>
                  <a:lnTo>
                    <a:pt x="1106535" y="3509445"/>
                  </a:lnTo>
                  <a:lnTo>
                    <a:pt x="1148340" y="3526821"/>
                  </a:lnTo>
                  <a:lnTo>
                    <a:pt x="1190661" y="3543185"/>
                  </a:lnTo>
                  <a:lnTo>
                    <a:pt x="1233481" y="3558522"/>
                  </a:lnTo>
                  <a:lnTo>
                    <a:pt x="1276786" y="3572817"/>
                  </a:lnTo>
                  <a:lnTo>
                    <a:pt x="1320561" y="3586055"/>
                  </a:lnTo>
                  <a:lnTo>
                    <a:pt x="1364791" y="3598221"/>
                  </a:lnTo>
                  <a:lnTo>
                    <a:pt x="1409460" y="3609300"/>
                  </a:lnTo>
                  <a:lnTo>
                    <a:pt x="1454555" y="3619276"/>
                  </a:lnTo>
                  <a:lnTo>
                    <a:pt x="1500058" y="3628135"/>
                  </a:lnTo>
                  <a:lnTo>
                    <a:pt x="1545956" y="3635862"/>
                  </a:lnTo>
                  <a:lnTo>
                    <a:pt x="1592234" y="3642441"/>
                  </a:lnTo>
                  <a:lnTo>
                    <a:pt x="1638876" y="3647858"/>
                  </a:lnTo>
                  <a:lnTo>
                    <a:pt x="1685867" y="3652097"/>
                  </a:lnTo>
                  <a:lnTo>
                    <a:pt x="1733193" y="3655144"/>
                  </a:lnTo>
                  <a:lnTo>
                    <a:pt x="1780838" y="3656983"/>
                  </a:lnTo>
                  <a:lnTo>
                    <a:pt x="1828787" y="3657600"/>
                  </a:lnTo>
                  <a:lnTo>
                    <a:pt x="1876736" y="3656983"/>
                  </a:lnTo>
                  <a:lnTo>
                    <a:pt x="1924381" y="3655144"/>
                  </a:lnTo>
                  <a:lnTo>
                    <a:pt x="1971706" y="3652097"/>
                  </a:lnTo>
                  <a:lnTo>
                    <a:pt x="2018698" y="3647858"/>
                  </a:lnTo>
                  <a:lnTo>
                    <a:pt x="2065340" y="3642441"/>
                  </a:lnTo>
                  <a:lnTo>
                    <a:pt x="2111618" y="3635862"/>
                  </a:lnTo>
                  <a:lnTo>
                    <a:pt x="2157516" y="3628135"/>
                  </a:lnTo>
                  <a:lnTo>
                    <a:pt x="2203020" y="3619276"/>
                  </a:lnTo>
                  <a:lnTo>
                    <a:pt x="2248114" y="3609300"/>
                  </a:lnTo>
                  <a:lnTo>
                    <a:pt x="2292783" y="3598221"/>
                  </a:lnTo>
                  <a:lnTo>
                    <a:pt x="2337013" y="3586055"/>
                  </a:lnTo>
                  <a:lnTo>
                    <a:pt x="2380788" y="3572817"/>
                  </a:lnTo>
                  <a:lnTo>
                    <a:pt x="2424094" y="3558522"/>
                  </a:lnTo>
                  <a:lnTo>
                    <a:pt x="2466914" y="3543185"/>
                  </a:lnTo>
                  <a:lnTo>
                    <a:pt x="2509235" y="3526821"/>
                  </a:lnTo>
                  <a:lnTo>
                    <a:pt x="2551041" y="3509445"/>
                  </a:lnTo>
                  <a:lnTo>
                    <a:pt x="2592316" y="3491073"/>
                  </a:lnTo>
                  <a:lnTo>
                    <a:pt x="2633047" y="3471718"/>
                  </a:lnTo>
                  <a:lnTo>
                    <a:pt x="2673217" y="3451397"/>
                  </a:lnTo>
                  <a:lnTo>
                    <a:pt x="2712812" y="3430124"/>
                  </a:lnTo>
                  <a:lnTo>
                    <a:pt x="2751817" y="3407915"/>
                  </a:lnTo>
                  <a:lnTo>
                    <a:pt x="2790217" y="3384784"/>
                  </a:lnTo>
                  <a:lnTo>
                    <a:pt x="2827996" y="3360746"/>
                  </a:lnTo>
                  <a:lnTo>
                    <a:pt x="2865140" y="3335817"/>
                  </a:lnTo>
                  <a:lnTo>
                    <a:pt x="2901633" y="3310012"/>
                  </a:lnTo>
                  <a:lnTo>
                    <a:pt x="2937461" y="3283345"/>
                  </a:lnTo>
                  <a:lnTo>
                    <a:pt x="2972608" y="3255833"/>
                  </a:lnTo>
                  <a:lnTo>
                    <a:pt x="3007059" y="3227489"/>
                  </a:lnTo>
                  <a:lnTo>
                    <a:pt x="3040800" y="3198329"/>
                  </a:lnTo>
                  <a:lnTo>
                    <a:pt x="3073815" y="3168367"/>
                  </a:lnTo>
                  <a:lnTo>
                    <a:pt x="3106089" y="3137620"/>
                  </a:lnTo>
                  <a:lnTo>
                    <a:pt x="3137607" y="3106102"/>
                  </a:lnTo>
                  <a:lnTo>
                    <a:pt x="3168355" y="3073828"/>
                  </a:lnTo>
                  <a:lnTo>
                    <a:pt x="3198316" y="3040813"/>
                  </a:lnTo>
                  <a:lnTo>
                    <a:pt x="3227476" y="3007072"/>
                  </a:lnTo>
                  <a:lnTo>
                    <a:pt x="3255820" y="2972621"/>
                  </a:lnTo>
                  <a:lnTo>
                    <a:pt x="3283333" y="2937473"/>
                  </a:lnTo>
                  <a:lnTo>
                    <a:pt x="3309999" y="2901646"/>
                  </a:lnTo>
                  <a:lnTo>
                    <a:pt x="3335805" y="2865152"/>
                  </a:lnTo>
                  <a:lnTo>
                    <a:pt x="3360734" y="2828009"/>
                  </a:lnTo>
                  <a:lnTo>
                    <a:pt x="3384771" y="2790229"/>
                  </a:lnTo>
                  <a:lnTo>
                    <a:pt x="3407902" y="2751830"/>
                  </a:lnTo>
                  <a:lnTo>
                    <a:pt x="3430111" y="2712825"/>
                  </a:lnTo>
                  <a:lnTo>
                    <a:pt x="3451384" y="2673230"/>
                  </a:lnTo>
                  <a:lnTo>
                    <a:pt x="3471705" y="2633059"/>
                  </a:lnTo>
                  <a:lnTo>
                    <a:pt x="3491060" y="2592329"/>
                  </a:lnTo>
                  <a:lnTo>
                    <a:pt x="3509433" y="2551053"/>
                  </a:lnTo>
                  <a:lnTo>
                    <a:pt x="3526808" y="2509248"/>
                  </a:lnTo>
                  <a:lnTo>
                    <a:pt x="3543172" y="2466927"/>
                  </a:lnTo>
                  <a:lnTo>
                    <a:pt x="3558509" y="2424107"/>
                  </a:lnTo>
                  <a:lnTo>
                    <a:pt x="3572804" y="2380801"/>
                  </a:lnTo>
                  <a:lnTo>
                    <a:pt x="3586042" y="2337026"/>
                  </a:lnTo>
                  <a:lnTo>
                    <a:pt x="3598208" y="2292796"/>
                  </a:lnTo>
                  <a:lnTo>
                    <a:pt x="3609287" y="2248127"/>
                  </a:lnTo>
                  <a:lnTo>
                    <a:pt x="3619263" y="2203032"/>
                  </a:lnTo>
                  <a:lnTo>
                    <a:pt x="3628122" y="2157529"/>
                  </a:lnTo>
                  <a:lnTo>
                    <a:pt x="3635849" y="2111630"/>
                  </a:lnTo>
                  <a:lnTo>
                    <a:pt x="3642428" y="2065353"/>
                  </a:lnTo>
                  <a:lnTo>
                    <a:pt x="3647845" y="2018711"/>
                  </a:lnTo>
                  <a:lnTo>
                    <a:pt x="3652085" y="1971719"/>
                  </a:lnTo>
                  <a:lnTo>
                    <a:pt x="3655131" y="1924393"/>
                  </a:lnTo>
                  <a:lnTo>
                    <a:pt x="3656970" y="1876749"/>
                  </a:lnTo>
                  <a:lnTo>
                    <a:pt x="3657587" y="1828800"/>
                  </a:lnTo>
                  <a:lnTo>
                    <a:pt x="3656970" y="1780850"/>
                  </a:lnTo>
                  <a:lnTo>
                    <a:pt x="3655131" y="1733206"/>
                  </a:lnTo>
                  <a:lnTo>
                    <a:pt x="3652085" y="1685880"/>
                  </a:lnTo>
                  <a:lnTo>
                    <a:pt x="3647845" y="1638888"/>
                  </a:lnTo>
                  <a:lnTo>
                    <a:pt x="3642428" y="1592246"/>
                  </a:lnTo>
                  <a:lnTo>
                    <a:pt x="3635849" y="1545969"/>
                  </a:lnTo>
                  <a:lnTo>
                    <a:pt x="3628122" y="1500070"/>
                  </a:lnTo>
                  <a:lnTo>
                    <a:pt x="3619263" y="1454567"/>
                  </a:lnTo>
                  <a:lnTo>
                    <a:pt x="3609287" y="1409472"/>
                  </a:lnTo>
                  <a:lnTo>
                    <a:pt x="3598208" y="1364803"/>
                  </a:lnTo>
                  <a:lnTo>
                    <a:pt x="3586042" y="1320573"/>
                  </a:lnTo>
                  <a:lnTo>
                    <a:pt x="3572804" y="1276798"/>
                  </a:lnTo>
                  <a:lnTo>
                    <a:pt x="3558509" y="1233492"/>
                  </a:lnTo>
                  <a:lnTo>
                    <a:pt x="3543172" y="1190672"/>
                  </a:lnTo>
                  <a:lnTo>
                    <a:pt x="3526808" y="1148351"/>
                  </a:lnTo>
                  <a:lnTo>
                    <a:pt x="3509433" y="1106546"/>
                  </a:lnTo>
                  <a:lnTo>
                    <a:pt x="3491060" y="1065270"/>
                  </a:lnTo>
                  <a:lnTo>
                    <a:pt x="3471705" y="1024540"/>
                  </a:lnTo>
                  <a:lnTo>
                    <a:pt x="3451384" y="984369"/>
                  </a:lnTo>
                  <a:lnTo>
                    <a:pt x="3430111" y="944774"/>
                  </a:lnTo>
                  <a:lnTo>
                    <a:pt x="3407902" y="905769"/>
                  </a:lnTo>
                  <a:lnTo>
                    <a:pt x="3384771" y="867370"/>
                  </a:lnTo>
                  <a:lnTo>
                    <a:pt x="3360734" y="829590"/>
                  </a:lnTo>
                  <a:lnTo>
                    <a:pt x="3335805" y="792447"/>
                  </a:lnTo>
                  <a:lnTo>
                    <a:pt x="3309999" y="755953"/>
                  </a:lnTo>
                  <a:lnTo>
                    <a:pt x="3283333" y="720126"/>
                  </a:lnTo>
                  <a:lnTo>
                    <a:pt x="3255820" y="684978"/>
                  </a:lnTo>
                  <a:lnTo>
                    <a:pt x="3227476" y="650527"/>
                  </a:lnTo>
                  <a:lnTo>
                    <a:pt x="3198316" y="616786"/>
                  </a:lnTo>
                  <a:lnTo>
                    <a:pt x="3168355" y="583771"/>
                  </a:lnTo>
                  <a:lnTo>
                    <a:pt x="3137607" y="551497"/>
                  </a:lnTo>
                  <a:lnTo>
                    <a:pt x="3106089" y="519979"/>
                  </a:lnTo>
                  <a:lnTo>
                    <a:pt x="3073815" y="489232"/>
                  </a:lnTo>
                  <a:lnTo>
                    <a:pt x="3040800" y="459270"/>
                  </a:lnTo>
                  <a:lnTo>
                    <a:pt x="3007059" y="430110"/>
                  </a:lnTo>
                  <a:lnTo>
                    <a:pt x="2972608" y="401766"/>
                  </a:lnTo>
                  <a:lnTo>
                    <a:pt x="2937461" y="374254"/>
                  </a:lnTo>
                  <a:lnTo>
                    <a:pt x="2901633" y="347587"/>
                  </a:lnTo>
                  <a:lnTo>
                    <a:pt x="2865140" y="321782"/>
                  </a:lnTo>
                  <a:lnTo>
                    <a:pt x="2827996" y="296853"/>
                  </a:lnTo>
                  <a:lnTo>
                    <a:pt x="2790217" y="272815"/>
                  </a:lnTo>
                  <a:lnTo>
                    <a:pt x="2751817" y="249684"/>
                  </a:lnTo>
                  <a:lnTo>
                    <a:pt x="2712812" y="227475"/>
                  </a:lnTo>
                  <a:lnTo>
                    <a:pt x="2673217" y="206202"/>
                  </a:lnTo>
                  <a:lnTo>
                    <a:pt x="2633047" y="185881"/>
                  </a:lnTo>
                  <a:lnTo>
                    <a:pt x="2592316" y="166526"/>
                  </a:lnTo>
                  <a:lnTo>
                    <a:pt x="2551041" y="148154"/>
                  </a:lnTo>
                  <a:lnTo>
                    <a:pt x="2509235" y="130778"/>
                  </a:lnTo>
                  <a:lnTo>
                    <a:pt x="2466914" y="114414"/>
                  </a:lnTo>
                  <a:lnTo>
                    <a:pt x="2424094" y="99077"/>
                  </a:lnTo>
                  <a:lnTo>
                    <a:pt x="2380788" y="84782"/>
                  </a:lnTo>
                  <a:lnTo>
                    <a:pt x="2337013" y="71544"/>
                  </a:lnTo>
                  <a:lnTo>
                    <a:pt x="2292783" y="59378"/>
                  </a:lnTo>
                  <a:lnTo>
                    <a:pt x="2248114" y="48299"/>
                  </a:lnTo>
                  <a:lnTo>
                    <a:pt x="2203020" y="38323"/>
                  </a:lnTo>
                  <a:lnTo>
                    <a:pt x="2157516" y="29464"/>
                  </a:lnTo>
                  <a:lnTo>
                    <a:pt x="2111618" y="21737"/>
                  </a:lnTo>
                  <a:lnTo>
                    <a:pt x="2065340" y="15158"/>
                  </a:lnTo>
                  <a:lnTo>
                    <a:pt x="2018698" y="9741"/>
                  </a:lnTo>
                  <a:lnTo>
                    <a:pt x="1971706" y="5502"/>
                  </a:lnTo>
                  <a:lnTo>
                    <a:pt x="1924381" y="2455"/>
                  </a:lnTo>
                  <a:lnTo>
                    <a:pt x="1876736" y="616"/>
                  </a:lnTo>
                  <a:lnTo>
                    <a:pt x="182878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7" name="Google Shape;717;g1f0d8ceccfc_0_0"/>
            <p:cNvSpPr/>
            <p:nvPr/>
          </p:nvSpPr>
          <p:spPr>
            <a:xfrm>
              <a:off x="8473691" y="2717080"/>
              <a:ext cx="439420" cy="759460"/>
            </a:xfrm>
            <a:custGeom>
              <a:rect b="b" l="l" r="r" t="t"/>
              <a:pathLst>
                <a:path extrusionOk="0" h="759460" w="439420">
                  <a:moveTo>
                    <a:pt x="0" y="0"/>
                  </a:moveTo>
                  <a:lnTo>
                    <a:pt x="31820" y="40431"/>
                  </a:lnTo>
                  <a:lnTo>
                    <a:pt x="62938" y="81436"/>
                  </a:lnTo>
                  <a:lnTo>
                    <a:pt x="93346" y="123007"/>
                  </a:lnTo>
                  <a:lnTo>
                    <a:pt x="123035" y="165133"/>
                  </a:lnTo>
                  <a:lnTo>
                    <a:pt x="151994" y="207806"/>
                  </a:lnTo>
                  <a:lnTo>
                    <a:pt x="180215" y="251017"/>
                  </a:lnTo>
                  <a:lnTo>
                    <a:pt x="207689" y="294757"/>
                  </a:lnTo>
                  <a:lnTo>
                    <a:pt x="234406" y="339017"/>
                  </a:lnTo>
                  <a:lnTo>
                    <a:pt x="260357" y="383789"/>
                  </a:lnTo>
                  <a:lnTo>
                    <a:pt x="285534" y="429063"/>
                  </a:lnTo>
                  <a:lnTo>
                    <a:pt x="309926" y="474830"/>
                  </a:lnTo>
                  <a:lnTo>
                    <a:pt x="333524" y="521082"/>
                  </a:lnTo>
                  <a:lnTo>
                    <a:pt x="356320" y="567809"/>
                  </a:lnTo>
                  <a:lnTo>
                    <a:pt x="378304" y="615003"/>
                  </a:lnTo>
                  <a:lnTo>
                    <a:pt x="399467" y="662654"/>
                  </a:lnTo>
                  <a:lnTo>
                    <a:pt x="419799" y="710755"/>
                  </a:lnTo>
                  <a:lnTo>
                    <a:pt x="439293" y="759294"/>
                  </a:lnTo>
                </a:path>
              </a:pathLst>
            </a:custGeom>
            <a:noFill/>
            <a:ln cap="flat" cmpd="sng" w="2413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8" name="Google Shape;718;g1f0d8ceccfc_0_0"/>
            <p:cNvSpPr/>
            <p:nvPr/>
          </p:nvSpPr>
          <p:spPr>
            <a:xfrm>
              <a:off x="8596341" y="3257090"/>
              <a:ext cx="516890" cy="470535"/>
            </a:xfrm>
            <a:custGeom>
              <a:rect b="b" l="l" r="r" t="t"/>
              <a:pathLst>
                <a:path extrusionOk="0" h="470535" w="516890">
                  <a:moveTo>
                    <a:pt x="516318" y="0"/>
                  </a:moveTo>
                  <a:lnTo>
                    <a:pt x="0" y="157010"/>
                  </a:lnTo>
                  <a:lnTo>
                    <a:pt x="377329" y="470408"/>
                  </a:lnTo>
                  <a:lnTo>
                    <a:pt x="516318"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9" name="Google Shape;719;g1f0d8ceccfc_0_0"/>
            <p:cNvSpPr/>
            <p:nvPr/>
          </p:nvSpPr>
          <p:spPr>
            <a:xfrm>
              <a:off x="5866187" y="7409935"/>
              <a:ext cx="876934" cy="46354"/>
            </a:xfrm>
            <a:custGeom>
              <a:rect b="b" l="l" r="r" t="t"/>
              <a:pathLst>
                <a:path extrusionOk="0" h="46354" w="876934">
                  <a:moveTo>
                    <a:pt x="876909" y="0"/>
                  </a:moveTo>
                  <a:lnTo>
                    <a:pt x="826190" y="8650"/>
                  </a:lnTo>
                  <a:lnTo>
                    <a:pt x="775302" y="16411"/>
                  </a:lnTo>
                  <a:lnTo>
                    <a:pt x="724257" y="23278"/>
                  </a:lnTo>
                  <a:lnTo>
                    <a:pt x="673067" y="29248"/>
                  </a:lnTo>
                  <a:lnTo>
                    <a:pt x="621744" y="34315"/>
                  </a:lnTo>
                  <a:lnTo>
                    <a:pt x="570302" y="38477"/>
                  </a:lnTo>
                  <a:lnTo>
                    <a:pt x="518751" y="41730"/>
                  </a:lnTo>
                  <a:lnTo>
                    <a:pt x="467105" y="44069"/>
                  </a:lnTo>
                  <a:lnTo>
                    <a:pt x="415375" y="45492"/>
                  </a:lnTo>
                  <a:lnTo>
                    <a:pt x="363574" y="45993"/>
                  </a:lnTo>
                  <a:lnTo>
                    <a:pt x="311714" y="45570"/>
                  </a:lnTo>
                  <a:lnTo>
                    <a:pt x="259807" y="44218"/>
                  </a:lnTo>
                  <a:lnTo>
                    <a:pt x="207866" y="41934"/>
                  </a:lnTo>
                  <a:lnTo>
                    <a:pt x="155902" y="38713"/>
                  </a:lnTo>
                  <a:lnTo>
                    <a:pt x="103928" y="34551"/>
                  </a:lnTo>
                  <a:lnTo>
                    <a:pt x="51957" y="29446"/>
                  </a:lnTo>
                  <a:lnTo>
                    <a:pt x="0" y="23393"/>
                  </a:lnTo>
                </a:path>
              </a:pathLst>
            </a:custGeom>
            <a:noFill/>
            <a:ln cap="flat" cmpd="sng" w="2413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0" name="Google Shape;720;g1f0d8ceccfc_0_0"/>
            <p:cNvSpPr/>
            <p:nvPr/>
          </p:nvSpPr>
          <p:spPr>
            <a:xfrm>
              <a:off x="5616569" y="7184844"/>
              <a:ext cx="455929" cy="528954"/>
            </a:xfrm>
            <a:custGeom>
              <a:rect b="b" l="l" r="r" t="t"/>
              <a:pathLst>
                <a:path extrusionOk="0" h="528954" w="455929">
                  <a:moveTo>
                    <a:pt x="455536" y="0"/>
                  </a:moveTo>
                  <a:lnTo>
                    <a:pt x="0" y="181889"/>
                  </a:lnTo>
                  <a:lnTo>
                    <a:pt x="346938" y="528637"/>
                  </a:lnTo>
                  <a:lnTo>
                    <a:pt x="455536"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1" name="Google Shape;721;g1f0d8ceccfc_0_0"/>
            <p:cNvSpPr/>
            <p:nvPr/>
          </p:nvSpPr>
          <p:spPr>
            <a:xfrm>
              <a:off x="3448598" y="2791471"/>
              <a:ext cx="421004" cy="770254"/>
            </a:xfrm>
            <a:custGeom>
              <a:rect b="b" l="l" r="r" t="t"/>
              <a:pathLst>
                <a:path extrusionOk="0" h="770254" w="421004">
                  <a:moveTo>
                    <a:pt x="0" y="769658"/>
                  </a:moveTo>
                  <a:lnTo>
                    <a:pt x="18036" y="721471"/>
                  </a:lnTo>
                  <a:lnTo>
                    <a:pt x="36927" y="673586"/>
                  </a:lnTo>
                  <a:lnTo>
                    <a:pt x="56670" y="626015"/>
                  </a:lnTo>
                  <a:lnTo>
                    <a:pt x="77261" y="578770"/>
                  </a:lnTo>
                  <a:lnTo>
                    <a:pt x="98697" y="531865"/>
                  </a:lnTo>
                  <a:lnTo>
                    <a:pt x="120977" y="485311"/>
                  </a:lnTo>
                  <a:lnTo>
                    <a:pt x="144096" y="439121"/>
                  </a:lnTo>
                  <a:lnTo>
                    <a:pt x="168053" y="393307"/>
                  </a:lnTo>
                  <a:lnTo>
                    <a:pt x="192844" y="347883"/>
                  </a:lnTo>
                  <a:lnTo>
                    <a:pt x="218467" y="302861"/>
                  </a:lnTo>
                  <a:lnTo>
                    <a:pt x="244919" y="258252"/>
                  </a:lnTo>
                  <a:lnTo>
                    <a:pt x="272196" y="214070"/>
                  </a:lnTo>
                  <a:lnTo>
                    <a:pt x="300297" y="170328"/>
                  </a:lnTo>
                  <a:lnTo>
                    <a:pt x="329219" y="127037"/>
                  </a:lnTo>
                  <a:lnTo>
                    <a:pt x="358958" y="84210"/>
                  </a:lnTo>
                  <a:lnTo>
                    <a:pt x="389512" y="41860"/>
                  </a:lnTo>
                  <a:lnTo>
                    <a:pt x="420878" y="0"/>
                  </a:lnTo>
                </a:path>
              </a:pathLst>
            </a:custGeom>
            <a:noFill/>
            <a:ln cap="flat" cmpd="sng" w="2413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2" name="Google Shape;722;g1f0d8ceccfc_0_0"/>
            <p:cNvSpPr/>
            <p:nvPr/>
          </p:nvSpPr>
          <p:spPr>
            <a:xfrm>
              <a:off x="3578402" y="2609229"/>
              <a:ext cx="474345" cy="485775"/>
            </a:xfrm>
            <a:custGeom>
              <a:rect b="b" l="l" r="r" t="t"/>
              <a:pathLst>
                <a:path extrusionOk="0" h="485775" w="474345">
                  <a:moveTo>
                    <a:pt x="474192" y="0"/>
                  </a:moveTo>
                  <a:lnTo>
                    <a:pt x="0" y="125437"/>
                  </a:lnTo>
                  <a:lnTo>
                    <a:pt x="402247" y="485203"/>
                  </a:lnTo>
                  <a:lnTo>
                    <a:pt x="474192"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23" name="Google Shape;723;g1f0d8ceccfc_0_0"/>
          <p:cNvSpPr txBox="1"/>
          <p:nvPr/>
        </p:nvSpPr>
        <p:spPr>
          <a:xfrm>
            <a:off x="6616682" y="1744909"/>
            <a:ext cx="2173800" cy="1194900"/>
          </a:xfrm>
          <a:prstGeom prst="rect">
            <a:avLst/>
          </a:prstGeom>
          <a:noFill/>
          <a:ln>
            <a:noFill/>
          </a:ln>
        </p:spPr>
        <p:txBody>
          <a:bodyPr anchorCtr="0" anchor="t" bIns="0" lIns="0" spcFirstLastPara="1" rIns="0" wrap="square" tIns="97825">
            <a:spAutoFit/>
          </a:bodyPr>
          <a:lstStyle/>
          <a:p>
            <a:pPr indent="0" lvl="0" marL="0" rtl="0" algn="ctr">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Turn ideas into products</a:t>
            </a:r>
            <a:endParaRPr sz="1300">
              <a:latin typeface="Montserrat SemiBold"/>
              <a:ea typeface="Montserrat SemiBold"/>
              <a:cs typeface="Montserrat SemiBold"/>
              <a:sym typeface="Montserrat SemiBold"/>
            </a:endParaRPr>
          </a:p>
          <a:p>
            <a:pPr indent="0" lvl="0" marL="177800" marR="190500" rtl="0" algn="ctr">
              <a:lnSpc>
                <a:spcPct val="100000"/>
              </a:lnSpc>
              <a:spcBef>
                <a:spcPts val="600"/>
              </a:spcBef>
              <a:spcAft>
                <a:spcPts val="0"/>
              </a:spcAft>
              <a:buNone/>
            </a:pPr>
            <a:r>
              <a:rPr lang="en-GB" sz="1200">
                <a:solidFill>
                  <a:srgbClr val="023154"/>
                </a:solidFill>
                <a:latin typeface="Montserrat Medium"/>
                <a:ea typeface="Montserrat Medium"/>
                <a:cs typeface="Montserrat Medium"/>
                <a:sym typeface="Montserrat Medium"/>
              </a:rPr>
              <a:t>Develop the minimum viable product.</a:t>
            </a:r>
            <a:endParaRPr sz="1200">
              <a:latin typeface="Montserrat Medium"/>
              <a:ea typeface="Montserrat Medium"/>
              <a:cs typeface="Montserrat Medium"/>
              <a:sym typeface="Montserrat Medium"/>
            </a:endParaRPr>
          </a:p>
          <a:p>
            <a:pPr indent="0" lvl="0" marL="101600" marR="114300" rtl="0" algn="ctr">
              <a:lnSpc>
                <a:spcPct val="143500"/>
              </a:lnSpc>
              <a:spcBef>
                <a:spcPts val="0"/>
              </a:spcBef>
              <a:spcAft>
                <a:spcPts val="0"/>
              </a:spcAft>
              <a:buNone/>
            </a:pPr>
            <a:r>
              <a:rPr lang="en-GB" sz="1200">
                <a:solidFill>
                  <a:srgbClr val="023154"/>
                </a:solidFill>
                <a:latin typeface="Montserrat Medium"/>
                <a:ea typeface="Montserrat Medium"/>
                <a:cs typeface="Montserrat Medium"/>
                <a:sym typeface="Montserrat Medium"/>
              </a:rPr>
              <a:t>Start with one customer/ Simulate with people</a:t>
            </a:r>
            <a:endParaRPr sz="1200">
              <a:latin typeface="Montserrat Medium"/>
              <a:ea typeface="Montserrat Medium"/>
              <a:cs typeface="Montserrat Medium"/>
              <a:sym typeface="Montserrat Medium"/>
            </a:endParaRPr>
          </a:p>
        </p:txBody>
      </p:sp>
      <p:sp>
        <p:nvSpPr>
          <p:cNvPr id="724" name="Google Shape;724;g1f0d8ceccfc_0_0"/>
          <p:cNvSpPr txBox="1"/>
          <p:nvPr/>
        </p:nvSpPr>
        <p:spPr>
          <a:xfrm>
            <a:off x="5374964" y="3837457"/>
            <a:ext cx="1866600" cy="1480200"/>
          </a:xfrm>
          <a:prstGeom prst="rect">
            <a:avLst/>
          </a:prstGeom>
          <a:noFill/>
          <a:ln>
            <a:noFill/>
          </a:ln>
        </p:spPr>
        <p:txBody>
          <a:bodyPr anchorCtr="0" anchor="t" bIns="0" lIns="0" spcFirstLastPara="1" rIns="0" wrap="square" tIns="55900">
            <a:spAutoFit/>
          </a:bodyPr>
          <a:lstStyle/>
          <a:p>
            <a:pPr indent="0" lvl="0" marL="0" rtl="0" algn="ctr">
              <a:lnSpc>
                <a:spcPct val="100000"/>
              </a:lnSpc>
              <a:spcBef>
                <a:spcPts val="0"/>
              </a:spcBef>
              <a:spcAft>
                <a:spcPts val="0"/>
              </a:spcAft>
              <a:buNone/>
            </a:pPr>
            <a:r>
              <a:rPr b="1" lang="en-GB" sz="1900">
                <a:solidFill>
                  <a:srgbClr val="FFFFFF"/>
                </a:solidFill>
                <a:latin typeface="Montserrat SemiBold"/>
                <a:ea typeface="Montserrat SemiBold"/>
                <a:cs typeface="Montserrat SemiBold"/>
                <a:sym typeface="Montserrat SemiBold"/>
              </a:rPr>
              <a:t>Learn</a:t>
            </a:r>
            <a:endParaRPr sz="1900">
              <a:latin typeface="Montserrat SemiBold"/>
              <a:ea typeface="Montserrat SemiBold"/>
              <a:cs typeface="Montserrat SemiBold"/>
              <a:sym typeface="Montserrat SemiBold"/>
            </a:endParaRPr>
          </a:p>
          <a:p>
            <a:pPr indent="0" lvl="0" marL="0" rtl="0" algn="ctr">
              <a:lnSpc>
                <a:spcPct val="100000"/>
              </a:lnSpc>
              <a:spcBef>
                <a:spcPts val="300"/>
              </a:spcBef>
              <a:spcAft>
                <a:spcPts val="0"/>
              </a:spcAft>
              <a:buNone/>
            </a:pPr>
            <a:r>
              <a:rPr b="1" lang="en-GB" sz="1300">
                <a:solidFill>
                  <a:srgbClr val="FFFFFF"/>
                </a:solidFill>
                <a:latin typeface="Montserrat SemiBold"/>
                <a:ea typeface="Montserrat SemiBold"/>
                <a:cs typeface="Montserrat SemiBold"/>
                <a:sym typeface="Montserrat SemiBold"/>
              </a:rPr>
              <a:t>Pivot or persevere</a:t>
            </a:r>
            <a:endParaRPr sz="1300">
              <a:latin typeface="Montserrat SemiBold"/>
              <a:ea typeface="Montserrat SemiBold"/>
              <a:cs typeface="Montserrat SemiBold"/>
              <a:sym typeface="Montserrat SemiBold"/>
            </a:endParaRPr>
          </a:p>
          <a:p>
            <a:pPr indent="0" lvl="0" marL="190500" marR="177800" rtl="0" algn="ctr">
              <a:lnSpc>
                <a:spcPct val="100000"/>
              </a:lnSpc>
              <a:spcBef>
                <a:spcPts val="600"/>
              </a:spcBef>
              <a:spcAft>
                <a:spcPts val="0"/>
              </a:spcAft>
              <a:buNone/>
            </a:pPr>
            <a:r>
              <a:rPr lang="en-GB" sz="1200">
                <a:solidFill>
                  <a:srgbClr val="FFFFFF"/>
                </a:solidFill>
                <a:latin typeface="Montserrat Medium"/>
                <a:ea typeface="Montserrat Medium"/>
                <a:cs typeface="Montserrat Medium"/>
                <a:sym typeface="Montserrat Medium"/>
              </a:rPr>
              <a:t>Find and ﬁx root cause of problems.</a:t>
            </a:r>
            <a:endParaRPr sz="1200">
              <a:latin typeface="Montserrat Medium"/>
              <a:ea typeface="Montserrat Medium"/>
              <a:cs typeface="Montserrat Medium"/>
              <a:sym typeface="Montserrat Medium"/>
            </a:endParaRPr>
          </a:p>
          <a:p>
            <a:pPr indent="0" lvl="0" marL="12700" marR="0" rtl="0" algn="ctr">
              <a:lnSpc>
                <a:spcPct val="100000"/>
              </a:lnSpc>
              <a:spcBef>
                <a:spcPts val="600"/>
              </a:spcBef>
              <a:spcAft>
                <a:spcPts val="0"/>
              </a:spcAft>
              <a:buNone/>
            </a:pPr>
            <a:r>
              <a:rPr lang="en-GB" sz="1200">
                <a:solidFill>
                  <a:srgbClr val="FFFFFF"/>
                </a:solidFill>
                <a:latin typeface="Montserrat Medium"/>
                <a:ea typeface="Montserrat Medium"/>
                <a:cs typeface="Montserrat Medium"/>
                <a:sym typeface="Montserrat Medium"/>
              </a:rPr>
              <a:t>What creates value and what creates waste?</a:t>
            </a:r>
            <a:endParaRPr sz="1200">
              <a:latin typeface="Montserrat Medium"/>
              <a:ea typeface="Montserrat Medium"/>
              <a:cs typeface="Montserrat Medium"/>
              <a:sym typeface="Montserrat Medium"/>
            </a:endParaRPr>
          </a:p>
        </p:txBody>
      </p:sp>
      <p:sp>
        <p:nvSpPr>
          <p:cNvPr id="725" name="Google Shape;725;g1f0d8ceccfc_0_0"/>
          <p:cNvSpPr txBox="1"/>
          <p:nvPr/>
        </p:nvSpPr>
        <p:spPr>
          <a:xfrm>
            <a:off x="8163028" y="3837457"/>
            <a:ext cx="1883400" cy="1495500"/>
          </a:xfrm>
          <a:prstGeom prst="rect">
            <a:avLst/>
          </a:prstGeom>
          <a:noFill/>
          <a:ln>
            <a:noFill/>
          </a:ln>
        </p:spPr>
        <p:txBody>
          <a:bodyPr anchorCtr="0" anchor="t" bIns="0" lIns="0" spcFirstLastPara="1" rIns="0" wrap="square" tIns="55900">
            <a:spAutoFit/>
          </a:bodyPr>
          <a:lstStyle/>
          <a:p>
            <a:pPr indent="0" lvl="0" marL="0" rtl="0" algn="ctr">
              <a:lnSpc>
                <a:spcPct val="100000"/>
              </a:lnSpc>
              <a:spcBef>
                <a:spcPts val="0"/>
              </a:spcBef>
              <a:spcAft>
                <a:spcPts val="0"/>
              </a:spcAft>
              <a:buNone/>
            </a:pPr>
            <a:r>
              <a:rPr b="1" lang="en-GB" sz="1900">
                <a:solidFill>
                  <a:srgbClr val="FFFFFF"/>
                </a:solidFill>
                <a:latin typeface="Montserrat SemiBold"/>
                <a:ea typeface="Montserrat SemiBold"/>
                <a:cs typeface="Montserrat SemiBold"/>
                <a:sym typeface="Montserrat SemiBold"/>
              </a:rPr>
              <a:t>Measure</a:t>
            </a:r>
            <a:endParaRPr sz="1900">
              <a:latin typeface="Montserrat SemiBold"/>
              <a:ea typeface="Montserrat SemiBold"/>
              <a:cs typeface="Montserrat SemiBold"/>
              <a:sym typeface="Montserrat SemiBold"/>
            </a:endParaRPr>
          </a:p>
          <a:p>
            <a:pPr indent="0" lvl="0" marL="76200" marR="63500" rtl="0" algn="ctr">
              <a:lnSpc>
                <a:spcPct val="100000"/>
              </a:lnSpc>
              <a:spcBef>
                <a:spcPts val="300"/>
              </a:spcBef>
              <a:spcAft>
                <a:spcPts val="0"/>
              </a:spcAft>
              <a:buNone/>
            </a:pPr>
            <a:r>
              <a:rPr b="1" lang="en-GB" sz="1300">
                <a:solidFill>
                  <a:srgbClr val="FFFFFF"/>
                </a:solidFill>
                <a:latin typeface="Montserrat SemiBold"/>
                <a:ea typeface="Montserrat SemiBold"/>
                <a:cs typeface="Montserrat SemiBold"/>
                <a:sym typeface="Montserrat SemiBold"/>
              </a:rPr>
              <a:t>See how customers respond</a:t>
            </a:r>
            <a:endParaRPr sz="1300">
              <a:latin typeface="Montserrat SemiBold"/>
              <a:ea typeface="Montserrat SemiBold"/>
              <a:cs typeface="Montserrat SemiBold"/>
              <a:sym typeface="Montserrat SemiBold"/>
            </a:endParaRPr>
          </a:p>
          <a:p>
            <a:pPr indent="0" lvl="0" marL="12700" marR="0" rtl="0" algn="ctr">
              <a:lnSpc>
                <a:spcPct val="100000"/>
              </a:lnSpc>
              <a:spcBef>
                <a:spcPts val="600"/>
              </a:spcBef>
              <a:spcAft>
                <a:spcPts val="0"/>
              </a:spcAft>
              <a:buNone/>
            </a:pPr>
            <a:r>
              <a:rPr lang="en-GB" sz="1200">
                <a:solidFill>
                  <a:srgbClr val="FFFFFF"/>
                </a:solidFill>
                <a:latin typeface="Montserrat Medium"/>
                <a:ea typeface="Montserrat Medium"/>
                <a:cs typeface="Montserrat Medium"/>
                <a:sym typeface="Montserrat Medium"/>
              </a:rPr>
              <a:t>Experiment. Test to ﬁnd cause and effect.</a:t>
            </a:r>
            <a:endParaRPr sz="1200">
              <a:latin typeface="Montserrat Medium"/>
              <a:ea typeface="Montserrat Medium"/>
              <a:cs typeface="Montserrat Medium"/>
              <a:sym typeface="Montserrat Medium"/>
            </a:endParaRPr>
          </a:p>
          <a:p>
            <a:pPr indent="0" lvl="0" marL="0" rtl="0" algn="ctr">
              <a:lnSpc>
                <a:spcPct val="100000"/>
              </a:lnSpc>
              <a:spcBef>
                <a:spcPts val="600"/>
              </a:spcBef>
              <a:spcAft>
                <a:spcPts val="0"/>
              </a:spcAft>
              <a:buNone/>
            </a:pPr>
            <a:r>
              <a:rPr lang="en-GB" sz="1200">
                <a:solidFill>
                  <a:srgbClr val="FFFFFF"/>
                </a:solidFill>
                <a:latin typeface="Montserrat Medium"/>
                <a:ea typeface="Montserrat Medium"/>
                <a:cs typeface="Montserrat Medium"/>
                <a:sym typeface="Montserrat Medium"/>
              </a:rPr>
              <a:t>Go and see for yourself</a:t>
            </a:r>
            <a:endParaRPr sz="1200">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g1f0d8ceccfc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31" name="Google Shape;731;g1f0d8ceccfc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2" name="Google Shape;732;g1f0d8ceccfc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3" name="Google Shape;733;g1f0d8ceccfc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4" name="Google Shape;734;g1f0d8ceccfc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5" name="Google Shape;735;g1f0d8ceccfc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