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
      <p:font typeface="Montserrat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GEiq1cvKEzUQCwtT3u24cqP7G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B49C8CB-F172-43C5-8F06-88C65DF5EC9B}">
  <a:tblStyle styleId="{5B49C8CB-F172-43C5-8F06-88C65DF5EC9B}"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bold.fntdata"/><Relationship Id="rId25" Type="http://schemas.openxmlformats.org/officeDocument/2006/relationships/font" Target="fonts/MontserratLight-regular.fntdata"/><Relationship Id="rId28" Type="http://schemas.openxmlformats.org/officeDocument/2006/relationships/font" Target="fonts/MontserratLight-boldItalic.fntdata"/><Relationship Id="rId27" Type="http://schemas.openxmlformats.org/officeDocument/2006/relationships/font" Target="fonts/Montserrat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SemiBold-regular.fntdata"/><Relationship Id="rId12" Type="http://schemas.openxmlformats.org/officeDocument/2006/relationships/slide" Target="slides/slide7.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2ab2bbf129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g2ab2bbf129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0.png"/><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0.png"/><Relationship Id="rId4" Type="http://schemas.openxmlformats.org/officeDocument/2006/relationships/image" Target="../media/image2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0.png"/><Relationship Id="rId4"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0.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45" name="Shape 245"/>
        <p:cNvGrpSpPr/>
        <p:nvPr/>
      </p:nvGrpSpPr>
      <p:grpSpPr>
        <a:xfrm>
          <a:off x="0" y="0"/>
          <a:ext cx="0" cy="0"/>
          <a:chOff x="0" y="0"/>
          <a:chExt cx="0" cy="0"/>
        </a:xfrm>
      </p:grpSpPr>
      <p:pic>
        <p:nvPicPr>
          <p:cNvPr descr="A yellow circle on a black background&#10;&#10;Description automatically generated" id="246" name="Google Shape;246;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7" name="Google Shape;247;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50" name="Google Shape;250;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2" name="Google Shape;252;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3" name="Google Shape;253;p18"/>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54" name="Google Shape;254;p18"/>
          <p:cNvGrpSpPr/>
          <p:nvPr/>
        </p:nvGrpSpPr>
        <p:grpSpPr>
          <a:xfrm>
            <a:off x="11436251" y="129884"/>
            <a:ext cx="661669" cy="1214119"/>
            <a:chOff x="11436251" y="129884"/>
            <a:chExt cx="661669" cy="1214119"/>
          </a:xfrm>
        </p:grpSpPr>
        <p:sp>
          <p:nvSpPr>
            <p:cNvPr id="255" name="Google Shape;255;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83" name="Google Shape;283;p18"/>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4" name="Shape 284"/>
        <p:cNvGrpSpPr/>
        <p:nvPr/>
      </p:nvGrpSpPr>
      <p:grpSpPr>
        <a:xfrm>
          <a:off x="0" y="0"/>
          <a:ext cx="0" cy="0"/>
          <a:chOff x="0" y="0"/>
          <a:chExt cx="0" cy="0"/>
        </a:xfrm>
      </p:grpSpPr>
      <p:pic>
        <p:nvPicPr>
          <p:cNvPr descr="A yellow circle on a black background&#10;&#10;Description automatically generated" id="285" name="Google Shape;285;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6" name="Google Shape;286;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89" name="Google Shape;289;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90" name="Google Shape;290;p19"/>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1" name="Google Shape;291;p19"/>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2" name="Google Shape;292;p19"/>
          <p:cNvGrpSpPr/>
          <p:nvPr/>
        </p:nvGrpSpPr>
        <p:grpSpPr>
          <a:xfrm>
            <a:off x="11626751" y="129884"/>
            <a:ext cx="661669" cy="1214119"/>
            <a:chOff x="11436251" y="129884"/>
            <a:chExt cx="661669" cy="1214119"/>
          </a:xfrm>
        </p:grpSpPr>
        <p:sp>
          <p:nvSpPr>
            <p:cNvPr id="293" name="Google Shape;293;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21" name="Google Shape;321;p19"/>
          <p:cNvGrpSpPr/>
          <p:nvPr/>
        </p:nvGrpSpPr>
        <p:grpSpPr>
          <a:xfrm>
            <a:off x="0" y="937491"/>
            <a:ext cx="1397787" cy="57996"/>
            <a:chOff x="0" y="1077191"/>
            <a:chExt cx="1397787" cy="57996"/>
          </a:xfrm>
        </p:grpSpPr>
        <p:sp>
          <p:nvSpPr>
            <p:cNvPr id="322" name="Google Shape;322;p19"/>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9"/>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4" name="Google Shape;324;p19"/>
          <p:cNvSpPr txBox="1"/>
          <p:nvPr>
            <p:ph type="title"/>
          </p:nvPr>
        </p:nvSpPr>
        <p:spPr>
          <a:xfrm>
            <a:off x="298674" y="369475"/>
            <a:ext cx="85203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5" name="Shape 325"/>
        <p:cNvGrpSpPr/>
        <p:nvPr/>
      </p:nvGrpSpPr>
      <p:grpSpPr>
        <a:xfrm>
          <a:off x="0" y="0"/>
          <a:ext cx="0" cy="0"/>
          <a:chOff x="0" y="0"/>
          <a:chExt cx="0" cy="0"/>
        </a:xfrm>
      </p:grpSpPr>
      <p:pic>
        <p:nvPicPr>
          <p:cNvPr descr="A yellow circle on a black background&#10;&#10;Description automatically generated" id="326" name="Google Shape;326;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7" name="Google Shape;327;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0" name="Google Shape;330;p20"/>
          <p:cNvGrpSpPr/>
          <p:nvPr/>
        </p:nvGrpSpPr>
        <p:grpSpPr>
          <a:xfrm>
            <a:off x="133822" y="976478"/>
            <a:ext cx="1397812" cy="58002"/>
            <a:chOff x="0" y="1077191"/>
            <a:chExt cx="1397812" cy="58002"/>
          </a:xfrm>
        </p:grpSpPr>
        <p:sp>
          <p:nvSpPr>
            <p:cNvPr id="331" name="Google Shape;331;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3" name="Google Shape;333;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4" name="Google Shape;334;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5" name="Google Shape;335;p20"/>
          <p:cNvGrpSpPr/>
          <p:nvPr/>
        </p:nvGrpSpPr>
        <p:grpSpPr>
          <a:xfrm>
            <a:off x="11436251" y="129884"/>
            <a:ext cx="661669" cy="1214119"/>
            <a:chOff x="11436251" y="129884"/>
            <a:chExt cx="661669" cy="1214119"/>
          </a:xfrm>
        </p:grpSpPr>
        <p:sp>
          <p:nvSpPr>
            <p:cNvPr id="336" name="Google Shape;336;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4" name="Google Shape;364;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5" name="Google Shape;365;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6" name="Shape 366"/>
        <p:cNvGrpSpPr/>
        <p:nvPr/>
      </p:nvGrpSpPr>
      <p:grpSpPr>
        <a:xfrm>
          <a:off x="0" y="0"/>
          <a:ext cx="0" cy="0"/>
          <a:chOff x="0" y="0"/>
          <a:chExt cx="0" cy="0"/>
        </a:xfrm>
      </p:grpSpPr>
      <p:pic>
        <p:nvPicPr>
          <p:cNvPr descr="A yellow circle on a black background&#10;&#10;Description automatically generated" id="367" name="Google Shape;367;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8" name="Google Shape;368;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1" name="Google Shape;371;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2" name="Google Shape;372;p21"/>
          <p:cNvGrpSpPr/>
          <p:nvPr/>
        </p:nvGrpSpPr>
        <p:grpSpPr>
          <a:xfrm>
            <a:off x="0" y="1318491"/>
            <a:ext cx="1397812" cy="58002"/>
            <a:chOff x="0" y="1077191"/>
            <a:chExt cx="1397812" cy="58002"/>
          </a:xfrm>
        </p:grpSpPr>
        <p:sp>
          <p:nvSpPr>
            <p:cNvPr id="373" name="Google Shape;373;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5" name="Google Shape;375;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6" name="Google Shape;376;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7" name="Google Shape;377;p21"/>
          <p:cNvGrpSpPr/>
          <p:nvPr/>
        </p:nvGrpSpPr>
        <p:grpSpPr>
          <a:xfrm>
            <a:off x="11614051" y="129884"/>
            <a:ext cx="661669" cy="1214119"/>
            <a:chOff x="11436251" y="129884"/>
            <a:chExt cx="661669" cy="1214119"/>
          </a:xfrm>
        </p:grpSpPr>
        <p:sp>
          <p:nvSpPr>
            <p:cNvPr id="378" name="Google Shape;378;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6" name="Google Shape;406;p2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7" name="Shape 407"/>
        <p:cNvGrpSpPr/>
        <p:nvPr/>
      </p:nvGrpSpPr>
      <p:grpSpPr>
        <a:xfrm>
          <a:off x="0" y="0"/>
          <a:ext cx="0" cy="0"/>
          <a:chOff x="0" y="0"/>
          <a:chExt cx="0" cy="0"/>
        </a:xfrm>
      </p:grpSpPr>
      <p:pic>
        <p:nvPicPr>
          <p:cNvPr descr="A yellow circle on a black background&#10;&#10;Description automatically generated" id="408" name="Google Shape;408;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9" name="Google Shape;409;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2" name="Google Shape;412;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3" name="Google Shape;413;p22"/>
          <p:cNvGrpSpPr/>
          <p:nvPr/>
        </p:nvGrpSpPr>
        <p:grpSpPr>
          <a:xfrm>
            <a:off x="0" y="1318491"/>
            <a:ext cx="1397812" cy="58002"/>
            <a:chOff x="0" y="1077191"/>
            <a:chExt cx="1397812" cy="58002"/>
          </a:xfrm>
        </p:grpSpPr>
        <p:sp>
          <p:nvSpPr>
            <p:cNvPr id="414" name="Google Shape;414;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6" name="Google Shape;416;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7" name="Google Shape;417;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8" name="Google Shape;418;p22"/>
          <p:cNvGrpSpPr/>
          <p:nvPr/>
        </p:nvGrpSpPr>
        <p:grpSpPr>
          <a:xfrm>
            <a:off x="11436251" y="129884"/>
            <a:ext cx="661669" cy="1214119"/>
            <a:chOff x="11436251" y="129884"/>
            <a:chExt cx="661669" cy="1214119"/>
          </a:xfrm>
        </p:grpSpPr>
        <p:sp>
          <p:nvSpPr>
            <p:cNvPr id="419" name="Google Shape;419;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7" name="Google Shape;447;p22"/>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8" name="Shape 448"/>
        <p:cNvGrpSpPr/>
        <p:nvPr/>
      </p:nvGrpSpPr>
      <p:grpSpPr>
        <a:xfrm>
          <a:off x="0" y="0"/>
          <a:ext cx="0" cy="0"/>
          <a:chOff x="0" y="0"/>
          <a:chExt cx="0" cy="0"/>
        </a:xfrm>
      </p:grpSpPr>
      <p:pic>
        <p:nvPicPr>
          <p:cNvPr descr="A yellow circle on a black background&#10;&#10;Description automatically generated" id="449" name="Google Shape;449;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0" name="Google Shape;450;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2" name="Google Shape;452;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3" name="Google Shape;453;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4" name="Google Shape;454;p23"/>
          <p:cNvGrpSpPr/>
          <p:nvPr/>
        </p:nvGrpSpPr>
        <p:grpSpPr>
          <a:xfrm>
            <a:off x="0" y="1318491"/>
            <a:ext cx="1397812" cy="58002"/>
            <a:chOff x="0" y="1077191"/>
            <a:chExt cx="1397812" cy="58002"/>
          </a:xfrm>
        </p:grpSpPr>
        <p:sp>
          <p:nvSpPr>
            <p:cNvPr id="455" name="Google Shape;455;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7" name="Google Shape;457;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8" name="Google Shape;458;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9" name="Google Shape;459;p23"/>
          <p:cNvGrpSpPr/>
          <p:nvPr/>
        </p:nvGrpSpPr>
        <p:grpSpPr>
          <a:xfrm>
            <a:off x="11436251" y="129884"/>
            <a:ext cx="661669" cy="1214119"/>
            <a:chOff x="11436251" y="129884"/>
            <a:chExt cx="661669" cy="1214119"/>
          </a:xfrm>
        </p:grpSpPr>
        <p:sp>
          <p:nvSpPr>
            <p:cNvPr id="460" name="Google Shape;460;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8" name="Google Shape;488;p23"/>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9" name="Shape 489"/>
        <p:cNvGrpSpPr/>
        <p:nvPr/>
      </p:nvGrpSpPr>
      <p:grpSpPr>
        <a:xfrm>
          <a:off x="0" y="0"/>
          <a:ext cx="0" cy="0"/>
          <a:chOff x="0" y="0"/>
          <a:chExt cx="0" cy="0"/>
        </a:xfrm>
      </p:grpSpPr>
      <p:pic>
        <p:nvPicPr>
          <p:cNvPr descr="A yellow circle on a black background&#10;&#10;Description automatically generated" id="490" name="Google Shape;490;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1" name="Google Shape;491;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4" name="Google Shape;494;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5" name="Google Shape;495;p24"/>
          <p:cNvGrpSpPr/>
          <p:nvPr/>
        </p:nvGrpSpPr>
        <p:grpSpPr>
          <a:xfrm>
            <a:off x="0" y="1318491"/>
            <a:ext cx="1397812" cy="58002"/>
            <a:chOff x="0" y="1077191"/>
            <a:chExt cx="1397812" cy="58002"/>
          </a:xfrm>
        </p:grpSpPr>
        <p:sp>
          <p:nvSpPr>
            <p:cNvPr id="496" name="Google Shape;496;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8" name="Google Shape;498;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9" name="Google Shape;499;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0" name="Google Shape;500;p24"/>
          <p:cNvGrpSpPr/>
          <p:nvPr/>
        </p:nvGrpSpPr>
        <p:grpSpPr>
          <a:xfrm>
            <a:off x="11436251" y="129884"/>
            <a:ext cx="661669" cy="1214119"/>
            <a:chOff x="11436251" y="129884"/>
            <a:chExt cx="661669" cy="1214119"/>
          </a:xfrm>
        </p:grpSpPr>
        <p:sp>
          <p:nvSpPr>
            <p:cNvPr id="501" name="Google Shape;501;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9" name="Google Shape;529;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30" name="Google Shape;530;p24"/>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1" name="Shape 531"/>
        <p:cNvGrpSpPr/>
        <p:nvPr/>
      </p:nvGrpSpPr>
      <p:grpSpPr>
        <a:xfrm>
          <a:off x="0" y="0"/>
          <a:ext cx="0" cy="0"/>
          <a:chOff x="0" y="0"/>
          <a:chExt cx="0" cy="0"/>
        </a:xfrm>
      </p:grpSpPr>
      <p:pic>
        <p:nvPicPr>
          <p:cNvPr descr="A yellow circle on a black background&#10;&#10;Description automatically generated" id="532" name="Google Shape;532;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3" name="Google Shape;533;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5" name="Google Shape;535;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6" name="Google Shape;536;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7" name="Google Shape;537;p25"/>
          <p:cNvGrpSpPr/>
          <p:nvPr/>
        </p:nvGrpSpPr>
        <p:grpSpPr>
          <a:xfrm>
            <a:off x="0" y="1318491"/>
            <a:ext cx="1397812" cy="58002"/>
            <a:chOff x="0" y="1077191"/>
            <a:chExt cx="1397812" cy="58002"/>
          </a:xfrm>
        </p:grpSpPr>
        <p:sp>
          <p:nvSpPr>
            <p:cNvPr id="538" name="Google Shape;538;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0" name="Google Shape;540;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1" name="Google Shape;541;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2" name="Google Shape;542;p25"/>
          <p:cNvGrpSpPr/>
          <p:nvPr/>
        </p:nvGrpSpPr>
        <p:grpSpPr>
          <a:xfrm>
            <a:off x="11614051" y="129884"/>
            <a:ext cx="661669" cy="1214119"/>
            <a:chOff x="11436251" y="129884"/>
            <a:chExt cx="661669" cy="1214119"/>
          </a:xfrm>
        </p:grpSpPr>
        <p:sp>
          <p:nvSpPr>
            <p:cNvPr id="543" name="Google Shape;543;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1" name="Google Shape;571;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2" name="Shape 572"/>
        <p:cNvGrpSpPr/>
        <p:nvPr/>
      </p:nvGrpSpPr>
      <p:grpSpPr>
        <a:xfrm>
          <a:off x="0" y="0"/>
          <a:ext cx="0" cy="0"/>
          <a:chOff x="0" y="0"/>
          <a:chExt cx="0" cy="0"/>
        </a:xfrm>
      </p:grpSpPr>
      <p:pic>
        <p:nvPicPr>
          <p:cNvPr descr="A yellow circle on a black background&#10;&#10;Description automatically generated" id="573" name="Google Shape;573;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4" name="Google Shape;574;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6" name="Google Shape;576;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7" name="Google Shape;577;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8" name="Shape 578"/>
        <p:cNvGrpSpPr/>
        <p:nvPr/>
      </p:nvGrpSpPr>
      <p:grpSpPr>
        <a:xfrm>
          <a:off x="0" y="0"/>
          <a:ext cx="0" cy="0"/>
          <a:chOff x="0" y="0"/>
          <a:chExt cx="0" cy="0"/>
        </a:xfrm>
      </p:grpSpPr>
      <p:pic>
        <p:nvPicPr>
          <p:cNvPr id="579" name="Google Shape;579;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80" name="Google Shape;580;p27"/>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1" name="Google Shape;581;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2" name="Google Shape;582;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3" name="Google Shape;583;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pic>
        <p:nvPicPr>
          <p:cNvPr id="22" name="Google Shape;22;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3" name="Google Shape;23;p10"/>
          <p:cNvGrpSpPr/>
          <p:nvPr/>
        </p:nvGrpSpPr>
        <p:grpSpPr>
          <a:xfrm>
            <a:off x="11436251" y="129884"/>
            <a:ext cx="661669" cy="1214119"/>
            <a:chOff x="11436251" y="129884"/>
            <a:chExt cx="661669" cy="1214119"/>
          </a:xfrm>
        </p:grpSpPr>
        <p:sp>
          <p:nvSpPr>
            <p:cNvPr id="24" name="Google Shape;24;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 name="Google Shape;27;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2" name="Google Shape;52;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54" name="Google Shape;54;p10"/>
          <p:cNvGrpSpPr/>
          <p:nvPr/>
        </p:nvGrpSpPr>
        <p:grpSpPr>
          <a:xfrm>
            <a:off x="0" y="1318491"/>
            <a:ext cx="1397787" cy="57996"/>
            <a:chOff x="0" y="1077191"/>
            <a:chExt cx="1397787" cy="57996"/>
          </a:xfrm>
        </p:grpSpPr>
        <p:sp>
          <p:nvSpPr>
            <p:cNvPr id="55" name="Google Shape;55;p1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 name="Google Shape;56;p1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7" name="Google Shape;57;p10"/>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solidFill>
                <a:schemeClr val="lt1"/>
              </a:solidFill>
            </a:endParaRPr>
          </a:p>
        </p:txBody>
      </p:sp>
      <p:sp>
        <p:nvSpPr>
          <p:cNvPr id="58" name="Google Shape;58;p10"/>
          <p:cNvSpPr txBox="1"/>
          <p:nvPr>
            <p:ph type="title"/>
          </p:nvPr>
        </p:nvSpPr>
        <p:spPr>
          <a:xfrm>
            <a:off x="298674" y="750475"/>
            <a:ext cx="90180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4" name="Shape 584"/>
        <p:cNvGrpSpPr/>
        <p:nvPr/>
      </p:nvGrpSpPr>
      <p:grpSpPr>
        <a:xfrm>
          <a:off x="0" y="0"/>
          <a:ext cx="0" cy="0"/>
          <a:chOff x="0" y="0"/>
          <a:chExt cx="0" cy="0"/>
        </a:xfrm>
      </p:grpSpPr>
      <p:sp>
        <p:nvSpPr>
          <p:cNvPr id="585" name="Google Shape;585;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6" name="Google Shape;586;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7" name="Google Shape;587;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8" name="Shape 588"/>
        <p:cNvGrpSpPr/>
        <p:nvPr/>
      </p:nvGrpSpPr>
      <p:grpSpPr>
        <a:xfrm>
          <a:off x="0" y="0"/>
          <a:ext cx="0" cy="0"/>
          <a:chOff x="0" y="0"/>
          <a:chExt cx="0" cy="0"/>
        </a:xfrm>
      </p:grpSpPr>
      <p:sp>
        <p:nvSpPr>
          <p:cNvPr id="589" name="Google Shape;589;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0" name="Google Shape;590;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1" name="Google Shape;591;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2" name="Google Shape;592;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3" name="Shape 593"/>
        <p:cNvGrpSpPr/>
        <p:nvPr/>
      </p:nvGrpSpPr>
      <p:grpSpPr>
        <a:xfrm>
          <a:off x="0" y="0"/>
          <a:ext cx="0" cy="0"/>
          <a:chOff x="0" y="0"/>
          <a:chExt cx="0" cy="0"/>
        </a:xfrm>
      </p:grpSpPr>
      <p:sp>
        <p:nvSpPr>
          <p:cNvPr id="594" name="Google Shape;594;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5" name="Google Shape;595;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6" name="Google Shape;596;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7" name="Google Shape;597;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8" name="Google Shape;598;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9" name="Google Shape;599;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0" name="Shape 600"/>
        <p:cNvGrpSpPr/>
        <p:nvPr/>
      </p:nvGrpSpPr>
      <p:grpSpPr>
        <a:xfrm>
          <a:off x="0" y="0"/>
          <a:ext cx="0" cy="0"/>
          <a:chOff x="0" y="0"/>
          <a:chExt cx="0" cy="0"/>
        </a:xfrm>
      </p:grpSpPr>
      <p:sp>
        <p:nvSpPr>
          <p:cNvPr id="601" name="Google Shape;601;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2" name="Google Shape;602;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3" name="Shape 603"/>
        <p:cNvGrpSpPr/>
        <p:nvPr/>
      </p:nvGrpSpPr>
      <p:grpSpPr>
        <a:xfrm>
          <a:off x="0" y="0"/>
          <a:ext cx="0" cy="0"/>
          <a:chOff x="0" y="0"/>
          <a:chExt cx="0" cy="0"/>
        </a:xfrm>
      </p:grpSpPr>
      <p:sp>
        <p:nvSpPr>
          <p:cNvPr id="604" name="Google Shape;604;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5" name="Google Shape;60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6" name="Google Shape;60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7" name="Shape 607"/>
        <p:cNvGrpSpPr/>
        <p:nvPr/>
      </p:nvGrpSpPr>
      <p:grpSpPr>
        <a:xfrm>
          <a:off x="0" y="0"/>
          <a:ext cx="0" cy="0"/>
          <a:chOff x="0" y="0"/>
          <a:chExt cx="0" cy="0"/>
        </a:xfrm>
      </p:grpSpPr>
      <p:sp>
        <p:nvSpPr>
          <p:cNvPr id="608" name="Google Shape;608;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9" name="Google Shape;609;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0" name="Google Shape;610;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1" name="Google Shape;611;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2" name="Google Shape;61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3" name="Google Shape;61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4" name="Shape 614"/>
        <p:cNvGrpSpPr/>
        <p:nvPr/>
      </p:nvGrpSpPr>
      <p:grpSpPr>
        <a:xfrm>
          <a:off x="0" y="0"/>
          <a:ext cx="0" cy="0"/>
          <a:chOff x="0" y="0"/>
          <a:chExt cx="0" cy="0"/>
        </a:xfrm>
      </p:grpSpPr>
      <p:sp>
        <p:nvSpPr>
          <p:cNvPr id="615" name="Google Shape;615;p34"/>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6" name="Google Shape;616;p34"/>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34"/>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8" name="Google Shape;618;p34"/>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9" name="Shape 619"/>
        <p:cNvGrpSpPr/>
        <p:nvPr/>
      </p:nvGrpSpPr>
      <p:grpSpPr>
        <a:xfrm>
          <a:off x="0" y="0"/>
          <a:ext cx="0" cy="0"/>
          <a:chOff x="0" y="0"/>
          <a:chExt cx="0" cy="0"/>
        </a:xfrm>
      </p:grpSpPr>
      <p:sp>
        <p:nvSpPr>
          <p:cNvPr id="620" name="Google Shape;620;p35"/>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21" name="Google Shape;621;p35"/>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Google Shape;622;p35"/>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3" name="Google Shape;623;p35"/>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4" name="Google Shape;64;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65" name="Google Shape;65;p11"/>
          <p:cNvGrpSpPr/>
          <p:nvPr/>
        </p:nvGrpSpPr>
        <p:grpSpPr>
          <a:xfrm>
            <a:off x="11436251" y="129884"/>
            <a:ext cx="661669" cy="1214119"/>
            <a:chOff x="11436251" y="129884"/>
            <a:chExt cx="661669" cy="1214119"/>
          </a:xfrm>
        </p:grpSpPr>
        <p:sp>
          <p:nvSpPr>
            <p:cNvPr id="66" name="Google Shape;66;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 name="Google Shape;67;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 name="Google Shape;68;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4" name="Google Shape;94;p1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95" name="Google Shape;95;p1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96" name="Google Shape;96;p11"/>
          <p:cNvGrpSpPr/>
          <p:nvPr/>
        </p:nvGrpSpPr>
        <p:grpSpPr>
          <a:xfrm>
            <a:off x="0" y="1318491"/>
            <a:ext cx="1397787" cy="57996"/>
            <a:chOff x="0" y="1077191"/>
            <a:chExt cx="1397787" cy="57996"/>
          </a:xfrm>
        </p:grpSpPr>
        <p:sp>
          <p:nvSpPr>
            <p:cNvPr id="97" name="Google Shape;97;p11"/>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1"/>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9" name="Google Shape;99;p11"/>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100" name="Google Shape;100;p11"/>
          <p:cNvSpPr txBox="1"/>
          <p:nvPr>
            <p:ph type="title"/>
          </p:nvPr>
        </p:nvSpPr>
        <p:spPr>
          <a:xfrm>
            <a:off x="298674" y="750475"/>
            <a:ext cx="9137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06" name="Google Shape;106;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07" name="Google Shape;107;p12"/>
          <p:cNvGrpSpPr/>
          <p:nvPr/>
        </p:nvGrpSpPr>
        <p:grpSpPr>
          <a:xfrm>
            <a:off x="11436251" y="129884"/>
            <a:ext cx="661669" cy="1214119"/>
            <a:chOff x="11436251" y="129884"/>
            <a:chExt cx="661669" cy="1214119"/>
          </a:xfrm>
        </p:grpSpPr>
        <p:sp>
          <p:nvSpPr>
            <p:cNvPr id="108" name="Google Shape;108;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6" name="Google Shape;136;p12"/>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7" name="Google Shape;137;p12"/>
          <p:cNvGrpSpPr/>
          <p:nvPr/>
        </p:nvGrpSpPr>
        <p:grpSpPr>
          <a:xfrm>
            <a:off x="0" y="1318491"/>
            <a:ext cx="1397787" cy="57996"/>
            <a:chOff x="0" y="1077191"/>
            <a:chExt cx="1397787" cy="57996"/>
          </a:xfrm>
        </p:grpSpPr>
        <p:sp>
          <p:nvSpPr>
            <p:cNvPr id="138" name="Google Shape;138;p12"/>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2"/>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0" name="Google Shape;140;p12"/>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r>
              <a:rPr b="1" i="0" lang="en-GB" sz="1800">
                <a:solidFill>
                  <a:schemeClr val="dk2"/>
                </a:solidFill>
                <a:latin typeface="Montserrat SemiBold"/>
                <a:ea typeface="Montserrat SemiBold"/>
                <a:cs typeface="Montserrat SemiBold"/>
                <a:sym typeface="Montserrat SemiBold"/>
              </a:rPr>
              <a:t> 1 3</a:t>
            </a:r>
            <a:endParaRPr/>
          </a:p>
        </p:txBody>
      </p:sp>
      <p:sp>
        <p:nvSpPr>
          <p:cNvPr id="141" name="Google Shape;141;p12"/>
          <p:cNvSpPr txBox="1"/>
          <p:nvPr>
            <p:ph type="title"/>
          </p:nvPr>
        </p:nvSpPr>
        <p:spPr>
          <a:xfrm>
            <a:off x="298674" y="750475"/>
            <a:ext cx="8619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3"/>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47" name="Google Shape;147;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48" name="Google Shape;148;p13"/>
          <p:cNvGrpSpPr/>
          <p:nvPr/>
        </p:nvGrpSpPr>
        <p:grpSpPr>
          <a:xfrm>
            <a:off x="11436251" y="129884"/>
            <a:ext cx="661669" cy="1214119"/>
            <a:chOff x="11436251" y="129884"/>
            <a:chExt cx="661669" cy="1214119"/>
          </a:xfrm>
        </p:grpSpPr>
        <p:sp>
          <p:nvSpPr>
            <p:cNvPr id="149" name="Google Shape;149;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77" name="Google Shape;177;p13"/>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grpSp>
        <p:nvGrpSpPr>
          <p:cNvPr id="178" name="Google Shape;178;p13"/>
          <p:cNvGrpSpPr/>
          <p:nvPr/>
        </p:nvGrpSpPr>
        <p:grpSpPr>
          <a:xfrm>
            <a:off x="0" y="1318491"/>
            <a:ext cx="1397787" cy="57996"/>
            <a:chOff x="0" y="1077191"/>
            <a:chExt cx="1397787" cy="57996"/>
          </a:xfrm>
        </p:grpSpPr>
        <p:sp>
          <p:nvSpPr>
            <p:cNvPr id="179" name="Google Shape;179;p13"/>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3"/>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81" name="Google Shape;181;p13"/>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4</a:t>
            </a:r>
            <a:endParaRPr>
              <a:solidFill>
                <a:schemeClr val="lt1"/>
              </a:solidFill>
            </a:endParaRPr>
          </a:p>
        </p:txBody>
      </p:sp>
      <p:sp>
        <p:nvSpPr>
          <p:cNvPr id="182" name="Google Shape;182;p13"/>
          <p:cNvSpPr txBox="1"/>
          <p:nvPr>
            <p:ph type="title"/>
          </p:nvPr>
        </p:nvSpPr>
        <p:spPr>
          <a:xfrm>
            <a:off x="298675" y="750475"/>
            <a:ext cx="76242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183" name="Shape 183"/>
        <p:cNvGrpSpPr/>
        <p:nvPr/>
      </p:nvGrpSpPr>
      <p:grpSpPr>
        <a:xfrm>
          <a:off x="0" y="0"/>
          <a:ext cx="0" cy="0"/>
          <a:chOff x="0" y="0"/>
          <a:chExt cx="0" cy="0"/>
        </a:xfrm>
      </p:grpSpPr>
      <p:pic>
        <p:nvPicPr>
          <p:cNvPr descr="A logo with blue and yellow colors&#10;&#10;Description automatically generated" id="184" name="Google Shape;184;p14"/>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185" name="Google Shape;185;p14"/>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186" name="Google Shape;186;p14"/>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187" name="Google Shape;187;p14"/>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188" name="Google Shape;188;p14"/>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189" name="Google Shape;189;p14"/>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190" name="Google Shape;190;p14"/>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91" name="Shape 191"/>
        <p:cNvGrpSpPr/>
        <p:nvPr/>
      </p:nvGrpSpPr>
      <p:grpSpPr>
        <a:xfrm>
          <a:off x="0" y="0"/>
          <a:ext cx="0" cy="0"/>
          <a:chOff x="0" y="0"/>
          <a:chExt cx="0" cy="0"/>
        </a:xfrm>
      </p:grpSpPr>
      <p:pic>
        <p:nvPicPr>
          <p:cNvPr descr="A logo with blue and yellow colors&#10;&#10;Description automatically generated" id="192" name="Google Shape;192;p15"/>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93" name="Google Shape;193;p15"/>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94" name="Google Shape;194;p1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195" name="Google Shape;195;p1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198" name="Shape 198"/>
        <p:cNvGrpSpPr/>
        <p:nvPr/>
      </p:nvGrpSpPr>
      <p:grpSpPr>
        <a:xfrm>
          <a:off x="0" y="0"/>
          <a:ext cx="0" cy="0"/>
          <a:chOff x="0" y="0"/>
          <a:chExt cx="0" cy="0"/>
        </a:xfrm>
      </p:grpSpPr>
      <p:sp>
        <p:nvSpPr>
          <p:cNvPr id="199" name="Google Shape;199;p16"/>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00" name="Google Shape;200;p16"/>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01" name="Google Shape;201;p16"/>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02" name="Google Shape;202;p16"/>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6"/>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4" name="Google Shape;204;p16"/>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05" name="Google Shape;205;p16"/>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06" name="Shape 206"/>
        <p:cNvGrpSpPr/>
        <p:nvPr/>
      </p:nvGrpSpPr>
      <p:grpSpPr>
        <a:xfrm>
          <a:off x="0" y="0"/>
          <a:ext cx="0" cy="0"/>
          <a:chOff x="0" y="0"/>
          <a:chExt cx="0" cy="0"/>
        </a:xfrm>
      </p:grpSpPr>
      <p:pic>
        <p:nvPicPr>
          <p:cNvPr descr="A yellow circle on a black background&#10;&#10;Description automatically generated" id="207" name="Google Shape;207;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8" name="Google Shape;208;p1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11" name="Google Shape;211;p1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12" name="Google Shape;212;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7"/>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15" name="Google Shape;215;p17"/>
          <p:cNvGrpSpPr/>
          <p:nvPr/>
        </p:nvGrpSpPr>
        <p:grpSpPr>
          <a:xfrm>
            <a:off x="11436251" y="129884"/>
            <a:ext cx="661669" cy="1214119"/>
            <a:chOff x="11436251" y="129884"/>
            <a:chExt cx="661669" cy="1214119"/>
          </a:xfrm>
        </p:grpSpPr>
        <p:sp>
          <p:nvSpPr>
            <p:cNvPr id="216" name="Google Shape;216;p1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4" name="Google Shape;244;p17"/>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000" u="none" cap="none" strike="noStrike">
                <a:solidFill>
                  <a:schemeClr val="dk2"/>
                </a:solidFill>
                <a:latin typeface="Montserrat SemiBold"/>
                <a:ea typeface="Montserrat SemiBold"/>
                <a:cs typeface="Montserrat SemiBold"/>
                <a:sym typeface="Montserrat SemiBold"/>
              </a:rPr>
              <a:t>Directional Policy Matrix</a:t>
            </a:r>
            <a:endParaRPr sz="1000"/>
          </a:p>
        </p:txBody>
      </p:sp>
      <p:pic>
        <p:nvPicPr>
          <p:cNvPr id="629" name="Google Shape;629;p1"/>
          <p:cNvPicPr preferRelativeResize="0"/>
          <p:nvPr/>
        </p:nvPicPr>
        <p:blipFill rotWithShape="1">
          <a:blip r:embed="rId3">
            <a:alphaModFix/>
          </a:blip>
          <a:srcRect b="0" l="0" r="0" t="0"/>
          <a:stretch/>
        </p:blipFill>
        <p:spPr>
          <a:xfrm>
            <a:off x="6402686" y="2623195"/>
            <a:ext cx="1930275" cy="1093252"/>
          </a:xfrm>
          <a:prstGeom prst="rect">
            <a:avLst/>
          </a:prstGeom>
          <a:noFill/>
          <a:ln>
            <a:noFill/>
          </a:ln>
        </p:spPr>
      </p:pic>
      <p:pic>
        <p:nvPicPr>
          <p:cNvPr id="630" name="Google Shape;630;p1"/>
          <p:cNvPicPr preferRelativeResize="0"/>
          <p:nvPr/>
        </p:nvPicPr>
        <p:blipFill rotWithShape="1">
          <a:blip r:embed="rId3">
            <a:alphaModFix/>
          </a:blip>
          <a:srcRect b="0" l="0" r="0" t="0"/>
          <a:stretch/>
        </p:blipFill>
        <p:spPr>
          <a:xfrm>
            <a:off x="3593099" y="3657551"/>
            <a:ext cx="1618350" cy="916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2"/>
          <p:cNvSpPr txBox="1"/>
          <p:nvPr>
            <p:ph type="title"/>
          </p:nvPr>
        </p:nvSpPr>
        <p:spPr>
          <a:xfrm>
            <a:off x="298674" y="750475"/>
            <a:ext cx="90180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 model to prioritise segments or new ideas</a:t>
            </a:r>
            <a:r>
              <a:rPr lang="en-GB">
                <a:solidFill>
                  <a:schemeClr val="accent1"/>
                </a:solidFill>
              </a:rPr>
              <a:t>.</a:t>
            </a:r>
            <a:br>
              <a:rPr lang="en-GB"/>
            </a:br>
            <a:endParaRPr/>
          </a:p>
        </p:txBody>
      </p:sp>
      <p:sp>
        <p:nvSpPr>
          <p:cNvPr id="636" name="Google Shape;636;p2"/>
          <p:cNvSpPr/>
          <p:nvPr/>
        </p:nvSpPr>
        <p:spPr>
          <a:xfrm>
            <a:off x="294696" y="1400959"/>
            <a:ext cx="8064900" cy="66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focus on the segments or ideas that should be targeted.</a:t>
            </a:r>
            <a:endParaRPr sz="1600"/>
          </a:p>
        </p:txBody>
      </p:sp>
      <p:sp>
        <p:nvSpPr>
          <p:cNvPr id="637" name="Google Shape;637;p2"/>
          <p:cNvSpPr txBox="1"/>
          <p:nvPr/>
        </p:nvSpPr>
        <p:spPr>
          <a:xfrm>
            <a:off x="307050" y="2186400"/>
            <a:ext cx="4317600" cy="330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T</a:t>
            </a:r>
            <a:r>
              <a:rPr b="0" i="0" lang="en-GB" sz="1300" u="none" cap="none" strike="noStrike">
                <a:solidFill>
                  <a:schemeClr val="dk1"/>
                </a:solidFill>
                <a:latin typeface="Montserrat Light"/>
                <a:ea typeface="Montserrat Light"/>
                <a:cs typeface="Montserrat Light"/>
                <a:sym typeface="Montserrat Light"/>
              </a:rPr>
              <a:t>his is a tool to help focus on products or segments that are attractive to your company and where you have a strong competitive position. </a:t>
            </a: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The tool has two axes as illustrated opposite. In the example, two segments are obvious for focus – traditionalists and quality fanatics. There appears to be opportunities for “delivery buyers” if the company can improve its competitive advantage. </a:t>
            </a: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The opportunities for company with price fighters and range buyers do not bode well unless something changes to make the segments more attractive and improve the company's competitive advantage.  Unless these changes are possible, the red and yellow segments will be deselected.</a:t>
            </a:r>
            <a:endParaRPr sz="1300"/>
          </a:p>
        </p:txBody>
      </p:sp>
      <p:pic>
        <p:nvPicPr>
          <p:cNvPr id="638" name="Google Shape;638;p2"/>
          <p:cNvPicPr preferRelativeResize="0"/>
          <p:nvPr/>
        </p:nvPicPr>
        <p:blipFill rotWithShape="1">
          <a:blip r:embed="rId3">
            <a:alphaModFix/>
          </a:blip>
          <a:srcRect b="0" l="0" r="0" t="0"/>
          <a:stretch/>
        </p:blipFill>
        <p:spPr>
          <a:xfrm>
            <a:off x="5093800" y="2067850"/>
            <a:ext cx="6485972" cy="3673475"/>
          </a:xfrm>
          <a:prstGeom prst="rect">
            <a:avLst/>
          </a:prstGeom>
          <a:noFill/>
          <a:ln>
            <a:noFill/>
          </a:ln>
        </p:spPr>
      </p:pic>
      <p:sp>
        <p:nvSpPr>
          <p:cNvPr id="639" name="Google Shape;639;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b="0" i="0" sz="800" u="none" cap="none" strike="noStrike">
              <a:solidFill>
                <a:srgbClr val="7F7F7F"/>
              </a:solidFill>
              <a:latin typeface="Montserrat Light"/>
              <a:ea typeface="Montserrat Light"/>
              <a:cs typeface="Montserrat Light"/>
              <a:sym typeface="Montserrat Light"/>
            </a:endParaRPr>
          </a:p>
        </p:txBody>
      </p:sp>
      <p:sp>
        <p:nvSpPr>
          <p:cNvPr id="640" name="Google Shape;640;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3"/>
          <p:cNvSpPr txBox="1"/>
          <p:nvPr>
            <p:ph type="title"/>
          </p:nvPr>
        </p:nvSpPr>
        <p:spPr>
          <a:xfrm>
            <a:off x="298675" y="750475"/>
            <a:ext cx="102780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Determine the attractiveness of the segments</a:t>
            </a:r>
            <a:r>
              <a:rPr lang="en-GB">
                <a:solidFill>
                  <a:schemeClr val="accent3"/>
                </a:solidFill>
              </a:rPr>
              <a:t>.</a:t>
            </a:r>
            <a:endParaRPr>
              <a:solidFill>
                <a:schemeClr val="accent3"/>
              </a:solidFill>
            </a:endParaRPr>
          </a:p>
        </p:txBody>
      </p:sp>
      <p:sp>
        <p:nvSpPr>
          <p:cNvPr id="646" name="Google Shape;646;p3"/>
          <p:cNvSpPr txBox="1"/>
          <p:nvPr/>
        </p:nvSpPr>
        <p:spPr>
          <a:xfrm>
            <a:off x="719400" y="1842500"/>
            <a:ext cx="4779600" cy="332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attractiveness of a segment will be determined by some or all of the following:</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368290" lvl="0" marL="38099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Segment size</a:t>
            </a:r>
            <a:endParaRPr/>
          </a:p>
          <a:p>
            <a:pPr indent="-368290" lvl="0" marL="38099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Segment growth rate</a:t>
            </a:r>
            <a:endParaRPr/>
          </a:p>
          <a:p>
            <a:pPr indent="-368290" lvl="0" marL="38099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Numbers of potential customers and access to them via channels</a:t>
            </a:r>
            <a:endParaRPr/>
          </a:p>
          <a:p>
            <a:pPr indent="-368290" lvl="0" marL="38099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Segment profitability</a:t>
            </a:r>
            <a:endParaRPr/>
          </a:p>
          <a:p>
            <a:pPr indent="-368290" lvl="0" marL="38099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Competitive intensity</a:t>
            </a:r>
            <a:endParaRPr/>
          </a:p>
          <a:p>
            <a:pPr indent="-368290" lvl="0" marL="38099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Customer pressures</a:t>
            </a:r>
            <a:endParaRPr/>
          </a:p>
          <a:p>
            <a:pPr indent="-368290" lvl="0" marL="38099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Openness of market</a:t>
            </a:r>
            <a:endParaRPr/>
          </a:p>
          <a:p>
            <a:pPr indent="-368290" lvl="0" marL="38099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Environmental pressures</a:t>
            </a:r>
            <a:endParaRPr/>
          </a:p>
          <a:p>
            <a:pPr indent="-279390" lvl="0" marL="380990" marR="0" rtl="0" algn="l">
              <a:spcBef>
                <a:spcPts val="0"/>
              </a:spcBef>
              <a:spcAft>
                <a:spcPts val="0"/>
              </a:spcAft>
              <a:buClr>
                <a:schemeClr val="dk1"/>
              </a:buClr>
              <a:buSzPts val="1600"/>
              <a:buFont typeface="Arial"/>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It is worthwhile rating  the attractiveness of these various factors for each segment.</a:t>
            </a:r>
            <a:endParaRPr/>
          </a:p>
        </p:txBody>
      </p:sp>
      <p:graphicFrame>
        <p:nvGraphicFramePr>
          <p:cNvPr id="647" name="Google Shape;647;p3"/>
          <p:cNvGraphicFramePr/>
          <p:nvPr/>
        </p:nvGraphicFramePr>
        <p:xfrm>
          <a:off x="5858347" y="1993027"/>
          <a:ext cx="3000000" cy="3000000"/>
        </p:xfrm>
        <a:graphic>
          <a:graphicData uri="http://schemas.openxmlformats.org/drawingml/2006/table">
            <a:tbl>
              <a:tblPr>
                <a:noFill/>
                <a:tableStyleId>{5B49C8CB-F172-43C5-8F06-88C65DF5EC9B}</a:tableStyleId>
              </a:tblPr>
              <a:tblGrid>
                <a:gridCol w="2720675"/>
                <a:gridCol w="913700"/>
                <a:gridCol w="913700"/>
                <a:gridCol w="913700"/>
              </a:tblGrid>
              <a:tr h="254000">
                <a:tc rowSpan="2">
                  <a:txBody>
                    <a:bodyPr/>
                    <a:lstStyle/>
                    <a:p>
                      <a:pPr indent="0" lvl="0" marL="0" marR="0" rtl="0" algn="ctr">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 </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b">
                    <a:solidFill>
                      <a:schemeClr val="dk1"/>
                    </a:solidFill>
                  </a:tcPr>
                </a:tc>
                <a:tc gridSpan="3">
                  <a:txBody>
                    <a:bodyPr/>
                    <a:lstStyle/>
                    <a:p>
                      <a:pPr indent="0" lvl="0" marL="0" marR="0" rtl="0" algn="ctr">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Attractiveness (score out of 5)</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b">
                    <a:solidFill>
                      <a:schemeClr val="dk1"/>
                    </a:solidFill>
                  </a:tcPr>
                </a:tc>
                <a:tc hMerge="1"/>
                <a:tc hMerge="1"/>
              </a:tr>
              <a:tr h="254000">
                <a:tc vMerge="1"/>
                <a:tc>
                  <a:txBody>
                    <a:bodyPr/>
                    <a:lstStyle/>
                    <a:p>
                      <a:pPr indent="0" lvl="0" marL="0" marR="0" rtl="0" algn="ctr">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Segment 1</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b">
                    <a:solidFill>
                      <a:schemeClr val="dk1"/>
                    </a:solidFill>
                  </a:tcPr>
                </a:tc>
                <a:tc>
                  <a:txBody>
                    <a:bodyPr/>
                    <a:lstStyle/>
                    <a:p>
                      <a:pPr indent="0" lvl="0" marL="0" marR="0" rtl="0" algn="ctr">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Segment 2</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b">
                    <a:solidFill>
                      <a:schemeClr val="dk1"/>
                    </a:solidFill>
                  </a:tcPr>
                </a:tc>
                <a:tc>
                  <a:txBody>
                    <a:bodyPr/>
                    <a:lstStyle/>
                    <a:p>
                      <a:pPr indent="0" lvl="0" marL="0" marR="0" rtl="0" algn="ctr">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Segment 3</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b">
                    <a:solidFill>
                      <a:schemeClr val="dk1"/>
                    </a:solidFill>
                  </a:tcPr>
                </a:tc>
              </a:tr>
              <a:tr h="254000">
                <a:tc>
                  <a:txBody>
                    <a:bodyPr/>
                    <a:lstStyle/>
                    <a:p>
                      <a:pPr indent="0" lvl="0" marL="36000" marR="0" rtl="0" algn="l">
                        <a:spcBef>
                          <a:spcPts val="0"/>
                        </a:spcBef>
                        <a:spcAft>
                          <a:spcPts val="0"/>
                        </a:spcAft>
                        <a:buNone/>
                      </a:pPr>
                      <a:r>
                        <a:rPr lang="en-GB" u="none" cap="none" strike="noStrike">
                          <a:latin typeface="Montserrat Light"/>
                          <a:ea typeface="Montserrat Light"/>
                          <a:cs typeface="Montserrat Light"/>
                          <a:sym typeface="Montserrat Light"/>
                        </a:rPr>
                        <a:t>Segment size</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36000" marR="0" rtl="0" algn="l">
                        <a:spcBef>
                          <a:spcPts val="0"/>
                        </a:spcBef>
                        <a:spcAft>
                          <a:spcPts val="0"/>
                        </a:spcAft>
                        <a:buNone/>
                      </a:pPr>
                      <a:r>
                        <a:rPr lang="en-GB" u="none" cap="none" strike="noStrike">
                          <a:latin typeface="Montserrat Light"/>
                          <a:ea typeface="Montserrat Light"/>
                          <a:cs typeface="Montserrat Light"/>
                          <a:sym typeface="Montserrat Light"/>
                        </a:rPr>
                        <a:t>Segment growth rate</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36000" marR="0" rtl="0" algn="l">
                        <a:spcBef>
                          <a:spcPts val="0"/>
                        </a:spcBef>
                        <a:spcAft>
                          <a:spcPts val="0"/>
                        </a:spcAft>
                        <a:buNone/>
                      </a:pPr>
                      <a:r>
                        <a:rPr lang="en-GB" u="none" cap="none" strike="noStrike">
                          <a:latin typeface="Montserrat Light"/>
                          <a:ea typeface="Montserrat Light"/>
                          <a:cs typeface="Montserrat Light"/>
                          <a:sym typeface="Montserrat Light"/>
                        </a:rPr>
                        <a:t>Numbers of potential customers </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36000" marR="0" rtl="0" algn="l">
                        <a:spcBef>
                          <a:spcPts val="0"/>
                        </a:spcBef>
                        <a:spcAft>
                          <a:spcPts val="0"/>
                        </a:spcAft>
                        <a:buNone/>
                      </a:pPr>
                      <a:r>
                        <a:rPr lang="en-GB" u="none" cap="none" strike="noStrike">
                          <a:latin typeface="Montserrat Light"/>
                          <a:ea typeface="Montserrat Light"/>
                          <a:cs typeface="Montserrat Light"/>
                          <a:sym typeface="Montserrat Light"/>
                        </a:rPr>
                        <a:t>Channel access</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36000" marR="0" rtl="0" algn="l">
                        <a:spcBef>
                          <a:spcPts val="0"/>
                        </a:spcBef>
                        <a:spcAft>
                          <a:spcPts val="0"/>
                        </a:spcAft>
                        <a:buNone/>
                      </a:pPr>
                      <a:r>
                        <a:rPr lang="en-GB" u="none" cap="none" strike="noStrike">
                          <a:latin typeface="Montserrat Light"/>
                          <a:ea typeface="Montserrat Light"/>
                          <a:cs typeface="Montserrat Light"/>
                          <a:sym typeface="Montserrat Light"/>
                        </a:rPr>
                        <a:t>Segment profitability</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36000" marR="0" rtl="0" algn="l">
                        <a:spcBef>
                          <a:spcPts val="0"/>
                        </a:spcBef>
                        <a:spcAft>
                          <a:spcPts val="0"/>
                        </a:spcAft>
                        <a:buNone/>
                      </a:pPr>
                      <a:r>
                        <a:rPr lang="en-GB" u="none" cap="none" strike="noStrike">
                          <a:latin typeface="Montserrat Light"/>
                          <a:ea typeface="Montserrat Light"/>
                          <a:cs typeface="Montserrat Light"/>
                          <a:sym typeface="Montserrat Light"/>
                        </a:rPr>
                        <a:t>Competitive intensity</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36000" marR="0" rtl="0" algn="l">
                        <a:spcBef>
                          <a:spcPts val="0"/>
                        </a:spcBef>
                        <a:spcAft>
                          <a:spcPts val="0"/>
                        </a:spcAft>
                        <a:buNone/>
                      </a:pPr>
                      <a:r>
                        <a:rPr lang="en-GB" u="none" cap="none" strike="noStrike">
                          <a:latin typeface="Montserrat Light"/>
                          <a:ea typeface="Montserrat Light"/>
                          <a:cs typeface="Montserrat Light"/>
                          <a:sym typeface="Montserrat Light"/>
                        </a:rPr>
                        <a:t>Customer pressures</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36000" marR="0" rtl="0" algn="l">
                        <a:spcBef>
                          <a:spcPts val="0"/>
                        </a:spcBef>
                        <a:spcAft>
                          <a:spcPts val="0"/>
                        </a:spcAft>
                        <a:buNone/>
                      </a:pPr>
                      <a:r>
                        <a:rPr lang="en-GB" u="none" cap="none" strike="noStrike">
                          <a:latin typeface="Montserrat Light"/>
                          <a:ea typeface="Montserrat Light"/>
                          <a:cs typeface="Montserrat Light"/>
                          <a:sym typeface="Montserrat Light"/>
                        </a:rPr>
                        <a:t>Openness of market</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36000" marR="0" rtl="0" algn="l">
                        <a:spcBef>
                          <a:spcPts val="0"/>
                        </a:spcBef>
                        <a:spcAft>
                          <a:spcPts val="0"/>
                        </a:spcAft>
                        <a:buNone/>
                      </a:pPr>
                      <a:r>
                        <a:rPr lang="en-GB" u="none" cap="none" strike="noStrike">
                          <a:latin typeface="Montserrat Light"/>
                          <a:ea typeface="Montserrat Light"/>
                          <a:cs typeface="Montserrat Light"/>
                          <a:sym typeface="Montserrat Light"/>
                        </a:rPr>
                        <a:t>Environmental pressures</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36000" marR="0" rtl="0" algn="l">
                        <a:spcBef>
                          <a:spcPts val="0"/>
                        </a:spcBef>
                        <a:spcAft>
                          <a:spcPts val="0"/>
                        </a:spcAft>
                        <a:buNone/>
                      </a:pPr>
                      <a:r>
                        <a:rPr lang="en-GB" u="none" cap="none" strike="noStrike">
                          <a:latin typeface="Montserrat Light"/>
                          <a:ea typeface="Montserrat Light"/>
                          <a:cs typeface="Montserrat Light"/>
                          <a:sym typeface="Montserrat Light"/>
                        </a:rPr>
                        <a:t>Average score</a:t>
                      </a:r>
                      <a:endParaRPr b="0" i="0" u="none" cap="none" strike="noStrike">
                        <a:solidFill>
                          <a:srgbClr val="000000"/>
                        </a:solidFill>
                        <a:latin typeface="Montserrat Light"/>
                        <a:ea typeface="Montserrat Light"/>
                        <a:cs typeface="Montserrat Light"/>
                        <a:sym typeface="Montserrat Light"/>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bl>
          </a:graphicData>
        </a:graphic>
      </p:graphicFrame>
      <p:sp>
        <p:nvSpPr>
          <p:cNvPr id="648" name="Google Shape;648;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49" name="Google Shape;649;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4"/>
          <p:cNvSpPr txBox="1"/>
          <p:nvPr>
            <p:ph type="title"/>
          </p:nvPr>
        </p:nvSpPr>
        <p:spPr>
          <a:xfrm>
            <a:off x="298675" y="750475"/>
            <a:ext cx="110259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Determine your competitive strength in each segment</a:t>
            </a:r>
            <a:r>
              <a:rPr lang="en-GB">
                <a:solidFill>
                  <a:schemeClr val="accent2"/>
                </a:solidFill>
              </a:rPr>
              <a:t>.</a:t>
            </a:r>
            <a:endParaRPr>
              <a:solidFill>
                <a:schemeClr val="accent2"/>
              </a:solidFill>
            </a:endParaRPr>
          </a:p>
        </p:txBody>
      </p:sp>
      <p:sp>
        <p:nvSpPr>
          <p:cNvPr id="655" name="Google Shape;655;p4"/>
          <p:cNvSpPr txBox="1"/>
          <p:nvPr/>
        </p:nvSpPr>
        <p:spPr>
          <a:xfrm>
            <a:off x="719403" y="2276872"/>
            <a:ext cx="5472608"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Montserrat Light"/>
                <a:ea typeface="Montserrat Light"/>
                <a:cs typeface="Montserrat Light"/>
                <a:sym typeface="Montserrat Light"/>
              </a:rPr>
              <a:t>Your competitive strength in each segment will be determined by some or all of the following:</a:t>
            </a:r>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380990" lvl="0" marL="380990"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Penetration of the market</a:t>
            </a:r>
            <a:endParaRPr/>
          </a:p>
          <a:p>
            <a:pPr indent="-380990" lvl="0" marL="380990"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Share of customers’ wallets</a:t>
            </a:r>
            <a:endParaRPr/>
          </a:p>
          <a:p>
            <a:pPr indent="-380990" lvl="0" marL="380990"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Customers’ satisfaction score</a:t>
            </a:r>
            <a:endParaRPr/>
          </a:p>
          <a:p>
            <a:pPr indent="-380990" lvl="0" marL="380990"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Loyalty score</a:t>
            </a:r>
            <a:endParaRPr/>
          </a:p>
          <a:p>
            <a:pPr indent="-380990" lvl="0" marL="380990"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Patent/technology protection</a:t>
            </a:r>
            <a:endParaRPr/>
          </a:p>
          <a:p>
            <a:pPr indent="-380990" lvl="0" marL="380990"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Strength of brand</a:t>
            </a:r>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600">
                <a:solidFill>
                  <a:schemeClr val="dk1"/>
                </a:solidFill>
                <a:latin typeface="Montserrat Light"/>
                <a:ea typeface="Montserrat Light"/>
                <a:cs typeface="Montserrat Light"/>
                <a:sym typeface="Montserrat Light"/>
              </a:rPr>
              <a:t>Rate these various factors for each segment.</a:t>
            </a:r>
            <a:endParaRPr/>
          </a:p>
        </p:txBody>
      </p:sp>
      <p:graphicFrame>
        <p:nvGraphicFramePr>
          <p:cNvPr id="656" name="Google Shape;656;p4"/>
          <p:cNvGraphicFramePr/>
          <p:nvPr/>
        </p:nvGraphicFramePr>
        <p:xfrm>
          <a:off x="6284445" y="2378358"/>
          <a:ext cx="3000000" cy="3000000"/>
        </p:xfrm>
        <a:graphic>
          <a:graphicData uri="http://schemas.openxmlformats.org/drawingml/2006/table">
            <a:tbl>
              <a:tblPr>
                <a:noFill/>
                <a:tableStyleId>{5B49C8CB-F172-43C5-8F06-88C65DF5EC9B}</a:tableStyleId>
              </a:tblPr>
              <a:tblGrid>
                <a:gridCol w="2728400"/>
                <a:gridCol w="913700"/>
                <a:gridCol w="913700"/>
                <a:gridCol w="913700"/>
              </a:tblGrid>
              <a:tr h="254000">
                <a:tc rowSpan="2">
                  <a:txBody>
                    <a:bodyPr/>
                    <a:lstStyle/>
                    <a:p>
                      <a:pPr indent="0" lvl="0" marL="0" marR="0" rtl="0" algn="ctr">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 </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b">
                    <a:solidFill>
                      <a:schemeClr val="dk1"/>
                    </a:solidFill>
                  </a:tcPr>
                </a:tc>
                <a:tc gridSpan="3">
                  <a:txBody>
                    <a:bodyPr/>
                    <a:lstStyle/>
                    <a:p>
                      <a:pPr indent="0" lvl="0" marL="0" marR="0" rtl="0" algn="ctr">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Competitiveness score out of 5</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b">
                    <a:solidFill>
                      <a:schemeClr val="dk1"/>
                    </a:solidFill>
                  </a:tcPr>
                </a:tc>
                <a:tc hMerge="1"/>
                <a:tc hMerge="1"/>
              </a:tr>
              <a:tr h="254000">
                <a:tc vMerge="1"/>
                <a:tc>
                  <a:txBody>
                    <a:bodyPr/>
                    <a:lstStyle/>
                    <a:p>
                      <a:pPr indent="0" lvl="0" marL="0" marR="0" rtl="0" algn="ctr">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Segment 1</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b">
                    <a:solidFill>
                      <a:schemeClr val="dk1"/>
                    </a:solidFill>
                  </a:tcPr>
                </a:tc>
                <a:tc>
                  <a:txBody>
                    <a:bodyPr/>
                    <a:lstStyle/>
                    <a:p>
                      <a:pPr indent="0" lvl="0" marL="0" marR="0" rtl="0" algn="ctr">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Segment 2</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b">
                    <a:solidFill>
                      <a:schemeClr val="dk1"/>
                    </a:solidFill>
                  </a:tcPr>
                </a:tc>
                <a:tc>
                  <a:txBody>
                    <a:bodyPr/>
                    <a:lstStyle/>
                    <a:p>
                      <a:pPr indent="0" lvl="0" marL="0" marR="0" rtl="0" algn="ctr">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Segment 3</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b">
                    <a:solidFill>
                      <a:schemeClr val="dk1"/>
                    </a:solidFill>
                  </a:tcPr>
                </a:tc>
              </a:tr>
              <a:tr h="254000">
                <a:tc>
                  <a:txBody>
                    <a:bodyPr/>
                    <a:lstStyle/>
                    <a:p>
                      <a:pPr indent="0" lvl="0" marL="36000" marR="0" rtl="0" algn="l">
                        <a:spcBef>
                          <a:spcPts val="0"/>
                        </a:spcBef>
                        <a:spcAft>
                          <a:spcPts val="0"/>
                        </a:spcAft>
                        <a:buNone/>
                      </a:pPr>
                      <a:r>
                        <a:rPr lang="en-GB" sz="1400" u="none" cap="none" strike="noStrike">
                          <a:latin typeface="Montserrat Light"/>
                          <a:ea typeface="Montserrat Light"/>
                          <a:cs typeface="Montserrat Light"/>
                          <a:sym typeface="Montserrat Light"/>
                        </a:rPr>
                        <a:t>Penetration of the market</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36000" marR="0" rtl="0" algn="l">
                        <a:spcBef>
                          <a:spcPts val="0"/>
                        </a:spcBef>
                        <a:spcAft>
                          <a:spcPts val="0"/>
                        </a:spcAft>
                        <a:buNone/>
                      </a:pPr>
                      <a:r>
                        <a:rPr lang="en-GB" sz="1400" u="none" cap="none" strike="noStrike">
                          <a:latin typeface="Montserrat Light"/>
                          <a:ea typeface="Montserrat Light"/>
                          <a:cs typeface="Montserrat Light"/>
                          <a:sym typeface="Montserrat Light"/>
                        </a:rPr>
                        <a:t>Share of customers’ wallets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36000" marR="0" rtl="0" algn="l">
                        <a:spcBef>
                          <a:spcPts val="0"/>
                        </a:spcBef>
                        <a:spcAft>
                          <a:spcPts val="0"/>
                        </a:spcAft>
                        <a:buNone/>
                      </a:pPr>
                      <a:r>
                        <a:rPr lang="en-GB" sz="1400" u="none" cap="none" strike="noStrike">
                          <a:latin typeface="Montserrat Light"/>
                          <a:ea typeface="Montserrat Light"/>
                          <a:cs typeface="Montserrat Light"/>
                          <a:sym typeface="Montserrat Light"/>
                        </a:rPr>
                        <a:t>Customers’ satisfaction score</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36000" marR="0" rtl="0" algn="l">
                        <a:spcBef>
                          <a:spcPts val="0"/>
                        </a:spcBef>
                        <a:spcAft>
                          <a:spcPts val="0"/>
                        </a:spcAft>
                        <a:buNone/>
                      </a:pPr>
                      <a:r>
                        <a:rPr lang="en-GB" sz="1400" u="none" cap="none" strike="noStrike">
                          <a:latin typeface="Montserrat Light"/>
                          <a:ea typeface="Montserrat Light"/>
                          <a:cs typeface="Montserrat Light"/>
                          <a:sym typeface="Montserrat Light"/>
                        </a:rPr>
                        <a:t>Loyalty score</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36000" marR="0" rtl="0" algn="l">
                        <a:spcBef>
                          <a:spcPts val="0"/>
                        </a:spcBef>
                        <a:spcAft>
                          <a:spcPts val="0"/>
                        </a:spcAft>
                        <a:buNone/>
                      </a:pPr>
                      <a:r>
                        <a:rPr lang="en-GB" sz="1400" u="none" cap="none" strike="noStrike">
                          <a:latin typeface="Montserrat Light"/>
                          <a:ea typeface="Montserrat Light"/>
                          <a:cs typeface="Montserrat Light"/>
                          <a:sym typeface="Montserrat Light"/>
                        </a:rPr>
                        <a:t>Patent/technology protection</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36000" marR="0" rtl="0" algn="l">
                        <a:spcBef>
                          <a:spcPts val="0"/>
                        </a:spcBef>
                        <a:spcAft>
                          <a:spcPts val="0"/>
                        </a:spcAft>
                        <a:buNone/>
                      </a:pPr>
                      <a:r>
                        <a:rPr lang="en-GB" sz="1400" u="none" cap="none" strike="noStrike">
                          <a:latin typeface="Montserrat Light"/>
                          <a:ea typeface="Montserrat Light"/>
                          <a:cs typeface="Montserrat Light"/>
                          <a:sym typeface="Montserrat Light"/>
                        </a:rPr>
                        <a:t>Strength of brand</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36000" marR="0" rtl="0" algn="l">
                        <a:spcBef>
                          <a:spcPts val="0"/>
                        </a:spcBef>
                        <a:spcAft>
                          <a:spcPts val="0"/>
                        </a:spcAft>
                        <a:buNone/>
                      </a:pPr>
                      <a:r>
                        <a:rPr lang="en-GB" sz="1400" u="none" cap="none" strike="noStrike">
                          <a:latin typeface="Montserrat Light"/>
                          <a:ea typeface="Montserrat Light"/>
                          <a:cs typeface="Montserrat Light"/>
                          <a:sym typeface="Montserrat Light"/>
                        </a:rPr>
                        <a:t>Average score</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bl>
          </a:graphicData>
        </a:graphic>
      </p:graphicFrame>
      <p:sp>
        <p:nvSpPr>
          <p:cNvPr id="657" name="Google Shape;657;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58" name="Google Shape;658;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5"/>
          <p:cNvSpPr txBox="1"/>
          <p:nvPr>
            <p:ph type="title"/>
          </p:nvPr>
        </p:nvSpPr>
        <p:spPr>
          <a:xfrm>
            <a:off x="298675" y="750475"/>
            <a:ext cx="76242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Plot the position of your segments</a:t>
            </a:r>
            <a:r>
              <a:rPr lang="en-GB">
                <a:solidFill>
                  <a:schemeClr val="lt1"/>
                </a:solidFill>
              </a:rPr>
              <a:t>.</a:t>
            </a:r>
            <a:endParaRPr>
              <a:solidFill>
                <a:schemeClr val="lt1"/>
              </a:solidFill>
            </a:endParaRPr>
          </a:p>
        </p:txBody>
      </p:sp>
      <p:sp>
        <p:nvSpPr>
          <p:cNvPr id="664" name="Google Shape;664;p5"/>
          <p:cNvSpPr txBox="1"/>
          <p:nvPr/>
        </p:nvSpPr>
        <p:spPr>
          <a:xfrm>
            <a:off x="635132" y="1688691"/>
            <a:ext cx="4524868"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Montserrat Light"/>
                <a:ea typeface="Montserrat Light"/>
                <a:cs typeface="Montserrat Light"/>
                <a:sym typeface="Montserrat Light"/>
              </a:rPr>
              <a:t>Now plot the position of your segments using their average attractiveness and competitive scores.</a:t>
            </a:r>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600">
                <a:solidFill>
                  <a:schemeClr val="dk1"/>
                </a:solidFill>
                <a:latin typeface="Montserrat Light"/>
                <a:ea typeface="Montserrat Light"/>
                <a:cs typeface="Montserrat Light"/>
                <a:sym typeface="Montserrat Light"/>
              </a:rPr>
              <a:t>For each segment, consider your options based on the suggested strategies in the following matrix.</a:t>
            </a:r>
            <a:endParaRPr/>
          </a:p>
        </p:txBody>
      </p:sp>
      <p:grpSp>
        <p:nvGrpSpPr>
          <p:cNvPr id="665" name="Google Shape;665;p5"/>
          <p:cNvGrpSpPr/>
          <p:nvPr/>
        </p:nvGrpSpPr>
        <p:grpSpPr>
          <a:xfrm>
            <a:off x="5495040" y="1613118"/>
            <a:ext cx="6220142" cy="3997448"/>
            <a:chOff x="4502642" y="1019211"/>
            <a:chExt cx="7212542" cy="4593918"/>
          </a:xfrm>
        </p:grpSpPr>
        <p:sp>
          <p:nvSpPr>
            <p:cNvPr id="666" name="Google Shape;666;p5"/>
            <p:cNvSpPr/>
            <p:nvPr/>
          </p:nvSpPr>
          <p:spPr>
            <a:xfrm>
              <a:off x="5930020" y="1756372"/>
              <a:ext cx="1928388" cy="1167897"/>
            </a:xfrm>
            <a:prstGeom prst="rect">
              <a:avLst/>
            </a:prstGeom>
            <a:noFill/>
            <a:ln cap="flat" cmpd="sng" w="12700">
              <a:solidFill>
                <a:srgbClr val="6B5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667" name="Google Shape;667;p5"/>
            <p:cNvSpPr/>
            <p:nvPr/>
          </p:nvSpPr>
          <p:spPr>
            <a:xfrm>
              <a:off x="7858408" y="1756371"/>
              <a:ext cx="1928388" cy="1167897"/>
            </a:xfrm>
            <a:prstGeom prst="rect">
              <a:avLst/>
            </a:prstGeom>
            <a:noFill/>
            <a:ln cap="flat" cmpd="sng" w="12700">
              <a:solidFill>
                <a:srgbClr val="6B5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668" name="Google Shape;668;p5"/>
            <p:cNvSpPr/>
            <p:nvPr/>
          </p:nvSpPr>
          <p:spPr>
            <a:xfrm>
              <a:off x="9786796" y="1756370"/>
              <a:ext cx="1928388" cy="1167897"/>
            </a:xfrm>
            <a:prstGeom prst="rect">
              <a:avLst/>
            </a:prstGeom>
            <a:noFill/>
            <a:ln cap="flat" cmpd="sng" w="12700">
              <a:solidFill>
                <a:srgbClr val="6B5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669" name="Google Shape;669;p5"/>
            <p:cNvSpPr/>
            <p:nvPr/>
          </p:nvSpPr>
          <p:spPr>
            <a:xfrm>
              <a:off x="5930020" y="2924268"/>
              <a:ext cx="1928388" cy="1167897"/>
            </a:xfrm>
            <a:prstGeom prst="rect">
              <a:avLst/>
            </a:prstGeom>
            <a:noFill/>
            <a:ln cap="flat" cmpd="sng" w="12700">
              <a:solidFill>
                <a:srgbClr val="6B5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670" name="Google Shape;670;p5"/>
            <p:cNvSpPr/>
            <p:nvPr/>
          </p:nvSpPr>
          <p:spPr>
            <a:xfrm>
              <a:off x="7858408" y="2924267"/>
              <a:ext cx="1928388" cy="1167897"/>
            </a:xfrm>
            <a:prstGeom prst="rect">
              <a:avLst/>
            </a:prstGeom>
            <a:noFill/>
            <a:ln cap="flat" cmpd="sng" w="12700">
              <a:solidFill>
                <a:srgbClr val="6B5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671" name="Google Shape;671;p5"/>
            <p:cNvSpPr/>
            <p:nvPr/>
          </p:nvSpPr>
          <p:spPr>
            <a:xfrm>
              <a:off x="9786796" y="2924266"/>
              <a:ext cx="1928388" cy="1167897"/>
            </a:xfrm>
            <a:prstGeom prst="rect">
              <a:avLst/>
            </a:prstGeom>
            <a:noFill/>
            <a:ln cap="flat" cmpd="sng" w="12700">
              <a:solidFill>
                <a:srgbClr val="6B5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672" name="Google Shape;672;p5"/>
            <p:cNvSpPr/>
            <p:nvPr/>
          </p:nvSpPr>
          <p:spPr>
            <a:xfrm>
              <a:off x="5930020" y="4092165"/>
              <a:ext cx="1928388" cy="1167897"/>
            </a:xfrm>
            <a:prstGeom prst="rect">
              <a:avLst/>
            </a:prstGeom>
            <a:noFill/>
            <a:ln cap="flat" cmpd="sng" w="12700">
              <a:solidFill>
                <a:srgbClr val="6B5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673" name="Google Shape;673;p5"/>
            <p:cNvSpPr/>
            <p:nvPr/>
          </p:nvSpPr>
          <p:spPr>
            <a:xfrm>
              <a:off x="7858408" y="4092164"/>
              <a:ext cx="1928388" cy="1167897"/>
            </a:xfrm>
            <a:prstGeom prst="rect">
              <a:avLst/>
            </a:prstGeom>
            <a:noFill/>
            <a:ln cap="flat" cmpd="sng" w="12700">
              <a:solidFill>
                <a:srgbClr val="6B5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674" name="Google Shape;674;p5"/>
            <p:cNvSpPr/>
            <p:nvPr/>
          </p:nvSpPr>
          <p:spPr>
            <a:xfrm>
              <a:off x="9786796" y="4092163"/>
              <a:ext cx="1928388" cy="1167897"/>
            </a:xfrm>
            <a:prstGeom prst="rect">
              <a:avLst/>
            </a:prstGeom>
            <a:noFill/>
            <a:ln cap="flat" cmpd="sng" w="12700">
              <a:solidFill>
                <a:srgbClr val="6B5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675" name="Google Shape;675;p5"/>
            <p:cNvSpPr txBox="1"/>
            <p:nvPr/>
          </p:nvSpPr>
          <p:spPr>
            <a:xfrm>
              <a:off x="7215611" y="1019211"/>
              <a:ext cx="3204927" cy="3890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lt1"/>
                  </a:solidFill>
                  <a:latin typeface="Montserrat SemiBold"/>
                  <a:ea typeface="Montserrat SemiBold"/>
                  <a:cs typeface="Montserrat SemiBold"/>
                  <a:sym typeface="Montserrat SemiBold"/>
                </a:rPr>
                <a:t>Competitive advantage</a:t>
              </a:r>
              <a:endParaRPr>
                <a:solidFill>
                  <a:schemeClr val="lt1"/>
                </a:solidFill>
                <a:latin typeface="Montserrat SemiBold"/>
                <a:ea typeface="Montserrat SemiBold"/>
                <a:cs typeface="Montserrat SemiBold"/>
                <a:sym typeface="Montserrat SemiBold"/>
              </a:endParaRPr>
            </a:p>
          </p:txBody>
        </p:sp>
        <p:sp>
          <p:nvSpPr>
            <p:cNvPr id="676" name="Google Shape;676;p5"/>
            <p:cNvSpPr txBox="1"/>
            <p:nvPr/>
          </p:nvSpPr>
          <p:spPr>
            <a:xfrm>
              <a:off x="5930021" y="1345271"/>
              <a:ext cx="1620570" cy="3890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Weak</a:t>
              </a:r>
              <a:endParaRPr/>
            </a:p>
          </p:txBody>
        </p:sp>
        <p:sp>
          <p:nvSpPr>
            <p:cNvPr id="677" name="Google Shape;677;p5"/>
            <p:cNvSpPr txBox="1"/>
            <p:nvPr/>
          </p:nvSpPr>
          <p:spPr>
            <a:xfrm>
              <a:off x="7871989" y="1361158"/>
              <a:ext cx="1620570" cy="3890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Medium</a:t>
              </a:r>
              <a:endParaRPr/>
            </a:p>
          </p:txBody>
        </p:sp>
        <p:sp>
          <p:nvSpPr>
            <p:cNvPr id="678" name="Google Shape;678;p5"/>
            <p:cNvSpPr txBox="1"/>
            <p:nvPr/>
          </p:nvSpPr>
          <p:spPr>
            <a:xfrm>
              <a:off x="9940705" y="1333454"/>
              <a:ext cx="1620570" cy="3890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Strong</a:t>
              </a:r>
              <a:endParaRPr/>
            </a:p>
          </p:txBody>
        </p:sp>
        <p:sp>
          <p:nvSpPr>
            <p:cNvPr id="679" name="Google Shape;679;p5"/>
            <p:cNvSpPr txBox="1"/>
            <p:nvPr/>
          </p:nvSpPr>
          <p:spPr>
            <a:xfrm>
              <a:off x="4597653" y="4412230"/>
              <a:ext cx="1620570" cy="3890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Low</a:t>
              </a:r>
              <a:endParaRPr/>
            </a:p>
          </p:txBody>
        </p:sp>
        <p:sp>
          <p:nvSpPr>
            <p:cNvPr id="680" name="Google Shape;680;p5"/>
            <p:cNvSpPr txBox="1"/>
            <p:nvPr/>
          </p:nvSpPr>
          <p:spPr>
            <a:xfrm>
              <a:off x="4579547" y="3299373"/>
              <a:ext cx="1620570" cy="3890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Medium</a:t>
              </a:r>
              <a:endParaRPr/>
            </a:p>
          </p:txBody>
        </p:sp>
        <p:sp>
          <p:nvSpPr>
            <p:cNvPr id="681" name="Google Shape;681;p5"/>
            <p:cNvSpPr txBox="1"/>
            <p:nvPr/>
          </p:nvSpPr>
          <p:spPr>
            <a:xfrm>
              <a:off x="4579547" y="2150027"/>
              <a:ext cx="1620570" cy="3890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High</a:t>
              </a:r>
              <a:endParaRPr/>
            </a:p>
          </p:txBody>
        </p:sp>
        <p:sp>
          <p:nvSpPr>
            <p:cNvPr id="682" name="Google Shape;682;p5"/>
            <p:cNvSpPr txBox="1"/>
            <p:nvPr/>
          </p:nvSpPr>
          <p:spPr>
            <a:xfrm>
              <a:off x="6100526" y="1975385"/>
              <a:ext cx="1620570" cy="6720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Selectively focus</a:t>
              </a:r>
              <a:endParaRPr/>
            </a:p>
          </p:txBody>
        </p:sp>
        <p:sp>
          <p:nvSpPr>
            <p:cNvPr id="683" name="Google Shape;683;p5"/>
            <p:cNvSpPr txBox="1"/>
            <p:nvPr/>
          </p:nvSpPr>
          <p:spPr>
            <a:xfrm>
              <a:off x="6133722" y="3056267"/>
              <a:ext cx="1620570" cy="954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Selectively focus or harvest</a:t>
              </a:r>
              <a:endParaRPr/>
            </a:p>
          </p:txBody>
        </p:sp>
        <p:sp>
          <p:nvSpPr>
            <p:cNvPr id="684" name="Google Shape;684;p5"/>
            <p:cNvSpPr txBox="1"/>
            <p:nvPr/>
          </p:nvSpPr>
          <p:spPr>
            <a:xfrm>
              <a:off x="6141269" y="4378834"/>
              <a:ext cx="1620570" cy="3890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Withdraw?</a:t>
              </a:r>
              <a:endParaRPr/>
            </a:p>
          </p:txBody>
        </p:sp>
        <p:sp>
          <p:nvSpPr>
            <p:cNvPr id="685" name="Google Shape;685;p5"/>
            <p:cNvSpPr txBox="1"/>
            <p:nvPr/>
          </p:nvSpPr>
          <p:spPr>
            <a:xfrm>
              <a:off x="8028914" y="2113884"/>
              <a:ext cx="1620570" cy="3890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Invest</a:t>
              </a:r>
              <a:endParaRPr/>
            </a:p>
          </p:txBody>
        </p:sp>
        <p:sp>
          <p:nvSpPr>
            <p:cNvPr id="686" name="Google Shape;686;p5"/>
            <p:cNvSpPr txBox="1"/>
            <p:nvPr/>
          </p:nvSpPr>
          <p:spPr>
            <a:xfrm>
              <a:off x="8007789" y="3299373"/>
              <a:ext cx="1620570" cy="3890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Harvest</a:t>
              </a:r>
              <a:endParaRPr/>
            </a:p>
          </p:txBody>
        </p:sp>
        <p:sp>
          <p:nvSpPr>
            <p:cNvPr id="687" name="Google Shape;687;p5"/>
            <p:cNvSpPr txBox="1"/>
            <p:nvPr/>
          </p:nvSpPr>
          <p:spPr>
            <a:xfrm>
              <a:off x="7986669" y="4412230"/>
              <a:ext cx="1620570" cy="3890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Harvest</a:t>
              </a:r>
              <a:endParaRPr/>
            </a:p>
          </p:txBody>
        </p:sp>
        <p:sp>
          <p:nvSpPr>
            <p:cNvPr id="688" name="Google Shape;688;p5"/>
            <p:cNvSpPr txBox="1"/>
            <p:nvPr/>
          </p:nvSpPr>
          <p:spPr>
            <a:xfrm>
              <a:off x="9940705" y="2093652"/>
              <a:ext cx="1620570" cy="3890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Protect</a:t>
              </a:r>
              <a:endParaRPr/>
            </a:p>
          </p:txBody>
        </p:sp>
        <p:sp>
          <p:nvSpPr>
            <p:cNvPr id="689" name="Google Shape;689;p5"/>
            <p:cNvSpPr txBox="1"/>
            <p:nvPr/>
          </p:nvSpPr>
          <p:spPr>
            <a:xfrm>
              <a:off x="9936177" y="3160873"/>
              <a:ext cx="1620570" cy="6720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Build selectively</a:t>
              </a:r>
              <a:endParaRPr/>
            </a:p>
          </p:txBody>
        </p:sp>
        <p:sp>
          <p:nvSpPr>
            <p:cNvPr id="690" name="Google Shape;690;p5"/>
            <p:cNvSpPr txBox="1"/>
            <p:nvPr/>
          </p:nvSpPr>
          <p:spPr>
            <a:xfrm>
              <a:off x="9936177" y="4328768"/>
              <a:ext cx="1620570" cy="6720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Defend and refocus</a:t>
              </a:r>
              <a:endParaRPr/>
            </a:p>
          </p:txBody>
        </p:sp>
        <p:sp>
          <p:nvSpPr>
            <p:cNvPr id="691" name="Google Shape;691;p5"/>
            <p:cNvSpPr txBox="1"/>
            <p:nvPr/>
          </p:nvSpPr>
          <p:spPr>
            <a:xfrm rot="-5400000">
              <a:off x="3096463" y="3019296"/>
              <a:ext cx="3204927" cy="3925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lt1"/>
                  </a:solidFill>
                  <a:latin typeface="Montserrat SemiBold"/>
                  <a:ea typeface="Montserrat SemiBold"/>
                  <a:cs typeface="Montserrat SemiBold"/>
                  <a:sym typeface="Montserrat SemiBold"/>
                </a:rPr>
                <a:t>Market attractiveness</a:t>
              </a:r>
              <a:endParaRPr>
                <a:solidFill>
                  <a:schemeClr val="lt1"/>
                </a:solidFill>
                <a:latin typeface="Montserrat SemiBold"/>
                <a:ea typeface="Montserrat SemiBold"/>
                <a:cs typeface="Montserrat SemiBold"/>
                <a:sym typeface="Montserrat SemiBold"/>
              </a:endParaRPr>
            </a:p>
          </p:txBody>
        </p:sp>
        <p:sp>
          <p:nvSpPr>
            <p:cNvPr id="692" name="Google Shape;692;p5"/>
            <p:cNvSpPr txBox="1"/>
            <p:nvPr/>
          </p:nvSpPr>
          <p:spPr>
            <a:xfrm>
              <a:off x="4970354" y="5033410"/>
              <a:ext cx="1620570" cy="3890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0</a:t>
              </a:r>
              <a:endParaRPr/>
            </a:p>
          </p:txBody>
        </p:sp>
        <p:sp>
          <p:nvSpPr>
            <p:cNvPr id="693" name="Google Shape;693;p5"/>
            <p:cNvSpPr txBox="1"/>
            <p:nvPr/>
          </p:nvSpPr>
          <p:spPr>
            <a:xfrm>
              <a:off x="5149911" y="5224058"/>
              <a:ext cx="1620570" cy="3890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0</a:t>
              </a:r>
              <a:endParaRPr/>
            </a:p>
          </p:txBody>
        </p:sp>
        <p:sp>
          <p:nvSpPr>
            <p:cNvPr id="694" name="Google Shape;694;p5"/>
            <p:cNvSpPr txBox="1"/>
            <p:nvPr/>
          </p:nvSpPr>
          <p:spPr>
            <a:xfrm>
              <a:off x="4935650" y="1625564"/>
              <a:ext cx="1620570" cy="3890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5</a:t>
              </a:r>
              <a:endParaRPr/>
            </a:p>
          </p:txBody>
        </p:sp>
      </p:grpSp>
      <p:sp>
        <p:nvSpPr>
          <p:cNvPr id="695" name="Google Shape;695;p5"/>
          <p:cNvSpPr txBox="1"/>
          <p:nvPr/>
        </p:nvSpPr>
        <p:spPr>
          <a:xfrm>
            <a:off x="10864915" y="5224058"/>
            <a:ext cx="162057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Montserrat Light"/>
                <a:ea typeface="Montserrat Light"/>
                <a:cs typeface="Montserrat Light"/>
                <a:sym typeface="Montserrat Light"/>
              </a:rPr>
              <a:t>5</a:t>
            </a:r>
            <a:endParaRPr/>
          </a:p>
        </p:txBody>
      </p:sp>
      <p:sp>
        <p:nvSpPr>
          <p:cNvPr id="696" name="Google Shape;696;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97" name="Google Shape;697;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6"/>
          <p:cNvSpPr txBox="1"/>
          <p:nvPr>
            <p:ph type="title"/>
          </p:nvPr>
        </p:nvSpPr>
        <p:spPr>
          <a:xfrm>
            <a:off x="298674" y="369475"/>
            <a:ext cx="85203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Things to think about</a:t>
            </a:r>
            <a:r>
              <a:rPr lang="en-GB">
                <a:solidFill>
                  <a:schemeClr val="lt1"/>
                </a:solidFill>
              </a:rPr>
              <a:t>.</a:t>
            </a:r>
            <a:endParaRPr>
              <a:solidFill>
                <a:schemeClr val="lt1"/>
              </a:solidFill>
            </a:endParaRPr>
          </a:p>
        </p:txBody>
      </p:sp>
      <p:sp>
        <p:nvSpPr>
          <p:cNvPr id="703" name="Google Shape;703;p6"/>
          <p:cNvSpPr txBox="1"/>
          <p:nvPr/>
        </p:nvSpPr>
        <p:spPr>
          <a:xfrm>
            <a:off x="1188400" y="1938350"/>
            <a:ext cx="8787900" cy="2321100"/>
          </a:xfrm>
          <a:prstGeom prst="rect">
            <a:avLst/>
          </a:prstGeom>
          <a:noFill/>
          <a:ln>
            <a:noFill/>
          </a:ln>
        </p:spPr>
        <p:txBody>
          <a:bodyPr anchorCtr="0" anchor="t" bIns="45700" lIns="91425" spcFirstLastPara="1" rIns="91425" wrap="square" tIns="45700">
            <a:spAutoFit/>
          </a:bodyPr>
          <a:lstStyle/>
          <a:p>
            <a:pPr indent="-457188" lvl="0" marL="457188" marR="0" rtl="0" algn="l">
              <a:lnSpc>
                <a:spcPct val="115000"/>
              </a:lnSpc>
              <a:spcBef>
                <a:spcPts val="0"/>
              </a:spcBef>
              <a:spcAft>
                <a:spcPts val="0"/>
              </a:spcAft>
              <a:buClr>
                <a:schemeClr val="dk1"/>
              </a:buClr>
              <a:buSzPts val="1600"/>
              <a:buFont typeface="Noto Sans Symbols"/>
              <a:buChar char="∙"/>
            </a:pPr>
            <a:r>
              <a:rPr lang="en-GB" sz="1600">
                <a:solidFill>
                  <a:schemeClr val="dk1"/>
                </a:solidFill>
                <a:latin typeface="Montserrat Light"/>
                <a:ea typeface="Montserrat Light"/>
                <a:cs typeface="Montserrat Light"/>
                <a:sym typeface="Montserrat Light"/>
              </a:rPr>
              <a:t>Use the directional policy matrix to focus your strategy.</a:t>
            </a:r>
            <a:endParaRPr sz="16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457188" lvl="0" marL="457188" marR="0" rtl="0" algn="l">
              <a:lnSpc>
                <a:spcPct val="115000"/>
              </a:lnSpc>
              <a:spcBef>
                <a:spcPts val="0"/>
              </a:spcBef>
              <a:spcAft>
                <a:spcPts val="0"/>
              </a:spcAft>
              <a:buClr>
                <a:schemeClr val="dk1"/>
              </a:buClr>
              <a:buSzPts val="1600"/>
              <a:buFont typeface="Noto Sans Symbols"/>
              <a:buChar char="∙"/>
            </a:pPr>
            <a:r>
              <a:rPr lang="en-GB" sz="1600">
                <a:solidFill>
                  <a:schemeClr val="dk1"/>
                </a:solidFill>
                <a:latin typeface="Montserrat Light"/>
                <a:ea typeface="Montserrat Light"/>
                <a:cs typeface="Montserrat Light"/>
                <a:sym typeface="Montserrat Light"/>
              </a:rPr>
              <a:t>The biggest opportunity is usually associated with improving your competitive strength. This requires you to know your strengths and weaknesses.</a:t>
            </a:r>
            <a:endParaRPr sz="16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457189" lvl="0" marL="457189" marR="0" rtl="0" algn="l">
              <a:lnSpc>
                <a:spcPct val="115000"/>
              </a:lnSpc>
              <a:spcBef>
                <a:spcPts val="0"/>
              </a:spcBef>
              <a:spcAft>
                <a:spcPts val="0"/>
              </a:spcAft>
              <a:buClr>
                <a:schemeClr val="dk1"/>
              </a:buClr>
              <a:buSzPts val="1600"/>
              <a:buFont typeface="Noto Sans Symbols"/>
              <a:buChar char="∙"/>
            </a:pPr>
            <a:r>
              <a:rPr lang="en-GB" sz="1600">
                <a:solidFill>
                  <a:schemeClr val="dk1"/>
                </a:solidFill>
                <a:latin typeface="Montserrat Light"/>
                <a:ea typeface="Montserrat Light"/>
                <a:cs typeface="Montserrat Light"/>
                <a:sym typeface="Montserrat Light"/>
              </a:rPr>
              <a:t>Use a SWOT in conjunction with the direction porting matrix.</a:t>
            </a:r>
            <a:endParaRPr/>
          </a:p>
          <a:p>
            <a:pPr indent="-355589" lvl="0" marL="457189" marR="0" rtl="0" algn="l">
              <a:lnSpc>
                <a:spcPct val="115000"/>
              </a:lnSpc>
              <a:spcBef>
                <a:spcPts val="0"/>
              </a:spcBef>
              <a:spcAft>
                <a:spcPts val="0"/>
              </a:spcAft>
              <a:buClr>
                <a:schemeClr val="dk1"/>
              </a:buClr>
              <a:buSzPts val="1600"/>
              <a:buFont typeface="Noto Sans Symbols"/>
              <a:buNone/>
            </a:pPr>
            <a:r>
              <a:t/>
            </a:r>
            <a:endParaRPr sz="1600">
              <a:solidFill>
                <a:schemeClr val="dk1"/>
              </a:solidFill>
              <a:latin typeface="Montserrat Light"/>
              <a:ea typeface="Montserrat Light"/>
              <a:cs typeface="Montserrat Light"/>
              <a:sym typeface="Montserrat Light"/>
            </a:endParaRPr>
          </a:p>
          <a:p>
            <a:pPr indent="-355589" lvl="0" marL="457189" marR="0" rtl="0" algn="l">
              <a:lnSpc>
                <a:spcPct val="115000"/>
              </a:lnSpc>
              <a:spcBef>
                <a:spcPts val="0"/>
              </a:spcBef>
              <a:spcAft>
                <a:spcPts val="0"/>
              </a:spcAft>
              <a:buClr>
                <a:schemeClr val="dk1"/>
              </a:buClr>
              <a:buSzPts val="1600"/>
              <a:buFont typeface="Noto Sans Symbols"/>
              <a:buNone/>
            </a:pPr>
            <a:r>
              <a:t/>
            </a:r>
            <a:endParaRPr sz="1600">
              <a:solidFill>
                <a:schemeClr val="dk1"/>
              </a:solidFill>
              <a:latin typeface="Montserrat Light"/>
              <a:ea typeface="Montserrat Light"/>
              <a:cs typeface="Montserrat Light"/>
              <a:sym typeface="Montserrat Light"/>
            </a:endParaRPr>
          </a:p>
        </p:txBody>
      </p:sp>
      <p:sp>
        <p:nvSpPr>
          <p:cNvPr id="704" name="Google Shape;704;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705" name="Google Shape;705;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g2ab2bbf129c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11" name="Google Shape;711;g2ab2bbf129c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2" name="Google Shape;712;g2ab2bbf129c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3" name="Google Shape;713;g2ab2bbf129c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4" name="Google Shape;714;g2ab2bbf129c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5" name="Google Shape;715;g2ab2bbf129c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