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Montserrat SemiBold"/>
      <p:regular r:id="rId14"/>
      <p:bold r:id="rId15"/>
      <p:italic r:id="rId16"/>
      <p:boldItalic r:id="rId17"/>
    </p:embeddedFont>
    <p:embeddedFont>
      <p:font typeface="Montserrat"/>
      <p:regular r:id="rId18"/>
      <p:bold r:id="rId19"/>
      <p:italic r:id="rId20"/>
      <p:boldItalic r:id="rId21"/>
    </p:embeddedFont>
    <p:embeddedFont>
      <p:font typeface="Montserrat Medium"/>
      <p:regular r:id="rId22"/>
      <p:bold r:id="rId23"/>
      <p:italic r:id="rId24"/>
      <p:boldItalic r:id="rId25"/>
    </p:embeddedFont>
    <p:embeddedFont>
      <p:font typeface="Montserrat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iXPBlQqyO2XDbLbIxMdr2woaxO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78EF2F8-3777-4600-8F92-1286365ECCE9}">
  <a:tblStyle styleId="{E78EF2F8-3777-4600-8F92-1286365ECCE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B4AE561-EC9D-4803-8790-1315E6A95D4D}"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5E6"/>
          </a:solidFill>
        </a:fill>
      </a:tcStyle>
    </a:wholeTbl>
    <a:band1H>
      <a:tcTxStyle/>
      <a:tcStyle>
        <a:fill>
          <a:solidFill>
            <a:srgbClr val="FFEACA"/>
          </a:solidFill>
        </a:fill>
      </a:tcStyle>
    </a:band1H>
    <a:band2H>
      <a:tcTxStyle/>
    </a:band2H>
    <a:band1V>
      <a:tcTxStyle/>
      <a:tcStyle>
        <a:fill>
          <a:solidFill>
            <a:srgbClr val="FFEA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5A77C76A-F0C3-4D52-AC64-7241C21D98FA}" styleName="Table_2">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regular.fntdata"/><Relationship Id="rId25" Type="http://schemas.openxmlformats.org/officeDocument/2006/relationships/font" Target="fonts/MontserratMedium-boldItalic.fntdata"/><Relationship Id="rId28" Type="http://schemas.openxmlformats.org/officeDocument/2006/relationships/font" Target="fonts/MontserratLight-italic.fntdata"/><Relationship Id="rId27" Type="http://schemas.openxmlformats.org/officeDocument/2006/relationships/font" Target="fonts/Montserrat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1f0d7561dd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3" name="Google Shape;713;g1f0d7561dd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1f0d7561dd0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7" name="Google Shape;747;g1f0d7561dd0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12.png"/><Relationship Id="rId5"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12.png"/><Relationship Id="rId5"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 Id="rId4" Type="http://schemas.openxmlformats.org/officeDocument/2006/relationships/image" Target="../media/image2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 Id="rId4" Type="http://schemas.openxmlformats.org/officeDocument/2006/relationships/image" Target="../media/image1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12.png"/><Relationship Id="rId5"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2" name="Shape 12"/>
        <p:cNvGrpSpPr/>
        <p:nvPr/>
      </p:nvGrpSpPr>
      <p:grpSpPr>
        <a:xfrm>
          <a:off x="0" y="0"/>
          <a:ext cx="0" cy="0"/>
          <a:chOff x="0" y="0"/>
          <a:chExt cx="0" cy="0"/>
        </a:xfrm>
      </p:grpSpPr>
      <p:pic>
        <p:nvPicPr>
          <p:cNvPr descr="A logo with blue and yellow colors&#10;&#10;Description automatically generated" id="13" name="Google Shape;13;p9"/>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4" name="Google Shape;14;p9"/>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5" name="Google Shape;15;p9"/>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6" name="Google Shape;16;p9"/>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9"/>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9"/>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48" name="Shape 248"/>
        <p:cNvGrpSpPr/>
        <p:nvPr/>
      </p:nvGrpSpPr>
      <p:grpSpPr>
        <a:xfrm>
          <a:off x="0" y="0"/>
          <a:ext cx="0" cy="0"/>
          <a:chOff x="0" y="0"/>
          <a:chExt cx="0" cy="0"/>
        </a:xfrm>
      </p:grpSpPr>
      <p:pic>
        <p:nvPicPr>
          <p:cNvPr descr="A yellow circle on a black background&#10;&#10;Description automatically generated" id="249" name="Google Shape;249;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50" name="Google Shape;250;p1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53" name="Google Shape;253;p1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54" name="Google Shape;254;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8"/>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57" name="Google Shape;257;p18"/>
          <p:cNvGrpSpPr/>
          <p:nvPr/>
        </p:nvGrpSpPr>
        <p:grpSpPr>
          <a:xfrm>
            <a:off x="11436251" y="129884"/>
            <a:ext cx="661669" cy="1214119"/>
            <a:chOff x="11436251" y="129884"/>
            <a:chExt cx="661669" cy="1214119"/>
          </a:xfrm>
        </p:grpSpPr>
        <p:sp>
          <p:nvSpPr>
            <p:cNvPr id="258" name="Google Shape;258;p18"/>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8"/>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8"/>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8"/>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8"/>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8"/>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8"/>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8"/>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8"/>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8"/>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8"/>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8"/>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8"/>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8"/>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8"/>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8"/>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8"/>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8"/>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8"/>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8"/>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8"/>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8"/>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8"/>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8"/>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8"/>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18"/>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18"/>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p18"/>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6" name="Google Shape;286;p18"/>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287" name="Shape 287"/>
        <p:cNvGrpSpPr/>
        <p:nvPr/>
      </p:nvGrpSpPr>
      <p:grpSpPr>
        <a:xfrm>
          <a:off x="0" y="0"/>
          <a:ext cx="0" cy="0"/>
          <a:chOff x="0" y="0"/>
          <a:chExt cx="0" cy="0"/>
        </a:xfrm>
      </p:grpSpPr>
      <p:pic>
        <p:nvPicPr>
          <p:cNvPr descr="A yellow circle on a black background&#10;&#10;Description automatically generated" id="288" name="Google Shape;288;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9" name="Google Shape;289;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92" name="Google Shape;292;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4" name="Google Shape;294;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95" name="Google Shape;295;p19"/>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96" name="Google Shape;296;p19"/>
          <p:cNvGrpSpPr/>
          <p:nvPr/>
        </p:nvGrpSpPr>
        <p:grpSpPr>
          <a:xfrm>
            <a:off x="11436251" y="129884"/>
            <a:ext cx="661669" cy="1214119"/>
            <a:chOff x="11436251" y="129884"/>
            <a:chExt cx="661669" cy="1214119"/>
          </a:xfrm>
        </p:grpSpPr>
        <p:sp>
          <p:nvSpPr>
            <p:cNvPr id="297" name="Google Shape;297;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325" name="Google Shape;325;p19"/>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6" name="Shape 326"/>
        <p:cNvGrpSpPr/>
        <p:nvPr/>
      </p:nvGrpSpPr>
      <p:grpSpPr>
        <a:xfrm>
          <a:off x="0" y="0"/>
          <a:ext cx="0" cy="0"/>
          <a:chOff x="0" y="0"/>
          <a:chExt cx="0" cy="0"/>
        </a:xfrm>
      </p:grpSpPr>
      <p:pic>
        <p:nvPicPr>
          <p:cNvPr descr="A yellow circle on a black background&#10;&#10;Description automatically generated" id="327" name="Google Shape;327;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8" name="Google Shape;328;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31" name="Google Shape;331;p20"/>
          <p:cNvGrpSpPr/>
          <p:nvPr/>
        </p:nvGrpSpPr>
        <p:grpSpPr>
          <a:xfrm>
            <a:off x="0" y="1318491"/>
            <a:ext cx="1397812" cy="58002"/>
            <a:chOff x="0" y="1077191"/>
            <a:chExt cx="1397812" cy="58002"/>
          </a:xfrm>
        </p:grpSpPr>
        <p:sp>
          <p:nvSpPr>
            <p:cNvPr id="332" name="Google Shape;332;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4" name="Google Shape;334;p2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335" name="Google Shape;335;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6" name="Google Shape;336;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7" name="Google Shape;337;p20"/>
          <p:cNvGrpSpPr/>
          <p:nvPr/>
        </p:nvGrpSpPr>
        <p:grpSpPr>
          <a:xfrm>
            <a:off x="11436251" y="129884"/>
            <a:ext cx="661669" cy="1214119"/>
            <a:chOff x="11436251" y="129884"/>
            <a:chExt cx="661669" cy="1214119"/>
          </a:xfrm>
        </p:grpSpPr>
        <p:sp>
          <p:nvSpPr>
            <p:cNvPr id="338" name="Google Shape;338;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6" name="Google Shape;366;p2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7" name="Google Shape;367;p2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ep 5">
  <p:cSld name="1_step 5">
    <p:bg>
      <p:bgPr>
        <a:solidFill>
          <a:schemeClr val="dk2"/>
        </a:solidFill>
      </p:bgPr>
    </p:bg>
    <p:spTree>
      <p:nvGrpSpPr>
        <p:cNvPr id="368" name="Shape 368"/>
        <p:cNvGrpSpPr/>
        <p:nvPr/>
      </p:nvGrpSpPr>
      <p:grpSpPr>
        <a:xfrm>
          <a:off x="0" y="0"/>
          <a:ext cx="0" cy="0"/>
          <a:chOff x="0" y="0"/>
          <a:chExt cx="0" cy="0"/>
        </a:xfrm>
      </p:grpSpPr>
      <p:pic>
        <p:nvPicPr>
          <p:cNvPr descr="A yellow circle on a black background&#10;&#10;Description automatically generated" id="369" name="Google Shape;369;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70" name="Google Shape;370;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73" name="Google Shape;373;p21"/>
          <p:cNvGrpSpPr/>
          <p:nvPr/>
        </p:nvGrpSpPr>
        <p:grpSpPr>
          <a:xfrm>
            <a:off x="0" y="1318491"/>
            <a:ext cx="1397812" cy="58002"/>
            <a:chOff x="0" y="1077191"/>
            <a:chExt cx="1397812" cy="58002"/>
          </a:xfrm>
        </p:grpSpPr>
        <p:sp>
          <p:nvSpPr>
            <p:cNvPr id="374" name="Google Shape;374;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6" name="Google Shape;376;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6</a:t>
            </a:r>
            <a:endParaRPr/>
          </a:p>
        </p:txBody>
      </p:sp>
      <p:sp>
        <p:nvSpPr>
          <p:cNvPr id="377" name="Google Shape;377;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78" name="Google Shape;378;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79" name="Google Shape;379;p21"/>
          <p:cNvGrpSpPr/>
          <p:nvPr/>
        </p:nvGrpSpPr>
        <p:grpSpPr>
          <a:xfrm>
            <a:off x="11436251" y="129884"/>
            <a:ext cx="661669" cy="1214119"/>
            <a:chOff x="11436251" y="129884"/>
            <a:chExt cx="661669" cy="1214119"/>
          </a:xfrm>
        </p:grpSpPr>
        <p:sp>
          <p:nvSpPr>
            <p:cNvPr id="380" name="Google Shape;380;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408" name="Google Shape;408;p2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409" name="Google Shape;409;p2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410" name="Shape 410"/>
        <p:cNvGrpSpPr/>
        <p:nvPr/>
      </p:nvGrpSpPr>
      <p:grpSpPr>
        <a:xfrm>
          <a:off x="0" y="0"/>
          <a:ext cx="0" cy="0"/>
          <a:chOff x="0" y="0"/>
          <a:chExt cx="0" cy="0"/>
        </a:xfrm>
      </p:grpSpPr>
      <p:pic>
        <p:nvPicPr>
          <p:cNvPr descr="A yellow circle on a black background&#10;&#10;Description automatically generated" id="411" name="Google Shape;411;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2" name="Google Shape;412;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3" name="Google Shape;413;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4" name="Google Shape;414;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5" name="Google Shape;415;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6" name="Google Shape;416;p22"/>
          <p:cNvGrpSpPr/>
          <p:nvPr/>
        </p:nvGrpSpPr>
        <p:grpSpPr>
          <a:xfrm>
            <a:off x="0" y="1318491"/>
            <a:ext cx="1397812" cy="58002"/>
            <a:chOff x="0" y="1077191"/>
            <a:chExt cx="1397812" cy="58002"/>
          </a:xfrm>
        </p:grpSpPr>
        <p:sp>
          <p:nvSpPr>
            <p:cNvPr id="417" name="Google Shape;417;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9" name="Google Shape;419;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420" name="Google Shape;420;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21" name="Google Shape;421;p22"/>
          <p:cNvGrpSpPr/>
          <p:nvPr/>
        </p:nvGrpSpPr>
        <p:grpSpPr>
          <a:xfrm>
            <a:off x="11614051" y="129884"/>
            <a:ext cx="661669" cy="1214119"/>
            <a:chOff x="11436251" y="129884"/>
            <a:chExt cx="661669" cy="1214119"/>
          </a:xfrm>
        </p:grpSpPr>
        <p:sp>
          <p:nvSpPr>
            <p:cNvPr id="422" name="Google Shape;422;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50" name="Google Shape;450;p22"/>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51" name="Shape 451"/>
        <p:cNvGrpSpPr/>
        <p:nvPr/>
      </p:nvGrpSpPr>
      <p:grpSpPr>
        <a:xfrm>
          <a:off x="0" y="0"/>
          <a:ext cx="0" cy="0"/>
          <a:chOff x="0" y="0"/>
          <a:chExt cx="0" cy="0"/>
        </a:xfrm>
      </p:grpSpPr>
      <p:pic>
        <p:nvPicPr>
          <p:cNvPr descr="A yellow circle on a black background&#10;&#10;Description automatically generated" id="452" name="Google Shape;452;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3" name="Google Shape;453;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5" name="Google Shape;455;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6" name="Google Shape;456;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7" name="Google Shape;457;p23"/>
          <p:cNvGrpSpPr/>
          <p:nvPr/>
        </p:nvGrpSpPr>
        <p:grpSpPr>
          <a:xfrm>
            <a:off x="0" y="1318491"/>
            <a:ext cx="1397812" cy="58002"/>
            <a:chOff x="0" y="1077191"/>
            <a:chExt cx="1397812" cy="58002"/>
          </a:xfrm>
        </p:grpSpPr>
        <p:sp>
          <p:nvSpPr>
            <p:cNvPr id="458" name="Google Shape;458;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60" name="Google Shape;460;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61" name="Google Shape;461;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2" name="Google Shape;462;p23"/>
          <p:cNvGrpSpPr/>
          <p:nvPr/>
        </p:nvGrpSpPr>
        <p:grpSpPr>
          <a:xfrm>
            <a:off x="11436251" y="129884"/>
            <a:ext cx="661669" cy="1214119"/>
            <a:chOff x="11436251" y="129884"/>
            <a:chExt cx="661669" cy="1214119"/>
          </a:xfrm>
        </p:grpSpPr>
        <p:sp>
          <p:nvSpPr>
            <p:cNvPr id="463" name="Google Shape;463;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91" name="Google Shape;491;p23"/>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92" name="Shape 492"/>
        <p:cNvGrpSpPr/>
        <p:nvPr/>
      </p:nvGrpSpPr>
      <p:grpSpPr>
        <a:xfrm>
          <a:off x="0" y="0"/>
          <a:ext cx="0" cy="0"/>
          <a:chOff x="0" y="0"/>
          <a:chExt cx="0" cy="0"/>
        </a:xfrm>
      </p:grpSpPr>
      <p:pic>
        <p:nvPicPr>
          <p:cNvPr descr="A yellow circle on a black background&#10;&#10;Description automatically generated" id="493" name="Google Shape;493;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4" name="Google Shape;494;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6" name="Google Shape;496;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7" name="Google Shape;497;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8" name="Google Shape;498;p24"/>
          <p:cNvGrpSpPr/>
          <p:nvPr/>
        </p:nvGrpSpPr>
        <p:grpSpPr>
          <a:xfrm>
            <a:off x="0" y="1318491"/>
            <a:ext cx="1397812" cy="58002"/>
            <a:chOff x="0" y="1077191"/>
            <a:chExt cx="1397812" cy="58002"/>
          </a:xfrm>
        </p:grpSpPr>
        <p:sp>
          <p:nvSpPr>
            <p:cNvPr id="499" name="Google Shape;499;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01" name="Google Shape;501;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502" name="Google Shape;502;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3" name="Google Shape;503;p24"/>
          <p:cNvGrpSpPr/>
          <p:nvPr/>
        </p:nvGrpSpPr>
        <p:grpSpPr>
          <a:xfrm>
            <a:off x="11436251" y="129884"/>
            <a:ext cx="661669" cy="1214119"/>
            <a:chOff x="11436251" y="129884"/>
            <a:chExt cx="661669" cy="1214119"/>
          </a:xfrm>
        </p:grpSpPr>
        <p:sp>
          <p:nvSpPr>
            <p:cNvPr id="504" name="Google Shape;504;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2" name="Google Shape;532;p24"/>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533" name="Shape 533"/>
        <p:cNvGrpSpPr/>
        <p:nvPr/>
      </p:nvGrpSpPr>
      <p:grpSpPr>
        <a:xfrm>
          <a:off x="0" y="0"/>
          <a:ext cx="0" cy="0"/>
          <a:chOff x="0" y="0"/>
          <a:chExt cx="0" cy="0"/>
        </a:xfrm>
      </p:grpSpPr>
      <p:pic>
        <p:nvPicPr>
          <p:cNvPr descr="A yellow circle on a black background&#10;&#10;Description automatically generated" id="534" name="Google Shape;534;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5" name="Google Shape;535;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7" name="Google Shape;537;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8" name="Google Shape;538;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9" name="Google Shape;539;p25"/>
          <p:cNvGrpSpPr/>
          <p:nvPr/>
        </p:nvGrpSpPr>
        <p:grpSpPr>
          <a:xfrm>
            <a:off x="0" y="1318491"/>
            <a:ext cx="1397812" cy="58002"/>
            <a:chOff x="0" y="1077191"/>
            <a:chExt cx="1397812" cy="58002"/>
          </a:xfrm>
        </p:grpSpPr>
        <p:sp>
          <p:nvSpPr>
            <p:cNvPr id="540" name="Google Shape;540;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2" name="Google Shape;542;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43" name="Google Shape;543;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4" name="Google Shape;544;p25"/>
          <p:cNvGrpSpPr/>
          <p:nvPr/>
        </p:nvGrpSpPr>
        <p:grpSpPr>
          <a:xfrm>
            <a:off x="11436251" y="129884"/>
            <a:ext cx="661669" cy="1214119"/>
            <a:chOff x="11436251" y="129884"/>
            <a:chExt cx="661669" cy="1214119"/>
          </a:xfrm>
        </p:grpSpPr>
        <p:sp>
          <p:nvSpPr>
            <p:cNvPr id="545" name="Google Shape;545;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73" name="Google Shape;573;p25"/>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74" name="Google Shape;574;p25"/>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75" name="Shape 575"/>
        <p:cNvGrpSpPr/>
        <p:nvPr/>
      </p:nvGrpSpPr>
      <p:grpSpPr>
        <a:xfrm>
          <a:off x="0" y="0"/>
          <a:ext cx="0" cy="0"/>
          <a:chOff x="0" y="0"/>
          <a:chExt cx="0" cy="0"/>
        </a:xfrm>
      </p:grpSpPr>
      <p:pic>
        <p:nvPicPr>
          <p:cNvPr descr="A yellow circle on a black background&#10;&#10;Description automatically generated" id="576" name="Google Shape;576;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7" name="Google Shape;577;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8" name="Google Shape;578;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9" name="Google Shape;579;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80" name="Google Shape;580;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81" name="Google Shape;581;p26"/>
          <p:cNvGrpSpPr/>
          <p:nvPr/>
        </p:nvGrpSpPr>
        <p:grpSpPr>
          <a:xfrm>
            <a:off x="0" y="1318491"/>
            <a:ext cx="1397812" cy="58002"/>
            <a:chOff x="0" y="1077191"/>
            <a:chExt cx="1397812" cy="58002"/>
          </a:xfrm>
        </p:grpSpPr>
        <p:sp>
          <p:nvSpPr>
            <p:cNvPr id="582" name="Google Shape;582;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3" name="Google Shape;583;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84" name="Google Shape;584;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85" name="Google Shape;585;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86" name="Google Shape;586;p26"/>
          <p:cNvGrpSpPr/>
          <p:nvPr/>
        </p:nvGrpSpPr>
        <p:grpSpPr>
          <a:xfrm>
            <a:off x="11614051" y="129884"/>
            <a:ext cx="661669" cy="1214119"/>
            <a:chOff x="11436251" y="129884"/>
            <a:chExt cx="661669" cy="1214119"/>
          </a:xfrm>
        </p:grpSpPr>
        <p:sp>
          <p:nvSpPr>
            <p:cNvPr id="587" name="Google Shape;587;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5" name="Google Shape;595;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7" name="Google Shape;597;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3" name="Google Shape;603;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5" name="Google Shape;605;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6" name="Google Shape;606;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7" name="Google Shape;607;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8" name="Google Shape;608;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0" name="Google Shape;610;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2" name="Google Shape;612;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3" name="Google Shape;613;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4" name="Google Shape;614;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615" name="Google Shape;615;p26"/>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616" name="Shape 616"/>
        <p:cNvGrpSpPr/>
        <p:nvPr/>
      </p:nvGrpSpPr>
      <p:grpSpPr>
        <a:xfrm>
          <a:off x="0" y="0"/>
          <a:ext cx="0" cy="0"/>
          <a:chOff x="0" y="0"/>
          <a:chExt cx="0" cy="0"/>
        </a:xfrm>
      </p:grpSpPr>
      <p:pic>
        <p:nvPicPr>
          <p:cNvPr descr="A yellow circle on a black background&#10;&#10;Description automatically generated" id="617" name="Google Shape;617;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8" name="Google Shape;618;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9" name="Google Shape;619;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0" name="Google Shape;620;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621" name="Google Shape;621;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9" name="Shape 19"/>
        <p:cNvGrpSpPr/>
        <p:nvPr/>
      </p:nvGrpSpPr>
      <p:grpSpPr>
        <a:xfrm>
          <a:off x="0" y="0"/>
          <a:ext cx="0" cy="0"/>
          <a:chOff x="0" y="0"/>
          <a:chExt cx="0" cy="0"/>
        </a:xfrm>
      </p:grpSpPr>
      <p:pic>
        <p:nvPicPr>
          <p:cNvPr descr="A yellow circle on a black background&#10;&#10;Description automatically generated" id="20" name="Google Shape;20;p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1" name="Google Shape;21;p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 name="Google Shape;24;p1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 name="Google Shape;26;p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7" name="Google Shape;27;p10"/>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 name="Google Shape;28;p10"/>
          <p:cNvGrpSpPr/>
          <p:nvPr/>
        </p:nvGrpSpPr>
        <p:grpSpPr>
          <a:xfrm>
            <a:off x="11436251" y="129884"/>
            <a:ext cx="661669" cy="1214119"/>
            <a:chOff x="11436251" y="129884"/>
            <a:chExt cx="661669" cy="1214119"/>
          </a:xfrm>
        </p:grpSpPr>
        <p:sp>
          <p:nvSpPr>
            <p:cNvPr id="29" name="Google Shape;29;p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7" name="Google Shape;57;p10"/>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10"/>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622" name="Shape 622"/>
        <p:cNvGrpSpPr/>
        <p:nvPr/>
      </p:nvGrpSpPr>
      <p:grpSpPr>
        <a:xfrm>
          <a:off x="0" y="0"/>
          <a:ext cx="0" cy="0"/>
          <a:chOff x="0" y="0"/>
          <a:chExt cx="0" cy="0"/>
        </a:xfrm>
      </p:grpSpPr>
      <p:pic>
        <p:nvPicPr>
          <p:cNvPr id="623" name="Google Shape;623;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624" name="Google Shape;624;p28"/>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625" name="Google Shape;625;p2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6" name="Google Shape;626;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7" name="Google Shape;627;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8" name="Shape 628"/>
        <p:cNvGrpSpPr/>
        <p:nvPr/>
      </p:nvGrpSpPr>
      <p:grpSpPr>
        <a:xfrm>
          <a:off x="0" y="0"/>
          <a:ext cx="0" cy="0"/>
          <a:chOff x="0" y="0"/>
          <a:chExt cx="0" cy="0"/>
        </a:xfrm>
      </p:grpSpPr>
      <p:sp>
        <p:nvSpPr>
          <p:cNvPr id="629" name="Google Shape;629;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0" name="Google Shape;630;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631" name="Google Shape;631;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2" name="Shape 632"/>
        <p:cNvGrpSpPr/>
        <p:nvPr/>
      </p:nvGrpSpPr>
      <p:grpSpPr>
        <a:xfrm>
          <a:off x="0" y="0"/>
          <a:ext cx="0" cy="0"/>
          <a:chOff x="0" y="0"/>
          <a:chExt cx="0" cy="0"/>
        </a:xfrm>
      </p:grpSpPr>
      <p:sp>
        <p:nvSpPr>
          <p:cNvPr id="633" name="Google Shape;633;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4" name="Google Shape;634;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5" name="Google Shape;635;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36" name="Google Shape;636;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7" name="Shape 637"/>
        <p:cNvGrpSpPr/>
        <p:nvPr/>
      </p:nvGrpSpPr>
      <p:grpSpPr>
        <a:xfrm>
          <a:off x="0" y="0"/>
          <a:ext cx="0" cy="0"/>
          <a:chOff x="0" y="0"/>
          <a:chExt cx="0" cy="0"/>
        </a:xfrm>
      </p:grpSpPr>
      <p:sp>
        <p:nvSpPr>
          <p:cNvPr id="638" name="Google Shape;638;p31"/>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9" name="Google Shape;639;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0" name="Google Shape;640;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1" name="Google Shape;641;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2" name="Google Shape;642;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43" name="Google Shape;643;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4" name="Shape 644"/>
        <p:cNvGrpSpPr/>
        <p:nvPr/>
      </p:nvGrpSpPr>
      <p:grpSpPr>
        <a:xfrm>
          <a:off x="0" y="0"/>
          <a:ext cx="0" cy="0"/>
          <a:chOff x="0" y="0"/>
          <a:chExt cx="0" cy="0"/>
        </a:xfrm>
      </p:grpSpPr>
      <p:sp>
        <p:nvSpPr>
          <p:cNvPr id="645" name="Google Shape;645;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46" name="Google Shape;646;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7" name="Shape 647"/>
        <p:cNvGrpSpPr/>
        <p:nvPr/>
      </p:nvGrpSpPr>
      <p:grpSpPr>
        <a:xfrm>
          <a:off x="0" y="0"/>
          <a:ext cx="0" cy="0"/>
          <a:chOff x="0" y="0"/>
          <a:chExt cx="0" cy="0"/>
        </a:xfrm>
      </p:grpSpPr>
      <p:sp>
        <p:nvSpPr>
          <p:cNvPr id="648" name="Google Shape;648;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9" name="Google Shape;64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0" name="Google Shape;65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1" name="Shape 651"/>
        <p:cNvGrpSpPr/>
        <p:nvPr/>
      </p:nvGrpSpPr>
      <p:grpSpPr>
        <a:xfrm>
          <a:off x="0" y="0"/>
          <a:ext cx="0" cy="0"/>
          <a:chOff x="0" y="0"/>
          <a:chExt cx="0" cy="0"/>
        </a:xfrm>
      </p:grpSpPr>
      <p:sp>
        <p:nvSpPr>
          <p:cNvPr id="652" name="Google Shape;652;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3" name="Google Shape;653;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4" name="Google Shape;654;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5" name="Google Shape;655;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6" name="Google Shape;65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7" name="Google Shape;65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9" name="Shape 59"/>
        <p:cNvGrpSpPr/>
        <p:nvPr/>
      </p:nvGrpSpPr>
      <p:grpSpPr>
        <a:xfrm>
          <a:off x="0" y="0"/>
          <a:ext cx="0" cy="0"/>
          <a:chOff x="0" y="0"/>
          <a:chExt cx="0" cy="0"/>
        </a:xfrm>
      </p:grpSpPr>
      <p:pic>
        <p:nvPicPr>
          <p:cNvPr descr="A yellow circle on a black background&#10;&#10;Description automatically generated" id="60" name="Google Shape;60;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 name="Google Shape;61;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4" name="Google Shape;64;p11"/>
          <p:cNvGrpSpPr/>
          <p:nvPr/>
        </p:nvGrpSpPr>
        <p:grpSpPr>
          <a:xfrm>
            <a:off x="0" y="1318491"/>
            <a:ext cx="1397812" cy="58002"/>
            <a:chOff x="0" y="1077191"/>
            <a:chExt cx="1397812" cy="58002"/>
          </a:xfrm>
        </p:grpSpPr>
        <p:sp>
          <p:nvSpPr>
            <p:cNvPr id="65" name="Google Shape;65;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7" name="Google Shape;67;p1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sp>
        <p:nvSpPr>
          <p:cNvPr id="68" name="Google Shape;68;p1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9" name="Google Shape;69;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70" name="Google Shape;70;p11"/>
          <p:cNvGrpSpPr/>
          <p:nvPr/>
        </p:nvGrpSpPr>
        <p:grpSpPr>
          <a:xfrm>
            <a:off x="11436251" y="129884"/>
            <a:ext cx="661669" cy="1214119"/>
            <a:chOff x="11436251" y="129884"/>
            <a:chExt cx="661669" cy="1214119"/>
          </a:xfrm>
        </p:grpSpPr>
        <p:sp>
          <p:nvSpPr>
            <p:cNvPr id="71" name="Google Shape;71;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9" name="Google Shape;99;p1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00" name="Google Shape;100;p1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01" name="Shape 101"/>
        <p:cNvGrpSpPr/>
        <p:nvPr/>
      </p:nvGrpSpPr>
      <p:grpSpPr>
        <a:xfrm>
          <a:off x="0" y="0"/>
          <a:ext cx="0" cy="0"/>
          <a:chOff x="0" y="0"/>
          <a:chExt cx="0" cy="0"/>
        </a:xfrm>
      </p:grpSpPr>
      <p:pic>
        <p:nvPicPr>
          <p:cNvPr descr="A yellow circle on a black background&#10;&#10;Description automatically generated" id="102" name="Google Shape;102;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3" name="Google Shape;103;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6" name="Google Shape;106;p12"/>
          <p:cNvGrpSpPr/>
          <p:nvPr/>
        </p:nvGrpSpPr>
        <p:grpSpPr>
          <a:xfrm>
            <a:off x="0" y="1318491"/>
            <a:ext cx="1397812" cy="58002"/>
            <a:chOff x="0" y="1077191"/>
            <a:chExt cx="1397812" cy="58002"/>
          </a:xfrm>
        </p:grpSpPr>
        <p:sp>
          <p:nvSpPr>
            <p:cNvPr id="107" name="Google Shape;107;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9" name="Google Shape;109;p1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
        <p:nvSpPr>
          <p:cNvPr id="110" name="Google Shape;110;p1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11" name="Google Shape;111;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12" name="Google Shape;112;p12"/>
          <p:cNvGrpSpPr/>
          <p:nvPr/>
        </p:nvGrpSpPr>
        <p:grpSpPr>
          <a:xfrm>
            <a:off x="11436251" y="129884"/>
            <a:ext cx="661669" cy="1214119"/>
            <a:chOff x="11436251" y="129884"/>
            <a:chExt cx="661669" cy="1214119"/>
          </a:xfrm>
        </p:grpSpPr>
        <p:sp>
          <p:nvSpPr>
            <p:cNvPr id="113" name="Google Shape;113;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1" name="Google Shape;141;p12"/>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42" name="Shape 142"/>
        <p:cNvGrpSpPr/>
        <p:nvPr/>
      </p:nvGrpSpPr>
      <p:grpSpPr>
        <a:xfrm>
          <a:off x="0" y="0"/>
          <a:ext cx="0" cy="0"/>
          <a:chOff x="0" y="0"/>
          <a:chExt cx="0" cy="0"/>
        </a:xfrm>
      </p:grpSpPr>
      <p:pic>
        <p:nvPicPr>
          <p:cNvPr descr="A yellow circle on a black background&#10;&#10;Description automatically generated" id="143" name="Google Shape;143;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4" name="Google Shape;144;p13"/>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7" name="Google Shape;147;p13"/>
          <p:cNvGrpSpPr/>
          <p:nvPr/>
        </p:nvGrpSpPr>
        <p:grpSpPr>
          <a:xfrm>
            <a:off x="0" y="1318491"/>
            <a:ext cx="1397812" cy="58002"/>
            <a:chOff x="0" y="1077191"/>
            <a:chExt cx="1397812" cy="58002"/>
          </a:xfrm>
        </p:grpSpPr>
        <p:sp>
          <p:nvSpPr>
            <p:cNvPr id="148" name="Google Shape;148;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0" name="Google Shape;150;p1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151" name="Google Shape;151;p1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52" name="Google Shape;152;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53" name="Google Shape;153;p13"/>
          <p:cNvGrpSpPr/>
          <p:nvPr/>
        </p:nvGrpSpPr>
        <p:grpSpPr>
          <a:xfrm>
            <a:off x="11436251" y="129884"/>
            <a:ext cx="661669" cy="1214119"/>
            <a:chOff x="11436251" y="129884"/>
            <a:chExt cx="661669" cy="1214119"/>
          </a:xfrm>
        </p:grpSpPr>
        <p:sp>
          <p:nvSpPr>
            <p:cNvPr id="154" name="Google Shape;154;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82" name="Google Shape;182;p13"/>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183" name="Shape 183"/>
        <p:cNvGrpSpPr/>
        <p:nvPr/>
      </p:nvGrpSpPr>
      <p:grpSpPr>
        <a:xfrm>
          <a:off x="0" y="0"/>
          <a:ext cx="0" cy="0"/>
          <a:chOff x="0" y="0"/>
          <a:chExt cx="0" cy="0"/>
        </a:xfrm>
      </p:grpSpPr>
      <p:pic>
        <p:nvPicPr>
          <p:cNvPr descr="A yellow circle on a black background&#10;&#10;Description automatically generated" id="184" name="Google Shape;184;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85" name="Google Shape;185;p14"/>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88" name="Google Shape;188;p14"/>
          <p:cNvGrpSpPr/>
          <p:nvPr/>
        </p:nvGrpSpPr>
        <p:grpSpPr>
          <a:xfrm>
            <a:off x="0" y="1318491"/>
            <a:ext cx="1397812" cy="58002"/>
            <a:chOff x="0" y="1077191"/>
            <a:chExt cx="1397812" cy="58002"/>
          </a:xfrm>
        </p:grpSpPr>
        <p:sp>
          <p:nvSpPr>
            <p:cNvPr id="189" name="Google Shape;189;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1" name="Google Shape;191;p1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192" name="Google Shape;192;p1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93" name="Google Shape;193;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194" name="Google Shape;194;p14"/>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195" name="Google Shape;195;p14"/>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6" name="Google Shape;196;p14"/>
          <p:cNvGrpSpPr/>
          <p:nvPr/>
        </p:nvGrpSpPr>
        <p:grpSpPr>
          <a:xfrm>
            <a:off x="11626751" y="129884"/>
            <a:ext cx="661669" cy="1214119"/>
            <a:chOff x="11436251" y="129884"/>
            <a:chExt cx="661669" cy="1214119"/>
          </a:xfrm>
        </p:grpSpPr>
        <p:sp>
          <p:nvSpPr>
            <p:cNvPr id="197" name="Google Shape;197;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225" name="Shape 225"/>
        <p:cNvGrpSpPr/>
        <p:nvPr/>
      </p:nvGrpSpPr>
      <p:grpSpPr>
        <a:xfrm>
          <a:off x="0" y="0"/>
          <a:ext cx="0" cy="0"/>
          <a:chOff x="0" y="0"/>
          <a:chExt cx="0" cy="0"/>
        </a:xfrm>
      </p:grpSpPr>
      <p:pic>
        <p:nvPicPr>
          <p:cNvPr descr="A logo with blue and yellow colors&#10;&#10;Description automatically generated" id="226" name="Google Shape;226;p15"/>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227" name="Google Shape;227;p15"/>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228" name="Google Shape;228;p15"/>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229" name="Google Shape;229;p15"/>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230" name="Google Shape;230;p15"/>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231" name="Google Shape;231;p15"/>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232" name="Google Shape;232;p15"/>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233" name="Shape 233"/>
        <p:cNvGrpSpPr/>
        <p:nvPr/>
      </p:nvGrpSpPr>
      <p:grpSpPr>
        <a:xfrm>
          <a:off x="0" y="0"/>
          <a:ext cx="0" cy="0"/>
          <a:chOff x="0" y="0"/>
          <a:chExt cx="0" cy="0"/>
        </a:xfrm>
      </p:grpSpPr>
      <p:pic>
        <p:nvPicPr>
          <p:cNvPr descr="A logo with blue and yellow colors&#10;&#10;Description automatically generated" id="234" name="Google Shape;234;p16"/>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235" name="Google Shape;235;p16"/>
          <p:cNvSpPr txBox="1"/>
          <p:nvPr>
            <p:ph type="title"/>
          </p:nvPr>
        </p:nvSpPr>
        <p:spPr>
          <a:xfrm>
            <a:off x="508000" y="24590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6" name="Google Shape;236;p16"/>
          <p:cNvSpPr txBox="1"/>
          <p:nvPr/>
        </p:nvSpPr>
        <p:spPr>
          <a:xfrm>
            <a:off x="521110" y="20244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237" name="Google Shape;237;p16"/>
          <p:cNvSpPr/>
          <p:nvPr/>
        </p:nvSpPr>
        <p:spPr>
          <a:xfrm>
            <a:off x="1226931" y="31726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6"/>
          <p:cNvSpPr/>
          <p:nvPr/>
        </p:nvSpPr>
        <p:spPr>
          <a:xfrm>
            <a:off x="0" y="31726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239" name="Google Shape;239;p16"/>
          <p:cNvPicPr preferRelativeResize="0"/>
          <p:nvPr/>
        </p:nvPicPr>
        <p:blipFill rotWithShape="1">
          <a:blip r:embed="rId3">
            <a:alphaModFix/>
          </a:blip>
          <a:srcRect b="0" l="0" r="0" t="0"/>
          <a:stretch/>
        </p:blipFill>
        <p:spPr>
          <a:xfrm>
            <a:off x="5029200" y="1257300"/>
            <a:ext cx="7162800" cy="56007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240" name="Shape 240"/>
        <p:cNvGrpSpPr/>
        <p:nvPr/>
      </p:nvGrpSpPr>
      <p:grpSpPr>
        <a:xfrm>
          <a:off x="0" y="0"/>
          <a:ext cx="0" cy="0"/>
          <a:chOff x="0" y="0"/>
          <a:chExt cx="0" cy="0"/>
        </a:xfrm>
      </p:grpSpPr>
      <p:sp>
        <p:nvSpPr>
          <p:cNvPr id="241" name="Google Shape;241;p17"/>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242" name="Google Shape;242;p17"/>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243" name="Google Shape;243;p17"/>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44" name="Google Shape;244;p17"/>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7"/>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6" name="Google Shape;246;p17"/>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47" name="Google Shape;247;p17"/>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8"/>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hyperlink" Target="https://www.facebook.com/b2bframeworks" TargetMode="External"/><Relationship Id="rId4" Type="http://schemas.openxmlformats.org/officeDocument/2006/relationships/hyperlink" Target="https://www.linkedin.com/company/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1"/>
          <p:cNvSpPr txBox="1"/>
          <p:nvPr>
            <p:ph type="title"/>
          </p:nvPr>
        </p:nvSpPr>
        <p:spPr>
          <a:xfrm>
            <a:off x="507999" y="835248"/>
            <a:ext cx="7672440" cy="8094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Montserrat SemiBold"/>
              <a:buNone/>
            </a:pPr>
            <a:r>
              <a:rPr lang="en-GB"/>
              <a:t>Kraljic Matrix</a:t>
            </a:r>
            <a:endParaRPr/>
          </a:p>
        </p:txBody>
      </p:sp>
      <p:pic>
        <p:nvPicPr>
          <p:cNvPr id="663" name="Google Shape;663;p1"/>
          <p:cNvPicPr preferRelativeResize="0"/>
          <p:nvPr/>
        </p:nvPicPr>
        <p:blipFill rotWithShape="1">
          <a:blip r:embed="rId3">
            <a:alphaModFix/>
          </a:blip>
          <a:srcRect b="0" l="0" r="0" t="0"/>
          <a:stretch/>
        </p:blipFill>
        <p:spPr>
          <a:xfrm>
            <a:off x="6493725" y="2691349"/>
            <a:ext cx="1744850" cy="1016510"/>
          </a:xfrm>
          <a:prstGeom prst="rect">
            <a:avLst/>
          </a:prstGeom>
          <a:noFill/>
          <a:ln>
            <a:noFill/>
          </a:ln>
        </p:spPr>
      </p:pic>
      <p:pic>
        <p:nvPicPr>
          <p:cNvPr id="664" name="Google Shape;664;p1"/>
          <p:cNvPicPr preferRelativeResize="0"/>
          <p:nvPr/>
        </p:nvPicPr>
        <p:blipFill rotWithShape="1">
          <a:blip r:embed="rId3">
            <a:alphaModFix/>
          </a:blip>
          <a:srcRect b="0" l="0" r="0" t="0"/>
          <a:stretch/>
        </p:blipFill>
        <p:spPr>
          <a:xfrm>
            <a:off x="3718050" y="3707850"/>
            <a:ext cx="1389467" cy="8094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70" name="Google Shape;670;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71" name="Google Shape;671;p2"/>
          <p:cNvSpPr txBox="1"/>
          <p:nvPr>
            <p:ph type="title"/>
          </p:nvPr>
        </p:nvSpPr>
        <p:spPr>
          <a:xfrm>
            <a:off x="333514" y="472411"/>
            <a:ext cx="11453673"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A business model to manage suppliers</a:t>
            </a:r>
            <a:r>
              <a:rPr lang="en-GB" sz="3000">
                <a:solidFill>
                  <a:schemeClr val="accent1"/>
                </a:solidFill>
              </a:rPr>
              <a:t>.</a:t>
            </a:r>
            <a:endParaRPr sz="3000"/>
          </a:p>
        </p:txBody>
      </p:sp>
      <p:sp>
        <p:nvSpPr>
          <p:cNvPr id="672" name="Google Shape;672;p2"/>
          <p:cNvSpPr txBox="1"/>
          <p:nvPr/>
        </p:nvSpPr>
        <p:spPr>
          <a:xfrm>
            <a:off x="333524" y="2012800"/>
            <a:ext cx="5025000" cy="289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u="none" cap="none" strike="noStrike">
                <a:solidFill>
                  <a:srgbClr val="374151"/>
                </a:solidFill>
                <a:latin typeface="Montserrat Light"/>
                <a:ea typeface="Montserrat Light"/>
                <a:cs typeface="Montserrat Light"/>
                <a:sym typeface="Montserrat Light"/>
              </a:rPr>
              <a:t>The Kraljic Matrix, also known as the Purchasing Portfolio Matrix, is a strategic tool used in supply chain management and procurement to analyse and categorise a company's purchasing portfolio based on two key dimensions: your company’s strength and that of the supplier. This matrix, developed by Peter Kraljic, helps companies develop a tailored approach to managing their suppliers.</a:t>
            </a:r>
            <a:endParaRPr/>
          </a:p>
          <a:p>
            <a:pPr indent="0" lvl="0" marL="0" marR="0" rtl="0" algn="l">
              <a:spcBef>
                <a:spcPts val="0"/>
              </a:spcBef>
              <a:spcAft>
                <a:spcPts val="0"/>
              </a:spcAft>
              <a:buNone/>
            </a:pPr>
            <a:r>
              <a:t/>
            </a:r>
            <a:endParaRPr>
              <a:solidFill>
                <a:srgbClr val="374151"/>
              </a:solidFill>
              <a:latin typeface="Montserrat Light"/>
              <a:ea typeface="Montserrat Light"/>
              <a:cs typeface="Montserrat Light"/>
              <a:sym typeface="Montserrat Light"/>
            </a:endParaRPr>
          </a:p>
          <a:p>
            <a:pPr indent="0" lvl="0" marL="0" marR="0" rtl="0" algn="l">
              <a:spcBef>
                <a:spcPts val="0"/>
              </a:spcBef>
              <a:spcAft>
                <a:spcPts val="0"/>
              </a:spcAft>
              <a:buNone/>
            </a:pPr>
            <a:r>
              <a:rPr b="0" i="0" lang="en-GB">
                <a:solidFill>
                  <a:srgbClr val="374151"/>
                </a:solidFill>
                <a:latin typeface="Montserrat Light"/>
                <a:ea typeface="Montserrat Light"/>
                <a:cs typeface="Montserrat Light"/>
                <a:sym typeface="Montserrat Light"/>
              </a:rPr>
              <a:t>Implementing the Kraljic Matrix as part of a business strategy allows companies to tailor their approach to each supplier, optimising costs, mitigating risks, and fostering strategic partnerships where needed.</a:t>
            </a:r>
            <a:endParaRPr>
              <a:solidFill>
                <a:srgbClr val="2B3940"/>
              </a:solidFill>
              <a:latin typeface="Montserrat Light"/>
              <a:ea typeface="Montserrat Light"/>
              <a:cs typeface="Montserrat Light"/>
              <a:sym typeface="Montserrat Light"/>
            </a:endParaRPr>
          </a:p>
        </p:txBody>
      </p:sp>
      <p:sp>
        <p:nvSpPr>
          <p:cNvPr id="673" name="Google Shape;673;p2"/>
          <p:cNvSpPr txBox="1"/>
          <p:nvPr/>
        </p:nvSpPr>
        <p:spPr>
          <a:xfrm>
            <a:off x="442913" y="1328740"/>
            <a:ext cx="1130617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Use this framework to segment your suppliers and your customers</a:t>
            </a:r>
            <a:endParaRPr b="1" sz="1600">
              <a:solidFill>
                <a:schemeClr val="lt1"/>
              </a:solidFill>
              <a:latin typeface="Montserrat SemiBold"/>
              <a:ea typeface="Montserrat SemiBold"/>
              <a:cs typeface="Montserrat SemiBold"/>
              <a:sym typeface="Montserrat SemiBold"/>
            </a:endParaRPr>
          </a:p>
        </p:txBody>
      </p:sp>
      <p:pic>
        <p:nvPicPr>
          <p:cNvPr id="674" name="Google Shape;674;p2"/>
          <p:cNvPicPr preferRelativeResize="0"/>
          <p:nvPr/>
        </p:nvPicPr>
        <p:blipFill rotWithShape="1">
          <a:blip r:embed="rId3">
            <a:alphaModFix/>
          </a:blip>
          <a:srcRect b="0" l="0" r="0" t="0"/>
          <a:stretch/>
        </p:blipFill>
        <p:spPr>
          <a:xfrm>
            <a:off x="5769150" y="2175825"/>
            <a:ext cx="5782326" cy="33686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0" name="Google Shape;680;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81" name="Google Shape;681;p3"/>
          <p:cNvSpPr txBox="1"/>
          <p:nvPr>
            <p:ph type="title"/>
          </p:nvPr>
        </p:nvSpPr>
        <p:spPr>
          <a:xfrm>
            <a:off x="298676" y="750470"/>
            <a:ext cx="7092724" cy="3651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Segment your suppliers</a:t>
            </a:r>
            <a:r>
              <a:rPr lang="en-GB" sz="3000">
                <a:solidFill>
                  <a:schemeClr val="accent3"/>
                </a:solidFill>
              </a:rPr>
              <a:t>.</a:t>
            </a:r>
            <a:endParaRPr sz="3000">
              <a:solidFill>
                <a:schemeClr val="accent3"/>
              </a:solidFill>
            </a:endParaRPr>
          </a:p>
        </p:txBody>
      </p:sp>
      <p:graphicFrame>
        <p:nvGraphicFramePr>
          <p:cNvPr id="682" name="Google Shape;682;p3"/>
          <p:cNvGraphicFramePr/>
          <p:nvPr/>
        </p:nvGraphicFramePr>
        <p:xfrm>
          <a:off x="1489267" y="2373950"/>
          <a:ext cx="3000000" cy="3000000"/>
        </p:xfrm>
        <a:graphic>
          <a:graphicData uri="http://schemas.openxmlformats.org/drawingml/2006/table">
            <a:tbl>
              <a:tblPr>
                <a:noFill/>
                <a:tableStyleId>{E78EF2F8-3777-4600-8F92-1286365ECCE9}</a:tableStyleId>
              </a:tblPr>
              <a:tblGrid>
                <a:gridCol w="3805075"/>
                <a:gridCol w="5327875"/>
              </a:tblGrid>
              <a:tr h="577575">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lang="en-GB" sz="1400" u="none" cap="none" strike="noStrike"/>
                        <a:t> </a:t>
                      </a: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869450">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Which of your suppliers would you say is strategic to your future success?  Why do you say this?</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825900">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Which of your suppliers is in a weak position relative to yours which means you can leverage it?</a:t>
                      </a:r>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849025">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Which of your suppliers creates problems for you because the restrict supplies (bottleneck)?</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749825">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Which of your suppliers is not critical to your companies future success?</a:t>
                      </a:r>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83" name="Google Shape;683;p3"/>
          <p:cNvSpPr txBox="1"/>
          <p:nvPr/>
        </p:nvSpPr>
        <p:spPr>
          <a:xfrm>
            <a:off x="398249" y="1597200"/>
            <a:ext cx="107373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 Kraljic Matrix categorizes suppliers into four quadrants: Strategic, Leverage, Bottleneck, and Non-Critical. This segmentation helps businesses prioritise their focus and resources based on the strategic importance of each supplier.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9" name="Google Shape;689;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0" name="Google Shape;690;p4"/>
          <p:cNvSpPr txBox="1"/>
          <p:nvPr>
            <p:ph type="title"/>
          </p:nvPr>
        </p:nvSpPr>
        <p:spPr>
          <a:xfrm>
            <a:off x="298676" y="750470"/>
            <a:ext cx="101915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Think about supplier risk and profit impact</a:t>
            </a:r>
            <a:r>
              <a:rPr lang="en-GB" sz="3000">
                <a:solidFill>
                  <a:schemeClr val="accent2"/>
                </a:solidFill>
              </a:rPr>
              <a:t>.</a:t>
            </a:r>
            <a:r>
              <a:rPr lang="en-GB" sz="3000"/>
              <a:t> </a:t>
            </a:r>
            <a:endParaRPr sz="3000"/>
          </a:p>
        </p:txBody>
      </p:sp>
      <p:graphicFrame>
        <p:nvGraphicFramePr>
          <p:cNvPr id="691" name="Google Shape;691;p4"/>
          <p:cNvGraphicFramePr/>
          <p:nvPr/>
        </p:nvGraphicFramePr>
        <p:xfrm>
          <a:off x="1020838" y="2489268"/>
          <a:ext cx="3000000" cy="3000000"/>
        </p:xfrm>
        <a:graphic>
          <a:graphicData uri="http://schemas.openxmlformats.org/drawingml/2006/table">
            <a:tbl>
              <a:tblPr bandRow="1" firstCol="1" firstRow="1">
                <a:noFill/>
                <a:tableStyleId>{3B4AE561-EC9D-4803-8790-1315E6A95D4D}</a:tableStyleId>
              </a:tblPr>
              <a:tblGrid>
                <a:gridCol w="3703550"/>
                <a:gridCol w="6257725"/>
              </a:tblGrid>
              <a:tr h="589800">
                <a:tc>
                  <a:txBody>
                    <a:bodyPr/>
                    <a:lstStyle/>
                    <a:p>
                      <a:pPr indent="0" lvl="0" marL="0" marR="0" rtl="0" algn="l">
                        <a:lnSpc>
                          <a:spcPct val="115000"/>
                        </a:lnSpc>
                        <a:spcBef>
                          <a:spcPts val="0"/>
                        </a:spcBef>
                        <a:spcAft>
                          <a:spcPts val="0"/>
                        </a:spcAft>
                        <a:buNone/>
                      </a:pPr>
                      <a:r>
                        <a:t/>
                      </a:r>
                      <a:endParaRPr sz="13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accent1"/>
                        </a:buClr>
                        <a:buSzPts val="1300"/>
                        <a:buFont typeface="Montserrat SemiBold"/>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961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For each of your suppliers in the strategic segment consider which could be a risk to your company? How can you mitigate this risk?</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589800">
                <a:tc>
                  <a:txBody>
                    <a:bodyPr/>
                    <a:lstStyle/>
                    <a:p>
                      <a:pPr indent="0" lvl="0" marL="0" marR="0" rtl="0" algn="l">
                        <a:lnSpc>
                          <a:spcPct val="115000"/>
                        </a:lnSpc>
                        <a:spcBef>
                          <a:spcPts val="0"/>
                        </a:spcBef>
                        <a:spcAft>
                          <a:spcPts val="0"/>
                        </a:spcAft>
                        <a:buClr>
                          <a:schemeClr val="dk1"/>
                        </a:buClr>
                        <a:buSzPts val="1100"/>
                        <a:buFont typeface="Calibri"/>
                        <a:buNone/>
                      </a:pPr>
                      <a:r>
                        <a:t/>
                      </a:r>
                      <a:endParaRPr b="1" i="0" sz="11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For each of your suppliers in the strategic segment consider how you can leverage them for profit at your company? </a:t>
                      </a:r>
                      <a:endParaRPr b="1" i="0" sz="11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7181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about other suppliers you use or don’t use – could they be elevated into the strategic partnership category?</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7200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Which are the other suppliers who have no strategic value to your company? What will you do with these?</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92" name="Google Shape;692;p4"/>
          <p:cNvSpPr txBox="1"/>
          <p:nvPr/>
        </p:nvSpPr>
        <p:spPr>
          <a:xfrm>
            <a:off x="369824" y="1550150"/>
            <a:ext cx="104868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a:solidFill>
                  <a:srgbClr val="374151"/>
                </a:solidFill>
                <a:latin typeface="Montserrat Light"/>
                <a:ea typeface="Montserrat Light"/>
                <a:cs typeface="Montserrat Light"/>
                <a:sym typeface="Montserrat Light"/>
              </a:rPr>
              <a:t>The matrix considers two dimensions - supply risk and profit impact. Strategic suppliers are those with high profit impact and high supply risk, making them crucial to the business but also potentially risky. By identifying these suppliers, companies can develop specific strategies to manage and strengthen these relationships.</a:t>
            </a:r>
            <a:endParaRPr>
              <a:solidFill>
                <a:schemeClr val="dk1"/>
              </a:solidFill>
              <a:latin typeface="Montserrat Light"/>
              <a:ea typeface="Montserrat Light"/>
              <a:cs typeface="Montserrat Light"/>
              <a:sym typeface="Montserrat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98" name="Google Shape;698;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9" name="Google Shape;699;p5"/>
          <p:cNvSpPr txBox="1"/>
          <p:nvPr>
            <p:ph type="title"/>
          </p:nvPr>
        </p:nvSpPr>
        <p:spPr>
          <a:xfrm>
            <a:off x="298675" y="750475"/>
            <a:ext cx="111276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Montserrat SemiBold"/>
              <a:buNone/>
            </a:pPr>
            <a:r>
              <a:rPr lang="en-GB" sz="3000"/>
              <a:t>Sort out the bottlenecks and leverage opportunities</a:t>
            </a:r>
            <a:r>
              <a:rPr lang="en-GB" sz="3000">
                <a:solidFill>
                  <a:schemeClr val="accent1"/>
                </a:solidFill>
              </a:rPr>
              <a:t>.</a:t>
            </a:r>
            <a:endParaRPr sz="3000">
              <a:solidFill>
                <a:schemeClr val="accent1"/>
              </a:solidFill>
            </a:endParaRPr>
          </a:p>
        </p:txBody>
      </p:sp>
      <p:graphicFrame>
        <p:nvGraphicFramePr>
          <p:cNvPr id="700" name="Google Shape;700;p5"/>
          <p:cNvGraphicFramePr/>
          <p:nvPr/>
        </p:nvGraphicFramePr>
        <p:xfrm>
          <a:off x="1167497" y="3163886"/>
          <a:ext cx="3000000" cy="3000000"/>
        </p:xfrm>
        <a:graphic>
          <a:graphicData uri="http://schemas.openxmlformats.org/drawingml/2006/table">
            <a:tbl>
              <a:tblPr bandRow="1" firstCol="1" firstRow="1">
                <a:noFill/>
                <a:tableStyleId>{3B4AE561-EC9D-4803-8790-1315E6A95D4D}</a:tableStyleId>
              </a:tblPr>
              <a:tblGrid>
                <a:gridCol w="4868375"/>
                <a:gridCol w="4906300"/>
              </a:tblGrid>
              <a:tr h="622100">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332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Which suppliers could be a threat to your company because they may not be able to supply you?  Consider alternative sources.</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7864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Which suppliers generate good profits for you and product few problems?  How can you leverage your buying power with these suppliers?</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701" name="Google Shape;701;p5"/>
          <p:cNvSpPr txBox="1"/>
          <p:nvPr/>
        </p:nvSpPr>
        <p:spPr>
          <a:xfrm>
            <a:off x="408800" y="1535625"/>
            <a:ext cx="107733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a:solidFill>
                  <a:srgbClr val="374151"/>
                </a:solidFill>
                <a:latin typeface="Montserrat Light"/>
                <a:ea typeface="Montserrat Light"/>
                <a:cs typeface="Montserrat Light"/>
                <a:sym typeface="Montserrat Light"/>
              </a:rPr>
              <a:t>For suppliers in the Bottleneck quadrant (high supply risk but low profit impact), focus on risk mitigation. This could involve finding alternative suppliers, developing contingency plans, or negotiating more favourable terms to reduce dependency. Suppliers in the Leverage quadrant have a high profit impact but low supply risk. For these suppliers, the emphasis is on cost optimisation and negotiation. You can explore opportunities to reduce costs, improve terms, or leverage your buying power.</a:t>
            </a:r>
            <a:endParaRPr sz="1400">
              <a:solidFill>
                <a:schemeClr val="dk1"/>
              </a:solidFill>
              <a:latin typeface="Montserrat Light"/>
              <a:ea typeface="Montserrat Light"/>
              <a:cs typeface="Montserrat Light"/>
              <a:sym typeface="Montserrat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07" name="Google Shape;707;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708" name="Google Shape;708;p6"/>
          <p:cNvSpPr txBox="1"/>
          <p:nvPr>
            <p:ph type="title"/>
          </p:nvPr>
        </p:nvSpPr>
        <p:spPr>
          <a:xfrm>
            <a:off x="298676" y="750470"/>
            <a:ext cx="11041872"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Checking for changes</a:t>
            </a:r>
            <a:r>
              <a:rPr lang="en-GB" sz="3000">
                <a:solidFill>
                  <a:schemeClr val="accent1"/>
                </a:solidFill>
              </a:rPr>
              <a:t>.</a:t>
            </a:r>
            <a:endParaRPr sz="3000"/>
          </a:p>
        </p:txBody>
      </p:sp>
      <p:graphicFrame>
        <p:nvGraphicFramePr>
          <p:cNvPr id="709" name="Google Shape;709;p6"/>
          <p:cNvGraphicFramePr/>
          <p:nvPr/>
        </p:nvGraphicFramePr>
        <p:xfrm>
          <a:off x="1398330" y="3159854"/>
          <a:ext cx="3000000" cy="3000000"/>
        </p:xfrm>
        <a:graphic>
          <a:graphicData uri="http://schemas.openxmlformats.org/drawingml/2006/table">
            <a:tbl>
              <a:tblPr bandRow="1" firstCol="1" firstRow="1">
                <a:noFill/>
                <a:tableStyleId>{3B4AE561-EC9D-4803-8790-1315E6A95D4D}</a:tableStyleId>
              </a:tblPr>
              <a:tblGrid>
                <a:gridCol w="4653425"/>
                <a:gridCol w="4618125"/>
              </a:tblGrid>
              <a:tr h="625800">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5413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changes are taking place in the market and with your suppliers that could affect their strategic importance?</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8206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can you strengthen your supplier base with more resource such as better partnerships, negotiation, contact etc?</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54830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Which high risk suppliers do you need to keep an eye on?</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710" name="Google Shape;710;p6"/>
          <p:cNvSpPr txBox="1"/>
          <p:nvPr/>
        </p:nvSpPr>
        <p:spPr>
          <a:xfrm>
            <a:off x="353474" y="1607200"/>
            <a:ext cx="111540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a:solidFill>
                  <a:srgbClr val="374151"/>
                </a:solidFill>
                <a:latin typeface="Montserrat Light"/>
                <a:ea typeface="Montserrat Light"/>
                <a:cs typeface="Montserrat Light"/>
                <a:sym typeface="Montserrat Light"/>
              </a:rPr>
              <a:t>The Kraljic Matrix is not a one-time exercise but a tool for continuous monitoring and adjustment. Business conditions, supplier dynamics, and market factors change over time. Regularly reassessing the supplier portfolio ensures that strategies remain aligned with the current business environment. The matrix assists in allocating resources effectively. By understanding the criticality and risk associated with each supplier, businesses can allocate resources proportionately. High-risk, high-impact suppliers may require more attention and resources.</a:t>
            </a:r>
            <a:endParaRPr>
              <a:solidFill>
                <a:schemeClr val="dk1"/>
              </a:solidFill>
              <a:latin typeface="Montserrat Light"/>
              <a:ea typeface="Montserrat Light"/>
              <a:cs typeface="Montserrat Light"/>
              <a:sym typeface="Montserrat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g1f0d7561dd0_0_0"/>
          <p:cNvSpPr txBox="1"/>
          <p:nvPr>
            <p:ph type="title"/>
          </p:nvPr>
        </p:nvSpPr>
        <p:spPr>
          <a:xfrm>
            <a:off x="333515" y="472411"/>
            <a:ext cx="51561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Editable framework</a:t>
            </a:r>
            <a:r>
              <a:rPr lang="en-GB" sz="2800">
                <a:solidFill>
                  <a:schemeClr val="lt1"/>
                </a:solidFill>
              </a:rPr>
              <a:t>.</a:t>
            </a:r>
            <a:endParaRPr sz="2800">
              <a:solidFill>
                <a:schemeClr val="lt1"/>
              </a:solidFill>
            </a:endParaRPr>
          </a:p>
        </p:txBody>
      </p:sp>
      <p:sp>
        <p:nvSpPr>
          <p:cNvPr id="716" name="Google Shape;716;g1f0d7561dd0_0_0"/>
          <p:cNvSpPr txBox="1"/>
          <p:nvPr>
            <p:ph idx="11" type="ftr"/>
          </p:nvPr>
        </p:nvSpPr>
        <p:spPr>
          <a:xfrm>
            <a:off x="4038600" y="6415984"/>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17" name="Google Shape;717;g1f0d7561dd0_0_0"/>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718" name="Google Shape;718;g1f0d7561dd0_0_0"/>
          <p:cNvSpPr/>
          <p:nvPr/>
        </p:nvSpPr>
        <p:spPr>
          <a:xfrm>
            <a:off x="484600" y="1310350"/>
            <a:ext cx="7853400" cy="440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Use this to add your own text and edit to suit your own branding</a:t>
            </a:r>
            <a:endParaRPr sz="1800">
              <a:solidFill>
                <a:schemeClr val="lt1"/>
              </a:solidFill>
              <a:latin typeface="Montserrat SemiBold"/>
              <a:ea typeface="Montserrat SemiBold"/>
              <a:cs typeface="Montserrat SemiBold"/>
              <a:sym typeface="Montserrat SemiBold"/>
            </a:endParaRPr>
          </a:p>
        </p:txBody>
      </p:sp>
      <p:grpSp>
        <p:nvGrpSpPr>
          <p:cNvPr id="719" name="Google Shape;719;g1f0d7561dd0_0_0"/>
          <p:cNvGrpSpPr/>
          <p:nvPr/>
        </p:nvGrpSpPr>
        <p:grpSpPr>
          <a:xfrm>
            <a:off x="0" y="1100016"/>
            <a:ext cx="1397787" cy="57996"/>
            <a:chOff x="0" y="1077191"/>
            <a:chExt cx="1397787" cy="57996"/>
          </a:xfrm>
        </p:grpSpPr>
        <p:sp>
          <p:nvSpPr>
            <p:cNvPr id="720" name="Google Shape;720;g1f0d7561dd0_0_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21" name="Google Shape;721;g1f0d7561dd0_0_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aphicFrame>
        <p:nvGraphicFramePr>
          <p:cNvPr id="722" name="Google Shape;722;g1f0d7561dd0_0_0"/>
          <p:cNvGraphicFramePr/>
          <p:nvPr/>
        </p:nvGraphicFramePr>
        <p:xfrm>
          <a:off x="4004948" y="2447271"/>
          <a:ext cx="3000000" cy="3000000"/>
        </p:xfrm>
        <a:graphic>
          <a:graphicData uri="http://schemas.openxmlformats.org/drawingml/2006/table">
            <a:tbl>
              <a:tblPr bandRow="1" firstRow="1">
                <a:noFill/>
                <a:tableStyleId>{5A77C76A-F0C3-4D52-AC64-7241C21D98FA}</a:tableStyleId>
              </a:tblPr>
              <a:tblGrid>
                <a:gridCol w="838500"/>
                <a:gridCol w="857025"/>
                <a:gridCol w="838500"/>
              </a:tblGrid>
              <a:tr h="364000">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R cap="flat" cmpd="sng" w="57150">
                      <a:solidFill>
                        <a:srgbClr val="FFFFFF"/>
                      </a:solidFill>
                      <a:prstDash val="solid"/>
                      <a:round/>
                      <a:headEnd len="sm" w="sm" type="none"/>
                      <a:tailEnd len="sm" w="sm" type="none"/>
                    </a:lnR>
                    <a:lnB cap="flat" cmpd="sng" w="57150">
                      <a:solidFill>
                        <a:srgbClr val="FFFFFF"/>
                      </a:solidFill>
                      <a:prstDash val="solid"/>
                      <a:round/>
                      <a:headEnd len="sm" w="sm" type="none"/>
                      <a:tailEnd len="sm" w="sm" type="none"/>
                    </a:lnB>
                    <a:solidFill>
                      <a:srgbClr val="2B7AF9"/>
                    </a:solidFill>
                  </a:tcPr>
                </a:tc>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L cap="flat" cmpd="sng" w="57150">
                      <a:solidFill>
                        <a:srgbClr val="FFFFFF"/>
                      </a:solidFill>
                      <a:prstDash val="solid"/>
                      <a:round/>
                      <a:headEnd len="sm" w="sm" type="none"/>
                      <a:tailEnd len="sm" w="sm" type="none"/>
                    </a:lnL>
                    <a:lnR cap="flat" cmpd="sng" w="57150">
                      <a:solidFill>
                        <a:srgbClr val="FFFFFF"/>
                      </a:solidFill>
                      <a:prstDash val="solid"/>
                      <a:round/>
                      <a:headEnd len="sm" w="sm" type="none"/>
                      <a:tailEnd len="sm" w="sm" type="none"/>
                    </a:lnR>
                    <a:lnB cap="flat" cmpd="sng" w="57150">
                      <a:solidFill>
                        <a:srgbClr val="FFFFFF"/>
                      </a:solidFill>
                      <a:prstDash val="solid"/>
                      <a:round/>
                      <a:headEnd len="sm" w="sm" type="none"/>
                      <a:tailEnd len="sm" w="sm" type="none"/>
                    </a:lnB>
                    <a:solidFill>
                      <a:srgbClr val="2B7AF9"/>
                    </a:solidFill>
                  </a:tcPr>
                </a:tc>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L cap="flat" cmpd="sng" w="57150">
                      <a:solidFill>
                        <a:srgbClr val="FFFFFF"/>
                      </a:solidFill>
                      <a:prstDash val="solid"/>
                      <a:round/>
                      <a:headEnd len="sm" w="sm" type="none"/>
                      <a:tailEnd len="sm" w="sm" type="none"/>
                    </a:lnL>
                    <a:lnB cap="flat" cmpd="sng" w="57150">
                      <a:solidFill>
                        <a:srgbClr val="FFFFFF"/>
                      </a:solidFill>
                      <a:prstDash val="solid"/>
                      <a:round/>
                      <a:headEnd len="sm" w="sm" type="none"/>
                      <a:tailEnd len="sm" w="sm" type="none"/>
                    </a:lnB>
                    <a:solidFill>
                      <a:srgbClr val="EEF2F4"/>
                    </a:solidFill>
                  </a:tcPr>
                </a:tc>
              </a:tr>
              <a:tr h="372975">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R cap="flat" cmpd="sng" w="57150">
                      <a:solidFill>
                        <a:srgbClr val="FFFFFF"/>
                      </a:solidFill>
                      <a:prstDash val="solid"/>
                      <a:round/>
                      <a:headEnd len="sm" w="sm" type="none"/>
                      <a:tailEnd len="sm" w="sm" type="none"/>
                    </a:lnR>
                    <a:lnT cap="flat" cmpd="sng" w="57150">
                      <a:solidFill>
                        <a:srgbClr val="FFFFFF"/>
                      </a:solidFill>
                      <a:prstDash val="solid"/>
                      <a:round/>
                      <a:headEnd len="sm" w="sm" type="none"/>
                      <a:tailEnd len="sm" w="sm" type="none"/>
                    </a:lnT>
                    <a:lnB cap="flat" cmpd="sng" w="57150">
                      <a:solidFill>
                        <a:srgbClr val="FFFFFF"/>
                      </a:solidFill>
                      <a:prstDash val="solid"/>
                      <a:round/>
                      <a:headEnd len="sm" w="sm" type="none"/>
                      <a:tailEnd len="sm" w="sm" type="none"/>
                    </a:lnB>
                    <a:solidFill>
                      <a:srgbClr val="2B7AF9"/>
                    </a:solidFill>
                  </a:tcPr>
                </a:tc>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L cap="flat" cmpd="sng" w="57150">
                      <a:solidFill>
                        <a:srgbClr val="FFFFFF"/>
                      </a:solidFill>
                      <a:prstDash val="solid"/>
                      <a:round/>
                      <a:headEnd len="sm" w="sm" type="none"/>
                      <a:tailEnd len="sm" w="sm" type="none"/>
                    </a:lnL>
                    <a:lnR cap="flat" cmpd="sng" w="57150">
                      <a:solidFill>
                        <a:srgbClr val="FFFFFF"/>
                      </a:solidFill>
                      <a:prstDash val="solid"/>
                      <a:round/>
                      <a:headEnd len="sm" w="sm" type="none"/>
                      <a:tailEnd len="sm" w="sm" type="none"/>
                    </a:lnR>
                    <a:lnT cap="flat" cmpd="sng" w="57150">
                      <a:solidFill>
                        <a:srgbClr val="FFFFFF"/>
                      </a:solidFill>
                      <a:prstDash val="solid"/>
                      <a:round/>
                      <a:headEnd len="sm" w="sm" type="none"/>
                      <a:tailEnd len="sm" w="sm" type="none"/>
                    </a:lnT>
                    <a:lnB cap="flat" cmpd="sng" w="57150">
                      <a:solidFill>
                        <a:srgbClr val="FFFFFF"/>
                      </a:solidFill>
                      <a:prstDash val="solid"/>
                      <a:round/>
                      <a:headEnd len="sm" w="sm" type="none"/>
                      <a:tailEnd len="sm" w="sm" type="none"/>
                    </a:lnB>
                    <a:solidFill>
                      <a:srgbClr val="EEF2F4"/>
                    </a:solidFill>
                  </a:tcPr>
                </a:tc>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L cap="flat" cmpd="sng" w="57150">
                      <a:solidFill>
                        <a:srgbClr val="FFFFFF"/>
                      </a:solidFill>
                      <a:prstDash val="solid"/>
                      <a:round/>
                      <a:headEnd len="sm" w="sm" type="none"/>
                      <a:tailEnd len="sm" w="sm" type="none"/>
                    </a:lnL>
                    <a:lnT cap="flat" cmpd="sng" w="57150">
                      <a:solidFill>
                        <a:srgbClr val="FFFFFF"/>
                      </a:solidFill>
                      <a:prstDash val="solid"/>
                      <a:round/>
                      <a:headEnd len="sm" w="sm" type="none"/>
                      <a:tailEnd len="sm" w="sm" type="none"/>
                    </a:lnT>
                    <a:lnB cap="flat" cmpd="sng" w="57150">
                      <a:solidFill>
                        <a:srgbClr val="FFFFFF"/>
                      </a:solidFill>
                      <a:prstDash val="solid"/>
                      <a:round/>
                      <a:headEnd len="sm" w="sm" type="none"/>
                      <a:tailEnd len="sm" w="sm" type="none"/>
                    </a:lnB>
                    <a:solidFill>
                      <a:srgbClr val="EEF2F4"/>
                    </a:solidFill>
                  </a:tcPr>
                </a:tc>
              </a:tr>
              <a:tr h="364000">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R cap="flat" cmpd="sng" w="57150">
                      <a:solidFill>
                        <a:srgbClr val="FFFFFF"/>
                      </a:solidFill>
                      <a:prstDash val="solid"/>
                      <a:round/>
                      <a:headEnd len="sm" w="sm" type="none"/>
                      <a:tailEnd len="sm" w="sm" type="none"/>
                    </a:lnR>
                    <a:lnT cap="flat" cmpd="sng" w="57150">
                      <a:solidFill>
                        <a:srgbClr val="FFFFFF"/>
                      </a:solidFill>
                      <a:prstDash val="solid"/>
                      <a:round/>
                      <a:headEnd len="sm" w="sm" type="none"/>
                      <a:tailEnd len="sm" w="sm" type="none"/>
                    </a:lnT>
                    <a:solidFill>
                      <a:srgbClr val="EEF2F4"/>
                    </a:solidFill>
                  </a:tcPr>
                </a:tc>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L cap="flat" cmpd="sng" w="57150">
                      <a:solidFill>
                        <a:srgbClr val="FFFFFF"/>
                      </a:solidFill>
                      <a:prstDash val="solid"/>
                      <a:round/>
                      <a:headEnd len="sm" w="sm" type="none"/>
                      <a:tailEnd len="sm" w="sm" type="none"/>
                    </a:lnL>
                    <a:lnR cap="flat" cmpd="sng" w="57150">
                      <a:solidFill>
                        <a:srgbClr val="FFFFFF"/>
                      </a:solidFill>
                      <a:prstDash val="solid"/>
                      <a:round/>
                      <a:headEnd len="sm" w="sm" type="none"/>
                      <a:tailEnd len="sm" w="sm" type="none"/>
                    </a:lnR>
                    <a:lnT cap="flat" cmpd="sng" w="57150">
                      <a:solidFill>
                        <a:srgbClr val="FFFFFF"/>
                      </a:solidFill>
                      <a:prstDash val="solid"/>
                      <a:round/>
                      <a:headEnd len="sm" w="sm" type="none"/>
                      <a:tailEnd len="sm" w="sm" type="none"/>
                    </a:lnT>
                    <a:solidFill>
                      <a:srgbClr val="EEF2F4"/>
                    </a:solidFill>
                  </a:tcPr>
                </a:tc>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L cap="flat" cmpd="sng" w="57150">
                      <a:solidFill>
                        <a:srgbClr val="FFFFFF"/>
                      </a:solidFill>
                      <a:prstDash val="solid"/>
                      <a:round/>
                      <a:headEnd len="sm" w="sm" type="none"/>
                      <a:tailEnd len="sm" w="sm" type="none"/>
                    </a:lnL>
                    <a:lnT cap="flat" cmpd="sng" w="57150">
                      <a:solidFill>
                        <a:srgbClr val="FFFFFF"/>
                      </a:solidFill>
                      <a:prstDash val="solid"/>
                      <a:round/>
                      <a:headEnd len="sm" w="sm" type="none"/>
                      <a:tailEnd len="sm" w="sm" type="none"/>
                    </a:lnT>
                    <a:solidFill>
                      <a:srgbClr val="EEF2F4"/>
                    </a:solidFill>
                  </a:tcPr>
                </a:tc>
              </a:tr>
            </a:tbl>
          </a:graphicData>
        </a:graphic>
      </p:graphicFrame>
      <p:graphicFrame>
        <p:nvGraphicFramePr>
          <p:cNvPr id="723" name="Google Shape;723;g1f0d7561dd0_0_0"/>
          <p:cNvGraphicFramePr/>
          <p:nvPr/>
        </p:nvGraphicFramePr>
        <p:xfrm>
          <a:off x="7431614" y="2447271"/>
          <a:ext cx="3000000" cy="3000000"/>
        </p:xfrm>
        <a:graphic>
          <a:graphicData uri="http://schemas.openxmlformats.org/drawingml/2006/table">
            <a:tbl>
              <a:tblPr bandRow="1" firstRow="1">
                <a:noFill/>
                <a:tableStyleId>{5A77C76A-F0C3-4D52-AC64-7241C21D98FA}</a:tableStyleId>
              </a:tblPr>
              <a:tblGrid>
                <a:gridCol w="838500"/>
                <a:gridCol w="856575"/>
                <a:gridCol w="838500"/>
              </a:tblGrid>
              <a:tr h="364000">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R cap="flat" cmpd="sng" w="57150">
                      <a:solidFill>
                        <a:srgbClr val="FFFFFF"/>
                      </a:solidFill>
                      <a:prstDash val="solid"/>
                      <a:round/>
                      <a:headEnd len="sm" w="sm" type="none"/>
                      <a:tailEnd len="sm" w="sm" type="none"/>
                    </a:lnR>
                    <a:lnB cap="flat" cmpd="sng" w="57150">
                      <a:solidFill>
                        <a:srgbClr val="FFFFFF"/>
                      </a:solidFill>
                      <a:prstDash val="solid"/>
                      <a:round/>
                      <a:headEnd len="sm" w="sm" type="none"/>
                      <a:tailEnd len="sm" w="sm" type="none"/>
                    </a:lnB>
                    <a:solidFill>
                      <a:srgbClr val="EEF2F4"/>
                    </a:solidFill>
                  </a:tcPr>
                </a:tc>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L cap="flat" cmpd="sng" w="57150">
                      <a:solidFill>
                        <a:srgbClr val="FFFFFF"/>
                      </a:solidFill>
                      <a:prstDash val="solid"/>
                      <a:round/>
                      <a:headEnd len="sm" w="sm" type="none"/>
                      <a:tailEnd len="sm" w="sm" type="none"/>
                    </a:lnL>
                    <a:lnR cap="flat" cmpd="sng" w="57150">
                      <a:solidFill>
                        <a:srgbClr val="FFFFFF"/>
                      </a:solidFill>
                      <a:prstDash val="solid"/>
                      <a:round/>
                      <a:headEnd len="sm" w="sm" type="none"/>
                      <a:tailEnd len="sm" w="sm" type="none"/>
                    </a:lnR>
                    <a:lnB cap="flat" cmpd="sng" w="57150">
                      <a:solidFill>
                        <a:srgbClr val="FFFFFF"/>
                      </a:solidFill>
                      <a:prstDash val="solid"/>
                      <a:round/>
                      <a:headEnd len="sm" w="sm" type="none"/>
                      <a:tailEnd len="sm" w="sm" type="none"/>
                    </a:lnB>
                    <a:solidFill>
                      <a:srgbClr val="EEF2F4"/>
                    </a:solidFill>
                  </a:tcPr>
                </a:tc>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L cap="flat" cmpd="sng" w="57150">
                      <a:solidFill>
                        <a:srgbClr val="FFFFFF"/>
                      </a:solidFill>
                      <a:prstDash val="solid"/>
                      <a:round/>
                      <a:headEnd len="sm" w="sm" type="none"/>
                      <a:tailEnd len="sm" w="sm" type="none"/>
                    </a:lnL>
                    <a:lnB cap="flat" cmpd="sng" w="57150">
                      <a:solidFill>
                        <a:srgbClr val="FFFFFF"/>
                      </a:solidFill>
                      <a:prstDash val="solid"/>
                      <a:round/>
                      <a:headEnd len="sm" w="sm" type="none"/>
                      <a:tailEnd len="sm" w="sm" type="none"/>
                    </a:lnB>
                    <a:solidFill>
                      <a:srgbClr val="EEF2F4"/>
                    </a:solidFill>
                  </a:tcPr>
                </a:tc>
              </a:tr>
              <a:tr h="372975">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R cap="flat" cmpd="sng" w="57150">
                      <a:solidFill>
                        <a:srgbClr val="FFFFFF"/>
                      </a:solidFill>
                      <a:prstDash val="solid"/>
                      <a:round/>
                      <a:headEnd len="sm" w="sm" type="none"/>
                      <a:tailEnd len="sm" w="sm" type="none"/>
                    </a:lnR>
                    <a:lnT cap="flat" cmpd="sng" w="57150">
                      <a:solidFill>
                        <a:srgbClr val="FFFFFF"/>
                      </a:solidFill>
                      <a:prstDash val="solid"/>
                      <a:round/>
                      <a:headEnd len="sm" w="sm" type="none"/>
                      <a:tailEnd len="sm" w="sm" type="none"/>
                    </a:lnT>
                    <a:lnB cap="flat" cmpd="sng" w="57150">
                      <a:solidFill>
                        <a:srgbClr val="FFFFFF"/>
                      </a:solidFill>
                      <a:prstDash val="solid"/>
                      <a:round/>
                      <a:headEnd len="sm" w="sm" type="none"/>
                      <a:tailEnd len="sm" w="sm" type="none"/>
                    </a:lnB>
                    <a:solidFill>
                      <a:srgbClr val="EEF2F4"/>
                    </a:solidFill>
                  </a:tcPr>
                </a:tc>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L cap="flat" cmpd="sng" w="57150">
                      <a:solidFill>
                        <a:srgbClr val="FFFFFF"/>
                      </a:solidFill>
                      <a:prstDash val="solid"/>
                      <a:round/>
                      <a:headEnd len="sm" w="sm" type="none"/>
                      <a:tailEnd len="sm" w="sm" type="none"/>
                    </a:lnL>
                    <a:lnR cap="flat" cmpd="sng" w="57150">
                      <a:solidFill>
                        <a:srgbClr val="FFFFFF"/>
                      </a:solidFill>
                      <a:prstDash val="solid"/>
                      <a:round/>
                      <a:headEnd len="sm" w="sm" type="none"/>
                      <a:tailEnd len="sm" w="sm" type="none"/>
                    </a:lnR>
                    <a:lnT cap="flat" cmpd="sng" w="57150">
                      <a:solidFill>
                        <a:srgbClr val="FFFFFF"/>
                      </a:solidFill>
                      <a:prstDash val="solid"/>
                      <a:round/>
                      <a:headEnd len="sm" w="sm" type="none"/>
                      <a:tailEnd len="sm" w="sm" type="none"/>
                    </a:lnT>
                    <a:lnB cap="flat" cmpd="sng" w="57150">
                      <a:solidFill>
                        <a:srgbClr val="FFFFFF"/>
                      </a:solidFill>
                      <a:prstDash val="solid"/>
                      <a:round/>
                      <a:headEnd len="sm" w="sm" type="none"/>
                      <a:tailEnd len="sm" w="sm" type="none"/>
                    </a:lnB>
                    <a:solidFill>
                      <a:srgbClr val="EEF2F4"/>
                    </a:solidFill>
                  </a:tcPr>
                </a:tc>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L cap="flat" cmpd="sng" w="57150">
                      <a:solidFill>
                        <a:srgbClr val="FFFFFF"/>
                      </a:solidFill>
                      <a:prstDash val="solid"/>
                      <a:round/>
                      <a:headEnd len="sm" w="sm" type="none"/>
                      <a:tailEnd len="sm" w="sm" type="none"/>
                    </a:lnL>
                    <a:lnT cap="flat" cmpd="sng" w="57150">
                      <a:solidFill>
                        <a:srgbClr val="FFFFFF"/>
                      </a:solidFill>
                      <a:prstDash val="solid"/>
                      <a:round/>
                      <a:headEnd len="sm" w="sm" type="none"/>
                      <a:tailEnd len="sm" w="sm" type="none"/>
                    </a:lnT>
                    <a:lnB cap="flat" cmpd="sng" w="57150">
                      <a:solidFill>
                        <a:srgbClr val="FFFFFF"/>
                      </a:solidFill>
                      <a:prstDash val="solid"/>
                      <a:round/>
                      <a:headEnd len="sm" w="sm" type="none"/>
                      <a:tailEnd len="sm" w="sm" type="none"/>
                    </a:lnB>
                    <a:solidFill>
                      <a:srgbClr val="2B7AF9"/>
                    </a:solidFill>
                  </a:tcPr>
                </a:tc>
              </a:tr>
              <a:tr h="364000">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R cap="flat" cmpd="sng" w="57150">
                      <a:solidFill>
                        <a:srgbClr val="FFFFFF"/>
                      </a:solidFill>
                      <a:prstDash val="solid"/>
                      <a:round/>
                      <a:headEnd len="sm" w="sm" type="none"/>
                      <a:tailEnd len="sm" w="sm" type="none"/>
                    </a:lnR>
                    <a:lnT cap="flat" cmpd="sng" w="57150">
                      <a:solidFill>
                        <a:srgbClr val="FFFFFF"/>
                      </a:solidFill>
                      <a:prstDash val="solid"/>
                      <a:round/>
                      <a:headEnd len="sm" w="sm" type="none"/>
                      <a:tailEnd len="sm" w="sm" type="none"/>
                    </a:lnT>
                    <a:solidFill>
                      <a:srgbClr val="EEF2F4"/>
                    </a:solidFill>
                  </a:tcPr>
                </a:tc>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L cap="flat" cmpd="sng" w="57150">
                      <a:solidFill>
                        <a:srgbClr val="FFFFFF"/>
                      </a:solidFill>
                      <a:prstDash val="solid"/>
                      <a:round/>
                      <a:headEnd len="sm" w="sm" type="none"/>
                      <a:tailEnd len="sm" w="sm" type="none"/>
                    </a:lnL>
                    <a:lnR cap="flat" cmpd="sng" w="57150">
                      <a:solidFill>
                        <a:srgbClr val="FFFFFF"/>
                      </a:solidFill>
                      <a:prstDash val="solid"/>
                      <a:round/>
                      <a:headEnd len="sm" w="sm" type="none"/>
                      <a:tailEnd len="sm" w="sm" type="none"/>
                    </a:lnR>
                    <a:lnT cap="flat" cmpd="sng" w="57150">
                      <a:solidFill>
                        <a:srgbClr val="FFFFFF"/>
                      </a:solidFill>
                      <a:prstDash val="solid"/>
                      <a:round/>
                      <a:headEnd len="sm" w="sm" type="none"/>
                      <a:tailEnd len="sm" w="sm" type="none"/>
                    </a:lnT>
                    <a:solidFill>
                      <a:srgbClr val="2B7AF9"/>
                    </a:solidFill>
                  </a:tcPr>
                </a:tc>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L cap="flat" cmpd="sng" w="57150">
                      <a:solidFill>
                        <a:srgbClr val="FFFFFF"/>
                      </a:solidFill>
                      <a:prstDash val="solid"/>
                      <a:round/>
                      <a:headEnd len="sm" w="sm" type="none"/>
                      <a:tailEnd len="sm" w="sm" type="none"/>
                    </a:lnL>
                    <a:lnT cap="flat" cmpd="sng" w="57150">
                      <a:solidFill>
                        <a:srgbClr val="FFFFFF"/>
                      </a:solidFill>
                      <a:prstDash val="solid"/>
                      <a:round/>
                      <a:headEnd len="sm" w="sm" type="none"/>
                      <a:tailEnd len="sm" w="sm" type="none"/>
                    </a:lnT>
                    <a:solidFill>
                      <a:srgbClr val="2B7AF9"/>
                    </a:solidFill>
                  </a:tcPr>
                </a:tc>
              </a:tr>
            </a:tbl>
          </a:graphicData>
        </a:graphic>
      </p:graphicFrame>
      <p:grpSp>
        <p:nvGrpSpPr>
          <p:cNvPr id="724" name="Google Shape;724;g1f0d7561dd0_0_0"/>
          <p:cNvGrpSpPr/>
          <p:nvPr/>
        </p:nvGrpSpPr>
        <p:grpSpPr>
          <a:xfrm>
            <a:off x="3840666" y="2447286"/>
            <a:ext cx="112305" cy="1101369"/>
            <a:chOff x="3294724" y="880103"/>
            <a:chExt cx="149860" cy="2486161"/>
          </a:xfrm>
        </p:grpSpPr>
        <p:sp>
          <p:nvSpPr>
            <p:cNvPr id="725" name="Google Shape;725;g1f0d7561dd0_0_0"/>
            <p:cNvSpPr/>
            <p:nvPr/>
          </p:nvSpPr>
          <p:spPr>
            <a:xfrm>
              <a:off x="3294724" y="880103"/>
              <a:ext cx="149860" cy="196215"/>
            </a:xfrm>
            <a:custGeom>
              <a:rect b="b" l="l" r="r" t="t"/>
              <a:pathLst>
                <a:path extrusionOk="0" h="196215" w="149860">
                  <a:moveTo>
                    <a:pt x="74739" y="0"/>
                  </a:moveTo>
                  <a:lnTo>
                    <a:pt x="0" y="195719"/>
                  </a:lnTo>
                  <a:lnTo>
                    <a:pt x="149478" y="195719"/>
                  </a:lnTo>
                  <a:lnTo>
                    <a:pt x="74739"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6" name="Google Shape;726;g1f0d7561dd0_0_0"/>
            <p:cNvSpPr/>
            <p:nvPr/>
          </p:nvSpPr>
          <p:spPr>
            <a:xfrm>
              <a:off x="3369463" y="1075819"/>
              <a:ext cx="0" cy="2290445"/>
            </a:xfrm>
            <a:custGeom>
              <a:rect b="b" l="l" r="r" t="t"/>
              <a:pathLst>
                <a:path extrusionOk="0" h="2290445" w="120000">
                  <a:moveTo>
                    <a:pt x="0" y="0"/>
                  </a:moveTo>
                  <a:lnTo>
                    <a:pt x="0" y="2290343"/>
                  </a:lnTo>
                </a:path>
              </a:pathLst>
            </a:custGeom>
            <a:noFill/>
            <a:ln cap="flat" cmpd="sng" w="19050">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grpSp>
        <p:nvGrpSpPr>
          <p:cNvPr id="727" name="Google Shape;727;g1f0d7561dd0_0_0"/>
          <p:cNvGrpSpPr/>
          <p:nvPr/>
        </p:nvGrpSpPr>
        <p:grpSpPr>
          <a:xfrm>
            <a:off x="4012436" y="3590079"/>
            <a:ext cx="2510673" cy="66388"/>
            <a:chOff x="3523934" y="3459772"/>
            <a:chExt cx="3350244" cy="149860"/>
          </a:xfrm>
        </p:grpSpPr>
        <p:sp>
          <p:nvSpPr>
            <p:cNvPr id="728" name="Google Shape;728;g1f0d7561dd0_0_0"/>
            <p:cNvSpPr/>
            <p:nvPr/>
          </p:nvSpPr>
          <p:spPr>
            <a:xfrm>
              <a:off x="6677963" y="3459772"/>
              <a:ext cx="196215" cy="149860"/>
            </a:xfrm>
            <a:custGeom>
              <a:rect b="b" l="l" r="r" t="t"/>
              <a:pathLst>
                <a:path extrusionOk="0" h="149860" w="196215">
                  <a:moveTo>
                    <a:pt x="0" y="0"/>
                  </a:moveTo>
                  <a:lnTo>
                    <a:pt x="0" y="149478"/>
                  </a:lnTo>
                  <a:lnTo>
                    <a:pt x="195719" y="74739"/>
                  </a:lnTo>
                  <a:lnTo>
                    <a:pt x="0"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9" name="Google Shape;729;g1f0d7561dd0_0_0"/>
            <p:cNvSpPr/>
            <p:nvPr/>
          </p:nvSpPr>
          <p:spPr>
            <a:xfrm>
              <a:off x="3523934" y="3534511"/>
              <a:ext cx="3154045" cy="0"/>
            </a:xfrm>
            <a:custGeom>
              <a:rect b="b" l="l" r="r" t="t"/>
              <a:pathLst>
                <a:path extrusionOk="0" h="120000" w="3154045">
                  <a:moveTo>
                    <a:pt x="3154032" y="0"/>
                  </a:moveTo>
                  <a:lnTo>
                    <a:pt x="0" y="0"/>
                  </a:lnTo>
                </a:path>
              </a:pathLst>
            </a:custGeom>
            <a:noFill/>
            <a:ln cap="flat" cmpd="sng" w="19050">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grpSp>
        <p:nvGrpSpPr>
          <p:cNvPr id="730" name="Google Shape;730;g1f0d7561dd0_0_0"/>
          <p:cNvGrpSpPr/>
          <p:nvPr/>
        </p:nvGrpSpPr>
        <p:grpSpPr>
          <a:xfrm>
            <a:off x="7267265" y="2447286"/>
            <a:ext cx="112304" cy="1101369"/>
            <a:chOff x="7867181" y="880103"/>
            <a:chExt cx="149859" cy="2486161"/>
          </a:xfrm>
        </p:grpSpPr>
        <p:sp>
          <p:nvSpPr>
            <p:cNvPr id="731" name="Google Shape;731;g1f0d7561dd0_0_0"/>
            <p:cNvSpPr/>
            <p:nvPr/>
          </p:nvSpPr>
          <p:spPr>
            <a:xfrm>
              <a:off x="7867181" y="880103"/>
              <a:ext cx="149859" cy="196215"/>
            </a:xfrm>
            <a:custGeom>
              <a:rect b="b" l="l" r="r" t="t"/>
              <a:pathLst>
                <a:path extrusionOk="0" h="196215" w="149859">
                  <a:moveTo>
                    <a:pt x="74739" y="0"/>
                  </a:moveTo>
                  <a:lnTo>
                    <a:pt x="0" y="195719"/>
                  </a:lnTo>
                  <a:lnTo>
                    <a:pt x="149478" y="195719"/>
                  </a:lnTo>
                  <a:lnTo>
                    <a:pt x="74739"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2" name="Google Shape;732;g1f0d7561dd0_0_0"/>
            <p:cNvSpPr/>
            <p:nvPr/>
          </p:nvSpPr>
          <p:spPr>
            <a:xfrm>
              <a:off x="7941920" y="1075819"/>
              <a:ext cx="0" cy="2290445"/>
            </a:xfrm>
            <a:custGeom>
              <a:rect b="b" l="l" r="r" t="t"/>
              <a:pathLst>
                <a:path extrusionOk="0" h="2290445" w="120000">
                  <a:moveTo>
                    <a:pt x="0" y="0"/>
                  </a:moveTo>
                  <a:lnTo>
                    <a:pt x="0" y="2290343"/>
                  </a:lnTo>
                </a:path>
              </a:pathLst>
            </a:custGeom>
            <a:noFill/>
            <a:ln cap="flat" cmpd="sng" w="19050">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grpSp>
        <p:nvGrpSpPr>
          <p:cNvPr id="733" name="Google Shape;733;g1f0d7561dd0_0_0"/>
          <p:cNvGrpSpPr/>
          <p:nvPr/>
        </p:nvGrpSpPr>
        <p:grpSpPr>
          <a:xfrm>
            <a:off x="7439036" y="3590079"/>
            <a:ext cx="2510673" cy="66388"/>
            <a:chOff x="8096392" y="3459772"/>
            <a:chExt cx="3350244" cy="149860"/>
          </a:xfrm>
        </p:grpSpPr>
        <p:sp>
          <p:nvSpPr>
            <p:cNvPr id="734" name="Google Shape;734;g1f0d7561dd0_0_0"/>
            <p:cNvSpPr/>
            <p:nvPr/>
          </p:nvSpPr>
          <p:spPr>
            <a:xfrm>
              <a:off x="11250421" y="3459772"/>
              <a:ext cx="196215" cy="149860"/>
            </a:xfrm>
            <a:custGeom>
              <a:rect b="b" l="l" r="r" t="t"/>
              <a:pathLst>
                <a:path extrusionOk="0" h="149860" w="196215">
                  <a:moveTo>
                    <a:pt x="0" y="0"/>
                  </a:moveTo>
                  <a:lnTo>
                    <a:pt x="0" y="149478"/>
                  </a:lnTo>
                  <a:lnTo>
                    <a:pt x="195719" y="74739"/>
                  </a:lnTo>
                  <a:lnTo>
                    <a:pt x="0"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5" name="Google Shape;735;g1f0d7561dd0_0_0"/>
            <p:cNvSpPr/>
            <p:nvPr/>
          </p:nvSpPr>
          <p:spPr>
            <a:xfrm>
              <a:off x="8096392" y="3534511"/>
              <a:ext cx="3154045" cy="0"/>
            </a:xfrm>
            <a:custGeom>
              <a:rect b="b" l="l" r="r" t="t"/>
              <a:pathLst>
                <a:path extrusionOk="0" h="120000" w="3154045">
                  <a:moveTo>
                    <a:pt x="3154032" y="0"/>
                  </a:moveTo>
                  <a:lnTo>
                    <a:pt x="0" y="0"/>
                  </a:lnTo>
                </a:path>
              </a:pathLst>
            </a:custGeom>
            <a:noFill/>
            <a:ln cap="flat" cmpd="sng" w="19050">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sp>
        <p:nvSpPr>
          <p:cNvPr id="736" name="Google Shape;736;g1f0d7561dd0_0_0"/>
          <p:cNvSpPr txBox="1"/>
          <p:nvPr/>
        </p:nvSpPr>
        <p:spPr>
          <a:xfrm>
            <a:off x="4530953" y="3657144"/>
            <a:ext cx="1481400" cy="1776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b="1" lang="en-GB" sz="1100">
                <a:solidFill>
                  <a:srgbClr val="023154"/>
                </a:solidFill>
                <a:latin typeface="Montserrat SemiBold"/>
                <a:ea typeface="Montserrat SemiBold"/>
                <a:cs typeface="Montserrat SemiBold"/>
                <a:sym typeface="Montserrat SemiBold"/>
              </a:rPr>
              <a:t>Supplier strength</a:t>
            </a:r>
            <a:endParaRPr sz="1100">
              <a:latin typeface="Montserrat SemiBold"/>
              <a:ea typeface="Montserrat SemiBold"/>
              <a:cs typeface="Montserrat SemiBold"/>
              <a:sym typeface="Montserrat SemiBold"/>
            </a:endParaRPr>
          </a:p>
        </p:txBody>
      </p:sp>
      <p:sp>
        <p:nvSpPr>
          <p:cNvPr id="737" name="Google Shape;737;g1f0d7561dd0_0_0"/>
          <p:cNvSpPr txBox="1"/>
          <p:nvPr/>
        </p:nvSpPr>
        <p:spPr>
          <a:xfrm>
            <a:off x="7927915" y="3657144"/>
            <a:ext cx="1481400" cy="1776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b="1" lang="en-GB" sz="1100">
                <a:solidFill>
                  <a:srgbClr val="023154"/>
                </a:solidFill>
                <a:latin typeface="Montserrat SemiBold"/>
                <a:ea typeface="Montserrat SemiBold"/>
                <a:cs typeface="Montserrat SemiBold"/>
                <a:sym typeface="Montserrat SemiBold"/>
              </a:rPr>
              <a:t>Supplier strength</a:t>
            </a:r>
            <a:endParaRPr sz="1100">
              <a:latin typeface="Montserrat SemiBold"/>
              <a:ea typeface="Montserrat SemiBold"/>
              <a:cs typeface="Montserrat SemiBold"/>
              <a:sym typeface="Montserrat SemiBold"/>
            </a:endParaRPr>
          </a:p>
        </p:txBody>
      </p:sp>
      <p:sp>
        <p:nvSpPr>
          <p:cNvPr id="738" name="Google Shape;738;g1f0d7561dd0_0_0"/>
          <p:cNvSpPr txBox="1"/>
          <p:nvPr/>
        </p:nvSpPr>
        <p:spPr>
          <a:xfrm>
            <a:off x="4415429" y="2245966"/>
            <a:ext cx="1674600" cy="1776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b="1" lang="en-GB" sz="1100">
                <a:solidFill>
                  <a:srgbClr val="023154"/>
                </a:solidFill>
                <a:latin typeface="Montserrat"/>
                <a:ea typeface="Montserrat"/>
                <a:cs typeface="Montserrat"/>
                <a:sym typeface="Montserrat"/>
              </a:rPr>
              <a:t>Exploit the supplier</a:t>
            </a:r>
            <a:endParaRPr sz="1100">
              <a:latin typeface="Montserrat"/>
              <a:ea typeface="Montserrat"/>
              <a:cs typeface="Montserrat"/>
              <a:sym typeface="Montserrat"/>
            </a:endParaRPr>
          </a:p>
        </p:txBody>
      </p:sp>
      <p:sp>
        <p:nvSpPr>
          <p:cNvPr id="739" name="Google Shape;739;g1f0d7561dd0_0_0"/>
          <p:cNvSpPr txBox="1"/>
          <p:nvPr/>
        </p:nvSpPr>
        <p:spPr>
          <a:xfrm>
            <a:off x="6068463" y="4191365"/>
            <a:ext cx="1626000" cy="1929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b="1" lang="en-GB" sz="1200">
                <a:solidFill>
                  <a:srgbClr val="023154"/>
                </a:solidFill>
                <a:latin typeface="Montserrat"/>
                <a:ea typeface="Montserrat"/>
                <a:cs typeface="Montserrat"/>
                <a:sym typeface="Montserrat"/>
              </a:rPr>
              <a:t>Potential actions</a:t>
            </a:r>
            <a:endParaRPr sz="1200">
              <a:latin typeface="Montserrat"/>
              <a:ea typeface="Montserrat"/>
              <a:cs typeface="Montserrat"/>
              <a:sym typeface="Montserrat"/>
            </a:endParaRPr>
          </a:p>
        </p:txBody>
      </p:sp>
      <p:sp>
        <p:nvSpPr>
          <p:cNvPr id="740" name="Google Shape;740;g1f0d7561dd0_0_0"/>
          <p:cNvSpPr txBox="1"/>
          <p:nvPr/>
        </p:nvSpPr>
        <p:spPr>
          <a:xfrm>
            <a:off x="7492224" y="2245922"/>
            <a:ext cx="2439300" cy="1776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b="1" lang="en-GB" sz="1100">
                <a:solidFill>
                  <a:srgbClr val="023154"/>
                </a:solidFill>
                <a:latin typeface="Montserrat"/>
                <a:ea typeface="Montserrat"/>
                <a:cs typeface="Montserrat"/>
                <a:sym typeface="Montserrat"/>
              </a:rPr>
              <a:t>Diversify away from supplier</a:t>
            </a:r>
            <a:endParaRPr sz="1100">
              <a:latin typeface="Montserrat"/>
              <a:ea typeface="Montserrat"/>
              <a:cs typeface="Montserrat"/>
              <a:sym typeface="Montserrat"/>
            </a:endParaRPr>
          </a:p>
        </p:txBody>
      </p:sp>
      <p:sp>
        <p:nvSpPr>
          <p:cNvPr id="741" name="Google Shape;741;g1f0d7561dd0_0_0"/>
          <p:cNvSpPr txBox="1"/>
          <p:nvPr/>
        </p:nvSpPr>
        <p:spPr>
          <a:xfrm rot="-5400000">
            <a:off x="3024900" y="2845125"/>
            <a:ext cx="1057500" cy="342300"/>
          </a:xfrm>
          <a:prstGeom prst="rect">
            <a:avLst/>
          </a:prstGeom>
          <a:noFill/>
          <a:ln>
            <a:noFill/>
          </a:ln>
        </p:spPr>
        <p:txBody>
          <a:bodyPr anchorCtr="0" anchor="t" bIns="0" lIns="0" spcFirstLastPara="1" rIns="0" wrap="square" tIns="3700">
            <a:spAutoFit/>
          </a:bodyPr>
          <a:lstStyle/>
          <a:p>
            <a:pPr indent="0" lvl="0" marL="12700" rtl="0" algn="ctr">
              <a:lnSpc>
                <a:spcPct val="100000"/>
              </a:lnSpc>
              <a:spcBef>
                <a:spcPts val="0"/>
              </a:spcBef>
              <a:spcAft>
                <a:spcPts val="0"/>
              </a:spcAft>
              <a:buNone/>
            </a:pPr>
            <a:r>
              <a:rPr b="1" lang="en-GB" sz="1100">
                <a:solidFill>
                  <a:srgbClr val="023154"/>
                </a:solidFill>
                <a:latin typeface="Montserrat SemiBold"/>
                <a:ea typeface="Montserrat SemiBold"/>
                <a:cs typeface="Montserrat SemiBold"/>
                <a:sym typeface="Montserrat SemiBold"/>
              </a:rPr>
              <a:t>Company strength</a:t>
            </a:r>
            <a:endParaRPr sz="1100">
              <a:latin typeface="Montserrat SemiBold"/>
              <a:ea typeface="Montserrat SemiBold"/>
              <a:cs typeface="Montserrat SemiBold"/>
              <a:sym typeface="Montserrat SemiBold"/>
            </a:endParaRPr>
          </a:p>
        </p:txBody>
      </p:sp>
      <p:graphicFrame>
        <p:nvGraphicFramePr>
          <p:cNvPr id="742" name="Google Shape;742;g1f0d7561dd0_0_0"/>
          <p:cNvGraphicFramePr/>
          <p:nvPr/>
        </p:nvGraphicFramePr>
        <p:xfrm>
          <a:off x="7055051" y="4604256"/>
          <a:ext cx="3000000" cy="3000000"/>
        </p:xfrm>
        <a:graphic>
          <a:graphicData uri="http://schemas.openxmlformats.org/drawingml/2006/table">
            <a:tbl>
              <a:tblPr bandRow="1" firstRow="1">
                <a:noFill/>
                <a:tableStyleId>{5A77C76A-F0C3-4D52-AC64-7241C21D98FA}</a:tableStyleId>
              </a:tblPr>
              <a:tblGrid>
                <a:gridCol w="2894275"/>
              </a:tblGrid>
              <a:tr h="246400">
                <a:tc>
                  <a:txBody>
                    <a:bodyPr/>
                    <a:lstStyle/>
                    <a:p>
                      <a:pPr indent="0" lvl="0" marL="88900" marR="0" rtl="0" algn="l">
                        <a:lnSpc>
                          <a:spcPct val="100000"/>
                        </a:lnSpc>
                        <a:spcBef>
                          <a:spcPts val="0"/>
                        </a:spcBef>
                        <a:spcAft>
                          <a:spcPts val="0"/>
                        </a:spcAft>
                        <a:buNone/>
                      </a:pPr>
                      <a:r>
                        <a:rPr lang="en-GB" sz="700" u="none" cap="none" strike="noStrike">
                          <a:solidFill>
                            <a:srgbClr val="333333"/>
                          </a:solidFill>
                          <a:latin typeface="Montserrat Medium"/>
                          <a:ea typeface="Montserrat Medium"/>
                          <a:cs typeface="Montserrat Medium"/>
                          <a:sym typeface="Montserrat Medium"/>
                        </a:rPr>
                        <a:t>Get what you can</a:t>
                      </a:r>
                      <a:endParaRPr sz="700" u="none" cap="none" strike="noStrike">
                        <a:latin typeface="Montserrat Medium"/>
                        <a:ea typeface="Montserrat Medium"/>
                        <a:cs typeface="Montserrat Medium"/>
                        <a:sym typeface="Montserrat Medium"/>
                      </a:endParaRPr>
                    </a:p>
                  </a:txBody>
                  <a:tcPr marT="69475" marB="0" marR="0" marL="0">
                    <a:lnB cap="flat" cmpd="sng" w="57150">
                      <a:solidFill>
                        <a:srgbClr val="FFFFFF"/>
                      </a:solidFill>
                      <a:prstDash val="solid"/>
                      <a:round/>
                      <a:headEnd len="sm" w="sm" type="none"/>
                      <a:tailEnd len="sm" w="sm" type="none"/>
                    </a:lnB>
                    <a:solidFill>
                      <a:srgbClr val="EEF2F4"/>
                    </a:solidFill>
                  </a:tcPr>
                </a:tc>
              </a:tr>
              <a:tr h="258500">
                <a:tc>
                  <a:txBody>
                    <a:bodyPr/>
                    <a:lstStyle/>
                    <a:p>
                      <a:pPr indent="0" lvl="0" marL="88900" marR="0" rtl="0" algn="l">
                        <a:lnSpc>
                          <a:spcPct val="100000"/>
                        </a:lnSpc>
                        <a:spcBef>
                          <a:spcPts val="0"/>
                        </a:spcBef>
                        <a:spcAft>
                          <a:spcPts val="0"/>
                        </a:spcAft>
                        <a:buNone/>
                      </a:pPr>
                      <a:r>
                        <a:rPr lang="en-GB" sz="700" u="none" cap="none" strike="noStrike">
                          <a:solidFill>
                            <a:srgbClr val="333333"/>
                          </a:solidFill>
                          <a:latin typeface="Montserrat Medium"/>
                          <a:ea typeface="Montserrat Medium"/>
                          <a:cs typeface="Montserrat Medium"/>
                          <a:sym typeface="Montserrat Medium"/>
                        </a:rPr>
                        <a:t>Secure contracts</a:t>
                      </a:r>
                      <a:endParaRPr sz="700" u="none" cap="none" strike="noStrike">
                        <a:latin typeface="Montserrat Medium"/>
                        <a:ea typeface="Montserrat Medium"/>
                        <a:cs typeface="Montserrat Medium"/>
                        <a:sym typeface="Montserrat Medium"/>
                      </a:endParaRPr>
                    </a:p>
                  </a:txBody>
                  <a:tcPr marT="76225" marB="0" marR="0" marL="0">
                    <a:lnT cap="flat" cmpd="sng" w="57150">
                      <a:solidFill>
                        <a:srgbClr val="FFFFFF"/>
                      </a:solidFill>
                      <a:prstDash val="solid"/>
                      <a:round/>
                      <a:headEnd len="sm" w="sm" type="none"/>
                      <a:tailEnd len="sm" w="sm" type="none"/>
                    </a:lnT>
                    <a:lnB cap="flat" cmpd="sng" w="57150">
                      <a:solidFill>
                        <a:srgbClr val="FFFFFF"/>
                      </a:solidFill>
                      <a:prstDash val="solid"/>
                      <a:round/>
                      <a:headEnd len="sm" w="sm" type="none"/>
                      <a:tailEnd len="sm" w="sm" type="none"/>
                    </a:lnB>
                    <a:solidFill>
                      <a:srgbClr val="EEF2F4"/>
                    </a:solidFill>
                  </a:tcPr>
                </a:tc>
              </a:tr>
              <a:tr h="258500">
                <a:tc>
                  <a:txBody>
                    <a:bodyPr/>
                    <a:lstStyle/>
                    <a:p>
                      <a:pPr indent="0" lvl="0" marL="88900" marR="0" rtl="0" algn="l">
                        <a:lnSpc>
                          <a:spcPct val="100000"/>
                        </a:lnSpc>
                        <a:spcBef>
                          <a:spcPts val="0"/>
                        </a:spcBef>
                        <a:spcAft>
                          <a:spcPts val="0"/>
                        </a:spcAft>
                        <a:buNone/>
                      </a:pPr>
                      <a:r>
                        <a:rPr lang="en-GB" sz="700" u="none" cap="none" strike="noStrike">
                          <a:solidFill>
                            <a:srgbClr val="333333"/>
                          </a:solidFill>
                          <a:latin typeface="Montserrat Medium"/>
                          <a:ea typeface="Montserrat Medium"/>
                          <a:cs typeface="Montserrat Medium"/>
                          <a:sym typeface="Montserrat Medium"/>
                        </a:rPr>
                        <a:t>Consider own production</a:t>
                      </a:r>
                      <a:endParaRPr sz="700" u="none" cap="none" strike="noStrike">
                        <a:latin typeface="Montserrat Medium"/>
                        <a:ea typeface="Montserrat Medium"/>
                        <a:cs typeface="Montserrat Medium"/>
                        <a:sym typeface="Montserrat Medium"/>
                      </a:endParaRPr>
                    </a:p>
                  </a:txBody>
                  <a:tcPr marT="70900" marB="0" marR="0" marL="0">
                    <a:lnT cap="flat" cmpd="sng" w="57150">
                      <a:solidFill>
                        <a:srgbClr val="FFFFFF"/>
                      </a:solidFill>
                      <a:prstDash val="solid"/>
                      <a:round/>
                      <a:headEnd len="sm" w="sm" type="none"/>
                      <a:tailEnd len="sm" w="sm" type="none"/>
                    </a:lnT>
                    <a:lnB cap="flat" cmpd="sng" w="57150">
                      <a:solidFill>
                        <a:srgbClr val="FFFFFF"/>
                      </a:solidFill>
                      <a:prstDash val="solid"/>
                      <a:round/>
                      <a:headEnd len="sm" w="sm" type="none"/>
                      <a:tailEnd len="sm" w="sm" type="none"/>
                    </a:lnB>
                    <a:solidFill>
                      <a:srgbClr val="EEF2F4"/>
                    </a:solidFill>
                  </a:tcPr>
                </a:tc>
              </a:tr>
              <a:tr h="246400">
                <a:tc>
                  <a:txBody>
                    <a:bodyPr/>
                    <a:lstStyle/>
                    <a:p>
                      <a:pPr indent="0" lvl="0" marL="88900" marR="0" rtl="0" algn="l">
                        <a:lnSpc>
                          <a:spcPct val="100000"/>
                        </a:lnSpc>
                        <a:spcBef>
                          <a:spcPts val="0"/>
                        </a:spcBef>
                        <a:spcAft>
                          <a:spcPts val="0"/>
                        </a:spcAft>
                        <a:buNone/>
                      </a:pPr>
                      <a:r>
                        <a:rPr lang="en-GB" sz="700" u="none" cap="none" strike="noStrike">
                          <a:solidFill>
                            <a:srgbClr val="333333"/>
                          </a:solidFill>
                          <a:latin typeface="Montserrat Medium"/>
                          <a:ea typeface="Montserrat Medium"/>
                          <a:cs typeface="Montserrat Medium"/>
                          <a:sym typeface="Montserrat Medium"/>
                        </a:rPr>
                        <a:t>Secure sufﬁcient stocks</a:t>
                      </a:r>
                      <a:endParaRPr sz="700" u="none" cap="none" strike="noStrike">
                        <a:latin typeface="Montserrat Medium"/>
                        <a:ea typeface="Montserrat Medium"/>
                        <a:cs typeface="Montserrat Medium"/>
                        <a:sym typeface="Montserrat Medium"/>
                      </a:endParaRPr>
                    </a:p>
                  </a:txBody>
                  <a:tcPr marT="65550" marB="0" marR="0" marL="0">
                    <a:lnT cap="flat" cmpd="sng" w="57150">
                      <a:solidFill>
                        <a:srgbClr val="FFFFFF"/>
                      </a:solidFill>
                      <a:prstDash val="solid"/>
                      <a:round/>
                      <a:headEnd len="sm" w="sm" type="none"/>
                      <a:tailEnd len="sm" w="sm" type="none"/>
                    </a:lnT>
                    <a:solidFill>
                      <a:srgbClr val="EEF2F4"/>
                    </a:solidFill>
                  </a:tcPr>
                </a:tc>
              </a:tr>
            </a:tbl>
          </a:graphicData>
        </a:graphic>
      </p:graphicFrame>
      <p:graphicFrame>
        <p:nvGraphicFramePr>
          <p:cNvPr id="743" name="Google Shape;743;g1f0d7561dd0_0_0"/>
          <p:cNvGraphicFramePr/>
          <p:nvPr/>
        </p:nvGraphicFramePr>
        <p:xfrm>
          <a:off x="4002978" y="4604256"/>
          <a:ext cx="3000000" cy="3000000"/>
        </p:xfrm>
        <a:graphic>
          <a:graphicData uri="http://schemas.openxmlformats.org/drawingml/2006/table">
            <a:tbl>
              <a:tblPr bandRow="1" firstRow="1">
                <a:noFill/>
                <a:tableStyleId>{5A77C76A-F0C3-4D52-AC64-7241C21D98FA}</a:tableStyleId>
              </a:tblPr>
              <a:tblGrid>
                <a:gridCol w="2976600"/>
              </a:tblGrid>
              <a:tr h="246400">
                <a:tc>
                  <a:txBody>
                    <a:bodyPr/>
                    <a:lstStyle/>
                    <a:p>
                      <a:pPr indent="0" lvl="0" marL="76200" marR="0" rtl="0" algn="l">
                        <a:lnSpc>
                          <a:spcPct val="100000"/>
                        </a:lnSpc>
                        <a:spcBef>
                          <a:spcPts val="0"/>
                        </a:spcBef>
                        <a:spcAft>
                          <a:spcPts val="0"/>
                        </a:spcAft>
                        <a:buNone/>
                      </a:pPr>
                      <a:r>
                        <a:rPr lang="en-GB" sz="700" u="none" cap="none" strike="noStrike">
                          <a:solidFill>
                            <a:srgbClr val="333333"/>
                          </a:solidFill>
                          <a:latin typeface="Montserrat Medium"/>
                          <a:ea typeface="Montserrat Medium"/>
                          <a:cs typeface="Montserrat Medium"/>
                          <a:sym typeface="Montserrat Medium"/>
                        </a:rPr>
                        <a:t>Press for reductions</a:t>
                      </a:r>
                      <a:endParaRPr sz="700" u="none" cap="none" strike="noStrike">
                        <a:latin typeface="Montserrat Medium"/>
                        <a:ea typeface="Montserrat Medium"/>
                        <a:cs typeface="Montserrat Medium"/>
                        <a:sym typeface="Montserrat Medium"/>
                      </a:endParaRPr>
                    </a:p>
                  </a:txBody>
                  <a:tcPr marT="69475" marB="0" marR="0" marL="0">
                    <a:lnB cap="flat" cmpd="sng" w="57150">
                      <a:solidFill>
                        <a:srgbClr val="FFFFFF"/>
                      </a:solidFill>
                      <a:prstDash val="solid"/>
                      <a:round/>
                      <a:headEnd len="sm" w="sm" type="none"/>
                      <a:tailEnd len="sm" w="sm" type="none"/>
                    </a:lnB>
                    <a:solidFill>
                      <a:srgbClr val="EEF2F4"/>
                    </a:solidFill>
                  </a:tcPr>
                </a:tc>
              </a:tr>
              <a:tr h="258500">
                <a:tc>
                  <a:txBody>
                    <a:bodyPr/>
                    <a:lstStyle/>
                    <a:p>
                      <a:pPr indent="0" lvl="0" marL="76200" marR="0" rtl="0" algn="l">
                        <a:lnSpc>
                          <a:spcPct val="100000"/>
                        </a:lnSpc>
                        <a:spcBef>
                          <a:spcPts val="0"/>
                        </a:spcBef>
                        <a:spcAft>
                          <a:spcPts val="0"/>
                        </a:spcAft>
                        <a:buNone/>
                      </a:pPr>
                      <a:r>
                        <a:rPr lang="en-GB" sz="700" u="none" cap="none" strike="noStrike">
                          <a:solidFill>
                            <a:srgbClr val="333333"/>
                          </a:solidFill>
                          <a:latin typeface="Montserrat Medium"/>
                          <a:ea typeface="Montserrat Medium"/>
                          <a:cs typeface="Montserrat Medium"/>
                          <a:sym typeface="Montserrat Medium"/>
                        </a:rPr>
                        <a:t>Buy spot</a:t>
                      </a:r>
                      <a:endParaRPr sz="700" u="none" cap="none" strike="noStrike">
                        <a:latin typeface="Montserrat Medium"/>
                        <a:ea typeface="Montserrat Medium"/>
                        <a:cs typeface="Montserrat Medium"/>
                        <a:sym typeface="Montserrat Medium"/>
                      </a:endParaRPr>
                    </a:p>
                  </a:txBody>
                  <a:tcPr marT="76225" marB="0" marR="0" marL="0">
                    <a:lnT cap="flat" cmpd="sng" w="57150">
                      <a:solidFill>
                        <a:srgbClr val="FFFFFF"/>
                      </a:solidFill>
                      <a:prstDash val="solid"/>
                      <a:round/>
                      <a:headEnd len="sm" w="sm" type="none"/>
                      <a:tailEnd len="sm" w="sm" type="none"/>
                    </a:lnT>
                    <a:lnB cap="flat" cmpd="sng" w="57150">
                      <a:solidFill>
                        <a:srgbClr val="FFFFFF"/>
                      </a:solidFill>
                      <a:prstDash val="solid"/>
                      <a:round/>
                      <a:headEnd len="sm" w="sm" type="none"/>
                      <a:tailEnd len="sm" w="sm" type="none"/>
                    </a:lnB>
                    <a:solidFill>
                      <a:srgbClr val="EEF2F4"/>
                    </a:solidFill>
                  </a:tcPr>
                </a:tc>
              </a:tr>
              <a:tr h="258500">
                <a:tc>
                  <a:txBody>
                    <a:bodyPr/>
                    <a:lstStyle/>
                    <a:p>
                      <a:pPr indent="0" lvl="0" marL="76200" marR="0" rtl="0" algn="l">
                        <a:lnSpc>
                          <a:spcPct val="100000"/>
                        </a:lnSpc>
                        <a:spcBef>
                          <a:spcPts val="0"/>
                        </a:spcBef>
                        <a:spcAft>
                          <a:spcPts val="0"/>
                        </a:spcAft>
                        <a:buNone/>
                      </a:pPr>
                      <a:r>
                        <a:rPr lang="en-GB" sz="700" u="none" cap="none" strike="noStrike">
                          <a:solidFill>
                            <a:srgbClr val="333333"/>
                          </a:solidFill>
                          <a:latin typeface="Montserrat Medium"/>
                          <a:ea typeface="Montserrat Medium"/>
                          <a:cs typeface="Montserrat Medium"/>
                          <a:sym typeface="Montserrat Medium"/>
                        </a:rPr>
                        <a:t>Don’t enter</a:t>
                      </a:r>
                      <a:endParaRPr sz="700" u="none" cap="none" strike="noStrike">
                        <a:latin typeface="Montserrat Medium"/>
                        <a:ea typeface="Montserrat Medium"/>
                        <a:cs typeface="Montserrat Medium"/>
                        <a:sym typeface="Montserrat Medium"/>
                      </a:endParaRPr>
                    </a:p>
                  </a:txBody>
                  <a:tcPr marT="70900" marB="0" marR="0" marL="0">
                    <a:lnT cap="flat" cmpd="sng" w="57150">
                      <a:solidFill>
                        <a:srgbClr val="FFFFFF"/>
                      </a:solidFill>
                      <a:prstDash val="solid"/>
                      <a:round/>
                      <a:headEnd len="sm" w="sm" type="none"/>
                      <a:tailEnd len="sm" w="sm" type="none"/>
                    </a:lnT>
                    <a:lnB cap="flat" cmpd="sng" w="57150">
                      <a:solidFill>
                        <a:srgbClr val="FFFFFF"/>
                      </a:solidFill>
                      <a:prstDash val="solid"/>
                      <a:round/>
                      <a:headEnd len="sm" w="sm" type="none"/>
                      <a:tailEnd len="sm" w="sm" type="none"/>
                    </a:lnB>
                    <a:solidFill>
                      <a:srgbClr val="EEF2F4"/>
                    </a:solidFill>
                  </a:tcPr>
                </a:tc>
              </a:tr>
              <a:tr h="246400">
                <a:tc>
                  <a:txBody>
                    <a:bodyPr/>
                    <a:lstStyle/>
                    <a:p>
                      <a:pPr indent="0" lvl="0" marL="76200" marR="0" rtl="0" algn="l">
                        <a:lnSpc>
                          <a:spcPct val="100000"/>
                        </a:lnSpc>
                        <a:spcBef>
                          <a:spcPts val="0"/>
                        </a:spcBef>
                        <a:spcAft>
                          <a:spcPts val="0"/>
                        </a:spcAft>
                        <a:buNone/>
                      </a:pPr>
                      <a:r>
                        <a:rPr lang="en-GB" sz="700" u="none" cap="none" strike="noStrike">
                          <a:solidFill>
                            <a:srgbClr val="333333"/>
                          </a:solidFill>
                          <a:latin typeface="Montserrat Medium"/>
                          <a:ea typeface="Montserrat Medium"/>
                          <a:cs typeface="Montserrat Medium"/>
                          <a:sym typeface="Montserrat Medium"/>
                        </a:rPr>
                        <a:t>Low inventories, minimise costs</a:t>
                      </a:r>
                      <a:endParaRPr sz="700" u="none" cap="none" strike="noStrike">
                        <a:latin typeface="Montserrat Medium"/>
                        <a:ea typeface="Montserrat Medium"/>
                        <a:cs typeface="Montserrat Medium"/>
                        <a:sym typeface="Montserrat Medium"/>
                      </a:endParaRPr>
                    </a:p>
                  </a:txBody>
                  <a:tcPr marT="65550" marB="0" marR="0" marL="0">
                    <a:lnT cap="flat" cmpd="sng" w="57150">
                      <a:solidFill>
                        <a:srgbClr val="FFFFFF"/>
                      </a:solidFill>
                      <a:prstDash val="solid"/>
                      <a:round/>
                      <a:headEnd len="sm" w="sm" type="none"/>
                      <a:tailEnd len="sm" w="sm" type="none"/>
                    </a:lnT>
                    <a:solidFill>
                      <a:srgbClr val="EEF2F4"/>
                    </a:solidFill>
                  </a:tcPr>
                </a:tc>
              </a:tr>
            </a:tbl>
          </a:graphicData>
        </a:graphic>
      </p:graphicFrame>
      <p:graphicFrame>
        <p:nvGraphicFramePr>
          <p:cNvPr id="744" name="Google Shape;744;g1f0d7561dd0_0_0"/>
          <p:cNvGraphicFramePr/>
          <p:nvPr/>
        </p:nvGraphicFramePr>
        <p:xfrm>
          <a:off x="2120603" y="4604256"/>
          <a:ext cx="3000000" cy="3000000"/>
        </p:xfrm>
        <a:graphic>
          <a:graphicData uri="http://schemas.openxmlformats.org/drawingml/2006/table">
            <a:tbl>
              <a:tblPr bandRow="1" firstRow="1">
                <a:noFill/>
                <a:tableStyleId>{5A77C76A-F0C3-4D52-AC64-7241C21D98FA}</a:tableStyleId>
              </a:tblPr>
              <a:tblGrid>
                <a:gridCol w="1813075"/>
              </a:tblGrid>
              <a:tr h="246400">
                <a:tc>
                  <a:txBody>
                    <a:bodyPr/>
                    <a:lstStyle/>
                    <a:p>
                      <a:pPr indent="0" lvl="0" marL="76200" marR="0" rtl="0" algn="l">
                        <a:lnSpc>
                          <a:spcPct val="100000"/>
                        </a:lnSpc>
                        <a:spcBef>
                          <a:spcPts val="0"/>
                        </a:spcBef>
                        <a:spcAft>
                          <a:spcPts val="0"/>
                        </a:spcAft>
                        <a:buNone/>
                      </a:pPr>
                      <a:r>
                        <a:rPr b="1" lang="en-GB" sz="800" u="none" cap="none" strike="noStrike">
                          <a:solidFill>
                            <a:srgbClr val="FFFFFF"/>
                          </a:solidFill>
                          <a:latin typeface="Montserrat SemiBold"/>
                          <a:ea typeface="Montserrat SemiBold"/>
                          <a:cs typeface="Montserrat SemiBold"/>
                          <a:sym typeface="Montserrat SemiBold"/>
                        </a:rPr>
                        <a:t>Price</a:t>
                      </a:r>
                      <a:endParaRPr sz="800" u="none" cap="none" strike="noStrike">
                        <a:latin typeface="Montserrat SemiBold"/>
                        <a:ea typeface="Montserrat SemiBold"/>
                        <a:cs typeface="Montserrat SemiBold"/>
                        <a:sym typeface="Montserrat SemiBold"/>
                      </a:endParaRPr>
                    </a:p>
                  </a:txBody>
                  <a:tcPr marT="52325" marB="0" marR="0" marL="0">
                    <a:lnB cap="flat" cmpd="sng" w="57150">
                      <a:solidFill>
                        <a:srgbClr val="FFFFFF"/>
                      </a:solidFill>
                      <a:prstDash val="solid"/>
                      <a:round/>
                      <a:headEnd len="sm" w="sm" type="none"/>
                      <a:tailEnd len="sm" w="sm" type="none"/>
                    </a:lnB>
                    <a:solidFill>
                      <a:srgbClr val="023154"/>
                    </a:solidFill>
                  </a:tcPr>
                </a:tc>
              </a:tr>
              <a:tr h="258500">
                <a:tc>
                  <a:txBody>
                    <a:bodyPr/>
                    <a:lstStyle/>
                    <a:p>
                      <a:pPr indent="0" lvl="0" marL="76200" marR="0" rtl="0" algn="l">
                        <a:lnSpc>
                          <a:spcPct val="100000"/>
                        </a:lnSpc>
                        <a:spcBef>
                          <a:spcPts val="0"/>
                        </a:spcBef>
                        <a:spcAft>
                          <a:spcPts val="0"/>
                        </a:spcAft>
                        <a:buNone/>
                      </a:pPr>
                      <a:r>
                        <a:rPr b="1" lang="en-GB" sz="800" u="none" cap="none" strike="noStrike">
                          <a:solidFill>
                            <a:srgbClr val="FFFFFF"/>
                          </a:solidFill>
                          <a:latin typeface="Montserrat SemiBold"/>
                          <a:ea typeface="Montserrat SemiBold"/>
                          <a:cs typeface="Montserrat SemiBold"/>
                          <a:sym typeface="Montserrat SemiBold"/>
                        </a:rPr>
                        <a:t>Contracts</a:t>
                      </a:r>
                      <a:endParaRPr sz="800" u="none" cap="none" strike="noStrike">
                        <a:latin typeface="Montserrat SemiBold"/>
                        <a:ea typeface="Montserrat SemiBold"/>
                        <a:cs typeface="Montserrat SemiBold"/>
                        <a:sym typeface="Montserrat SemiBold"/>
                      </a:endParaRPr>
                    </a:p>
                  </a:txBody>
                  <a:tcPr marT="64700" marB="0" marR="0" marL="0">
                    <a:lnT cap="flat" cmpd="sng" w="57150">
                      <a:solidFill>
                        <a:srgbClr val="FFFFFF"/>
                      </a:solidFill>
                      <a:prstDash val="solid"/>
                      <a:round/>
                      <a:headEnd len="sm" w="sm" type="none"/>
                      <a:tailEnd len="sm" w="sm" type="none"/>
                    </a:lnT>
                    <a:lnB cap="flat" cmpd="sng" w="57150">
                      <a:solidFill>
                        <a:srgbClr val="FFFFFF"/>
                      </a:solidFill>
                      <a:prstDash val="solid"/>
                      <a:round/>
                      <a:headEnd len="sm" w="sm" type="none"/>
                      <a:tailEnd len="sm" w="sm" type="none"/>
                    </a:lnB>
                    <a:solidFill>
                      <a:srgbClr val="023154"/>
                    </a:solidFill>
                  </a:tcPr>
                </a:tc>
              </a:tr>
              <a:tr h="258500">
                <a:tc>
                  <a:txBody>
                    <a:bodyPr/>
                    <a:lstStyle/>
                    <a:p>
                      <a:pPr indent="0" lvl="0" marL="76200" marR="0" rtl="0" algn="l">
                        <a:lnSpc>
                          <a:spcPct val="100000"/>
                        </a:lnSpc>
                        <a:spcBef>
                          <a:spcPts val="0"/>
                        </a:spcBef>
                        <a:spcAft>
                          <a:spcPts val="0"/>
                        </a:spcAft>
                        <a:buNone/>
                      </a:pPr>
                      <a:r>
                        <a:rPr b="1" lang="en-GB" sz="800" u="none" cap="none" strike="noStrike">
                          <a:solidFill>
                            <a:srgbClr val="FFFFFF"/>
                          </a:solidFill>
                          <a:latin typeface="Montserrat SemiBold"/>
                          <a:ea typeface="Montserrat SemiBold"/>
                          <a:cs typeface="Montserrat SemiBold"/>
                          <a:sym typeface="Montserrat SemiBold"/>
                        </a:rPr>
                        <a:t>Own production</a:t>
                      </a:r>
                      <a:endParaRPr sz="800" u="none" cap="none" strike="noStrike">
                        <a:latin typeface="Montserrat SemiBold"/>
                        <a:ea typeface="Montserrat SemiBold"/>
                        <a:cs typeface="Montserrat SemiBold"/>
                        <a:sym typeface="Montserrat SemiBold"/>
                      </a:endParaRPr>
                    </a:p>
                  </a:txBody>
                  <a:tcPr marT="64975" marB="0" marR="0" marL="0">
                    <a:lnT cap="flat" cmpd="sng" w="57150">
                      <a:solidFill>
                        <a:srgbClr val="FFFFFF"/>
                      </a:solidFill>
                      <a:prstDash val="solid"/>
                      <a:round/>
                      <a:headEnd len="sm" w="sm" type="none"/>
                      <a:tailEnd len="sm" w="sm" type="none"/>
                    </a:lnT>
                    <a:lnB cap="flat" cmpd="sng" w="57150">
                      <a:solidFill>
                        <a:srgbClr val="FFFFFF"/>
                      </a:solidFill>
                      <a:prstDash val="solid"/>
                      <a:round/>
                      <a:headEnd len="sm" w="sm" type="none"/>
                      <a:tailEnd len="sm" w="sm" type="none"/>
                    </a:lnB>
                    <a:solidFill>
                      <a:srgbClr val="023154"/>
                    </a:solidFill>
                  </a:tcPr>
                </a:tc>
              </a:tr>
              <a:tr h="246400">
                <a:tc>
                  <a:txBody>
                    <a:bodyPr/>
                    <a:lstStyle/>
                    <a:p>
                      <a:pPr indent="0" lvl="0" marL="76200" marR="0" rtl="0" algn="l">
                        <a:lnSpc>
                          <a:spcPct val="100000"/>
                        </a:lnSpc>
                        <a:spcBef>
                          <a:spcPts val="0"/>
                        </a:spcBef>
                        <a:spcAft>
                          <a:spcPts val="0"/>
                        </a:spcAft>
                        <a:buNone/>
                      </a:pPr>
                      <a:r>
                        <a:rPr b="1" lang="en-GB" sz="800" u="none" cap="none" strike="noStrike">
                          <a:solidFill>
                            <a:srgbClr val="FFFFFF"/>
                          </a:solidFill>
                          <a:latin typeface="Montserrat SemiBold"/>
                          <a:ea typeface="Montserrat SemiBold"/>
                          <a:cs typeface="Montserrat SemiBold"/>
                          <a:sym typeface="Montserrat SemiBold"/>
                        </a:rPr>
                        <a:t>Logistics</a:t>
                      </a:r>
                      <a:endParaRPr sz="800" u="none" cap="none" strike="noStrike">
                        <a:latin typeface="Montserrat SemiBold"/>
                        <a:ea typeface="Montserrat SemiBold"/>
                        <a:cs typeface="Montserrat SemiBold"/>
                        <a:sym typeface="Montserrat SemiBold"/>
                      </a:endParaRPr>
                    </a:p>
                  </a:txBody>
                  <a:tcPr marT="64975" marB="0" marR="0" marL="0">
                    <a:lnT cap="flat" cmpd="sng" w="57150">
                      <a:solidFill>
                        <a:srgbClr val="FFFFFF"/>
                      </a:solidFill>
                      <a:prstDash val="solid"/>
                      <a:round/>
                      <a:headEnd len="sm" w="sm" type="none"/>
                      <a:tailEnd len="sm" w="sm" type="none"/>
                    </a:lnT>
                    <a:solidFill>
                      <a:srgbClr val="023154"/>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g1f0d7561dd0_0_1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50" name="Google Shape;750;g1f0d7561dd0_0_1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1" name="Google Shape;751;g1f0d7561dd0_0_1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2" name="Google Shape;752;g1f0d7561dd0_0_1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3" name="Google Shape;753;g1f0d7561dd0_0_1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4" name="Google Shape;754;g1f0d7561dd0_0_1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