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q4ouJxm4BNkZtLdn1lwjEFWXl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E754B7-9636-444E-934D-BFE096D693CF}">
  <a:tblStyle styleId="{A9E754B7-9636-444E-934D-BFE096D693C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EB770CD-C596-4C54-8D08-859A09B8B00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f0daaa65f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1f0daaa65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f0daaa65f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1f0daaa65f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9"/>
          <p:cNvGrpSpPr/>
          <p:nvPr/>
        </p:nvGrpSpPr>
        <p:grpSpPr>
          <a:xfrm>
            <a:off x="11436251" y="129884"/>
            <a:ext cx="661669" cy="1214119"/>
            <a:chOff x="11436251" y="129884"/>
            <a:chExt cx="661669" cy="1214119"/>
          </a:xfrm>
        </p:grpSpPr>
        <p:sp>
          <p:nvSpPr>
            <p:cNvPr id="258" name="Google Shape;258;p1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9"/>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2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20"/>
          <p:cNvGrpSpPr/>
          <p:nvPr/>
        </p:nvGrpSpPr>
        <p:grpSpPr>
          <a:xfrm>
            <a:off x="11436251" y="129884"/>
            <a:ext cx="661669" cy="1214119"/>
            <a:chOff x="11436251" y="129884"/>
            <a:chExt cx="661669" cy="1214119"/>
          </a:xfrm>
        </p:grpSpPr>
        <p:sp>
          <p:nvSpPr>
            <p:cNvPr id="297" name="Google Shape;297;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20"/>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1"/>
          <p:cNvGrpSpPr/>
          <p:nvPr/>
        </p:nvGrpSpPr>
        <p:grpSpPr>
          <a:xfrm>
            <a:off x="0" y="1318491"/>
            <a:ext cx="1397812" cy="58002"/>
            <a:chOff x="0" y="1077191"/>
            <a:chExt cx="1397812" cy="58002"/>
          </a:xfrm>
        </p:grpSpPr>
        <p:sp>
          <p:nvSpPr>
            <p:cNvPr id="332" name="Google Shape;332;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1"/>
          <p:cNvGrpSpPr/>
          <p:nvPr/>
        </p:nvGrpSpPr>
        <p:grpSpPr>
          <a:xfrm>
            <a:off x="11436251" y="129884"/>
            <a:ext cx="661669" cy="1214119"/>
            <a:chOff x="11436251" y="129884"/>
            <a:chExt cx="661669" cy="1214119"/>
          </a:xfrm>
        </p:grpSpPr>
        <p:sp>
          <p:nvSpPr>
            <p:cNvPr id="338" name="Google Shape;338;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2"/>
          <p:cNvGrpSpPr/>
          <p:nvPr/>
        </p:nvGrpSpPr>
        <p:grpSpPr>
          <a:xfrm>
            <a:off x="0" y="1318491"/>
            <a:ext cx="1397812" cy="58002"/>
            <a:chOff x="0" y="1077191"/>
            <a:chExt cx="1397812" cy="58002"/>
          </a:xfrm>
        </p:grpSpPr>
        <p:sp>
          <p:nvSpPr>
            <p:cNvPr id="374" name="Google Shape;37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2"/>
          <p:cNvGrpSpPr/>
          <p:nvPr/>
        </p:nvGrpSpPr>
        <p:grpSpPr>
          <a:xfrm>
            <a:off x="114362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3"/>
          <p:cNvGrpSpPr/>
          <p:nvPr/>
        </p:nvGrpSpPr>
        <p:grpSpPr>
          <a:xfrm>
            <a:off x="0" y="1318491"/>
            <a:ext cx="1397812" cy="58002"/>
            <a:chOff x="0" y="1077191"/>
            <a:chExt cx="1397812" cy="58002"/>
          </a:xfrm>
        </p:grpSpPr>
        <p:sp>
          <p:nvSpPr>
            <p:cNvPr id="417" name="Google Shape;41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3"/>
          <p:cNvGrpSpPr/>
          <p:nvPr/>
        </p:nvGrpSpPr>
        <p:grpSpPr>
          <a:xfrm>
            <a:off x="11614051" y="129884"/>
            <a:ext cx="661669" cy="1214119"/>
            <a:chOff x="11436251" y="129884"/>
            <a:chExt cx="661669" cy="1214119"/>
          </a:xfrm>
        </p:grpSpPr>
        <p:sp>
          <p:nvSpPr>
            <p:cNvPr id="422" name="Google Shape;42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4"/>
          <p:cNvGrpSpPr/>
          <p:nvPr/>
        </p:nvGrpSpPr>
        <p:grpSpPr>
          <a:xfrm>
            <a:off x="0" y="1318491"/>
            <a:ext cx="1397812" cy="58002"/>
            <a:chOff x="0" y="1077191"/>
            <a:chExt cx="1397812" cy="58002"/>
          </a:xfrm>
        </p:grpSpPr>
        <p:sp>
          <p:nvSpPr>
            <p:cNvPr id="458" name="Google Shape;45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4"/>
          <p:cNvGrpSpPr/>
          <p:nvPr/>
        </p:nvGrpSpPr>
        <p:grpSpPr>
          <a:xfrm>
            <a:off x="11436251" y="129884"/>
            <a:ext cx="661669" cy="1214119"/>
            <a:chOff x="11436251" y="129884"/>
            <a:chExt cx="661669" cy="1214119"/>
          </a:xfrm>
        </p:grpSpPr>
        <p:sp>
          <p:nvSpPr>
            <p:cNvPr id="463" name="Google Shape;46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5"/>
          <p:cNvGrpSpPr/>
          <p:nvPr/>
        </p:nvGrpSpPr>
        <p:grpSpPr>
          <a:xfrm>
            <a:off x="0" y="1318491"/>
            <a:ext cx="1397812" cy="58002"/>
            <a:chOff x="0" y="1077191"/>
            <a:chExt cx="1397812" cy="58002"/>
          </a:xfrm>
        </p:grpSpPr>
        <p:sp>
          <p:nvSpPr>
            <p:cNvPr id="499" name="Google Shape;49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5"/>
          <p:cNvGrpSpPr/>
          <p:nvPr/>
        </p:nvGrpSpPr>
        <p:grpSpPr>
          <a:xfrm>
            <a:off x="11436251" y="129884"/>
            <a:ext cx="661669" cy="1214119"/>
            <a:chOff x="11436251" y="129884"/>
            <a:chExt cx="661669" cy="1214119"/>
          </a:xfrm>
        </p:grpSpPr>
        <p:sp>
          <p:nvSpPr>
            <p:cNvPr id="504" name="Google Shape;50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4362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7"/>
          <p:cNvGrpSpPr/>
          <p:nvPr/>
        </p:nvGrpSpPr>
        <p:grpSpPr>
          <a:xfrm>
            <a:off x="0" y="1318491"/>
            <a:ext cx="1397812" cy="58002"/>
            <a:chOff x="0" y="1077191"/>
            <a:chExt cx="1397812" cy="58002"/>
          </a:xfrm>
        </p:grpSpPr>
        <p:sp>
          <p:nvSpPr>
            <p:cNvPr id="582" name="Google Shape;582;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7"/>
          <p:cNvGrpSpPr/>
          <p:nvPr/>
        </p:nvGrpSpPr>
        <p:grpSpPr>
          <a:xfrm>
            <a:off x="11614051" y="129884"/>
            <a:ext cx="661669" cy="1214119"/>
            <a:chOff x="11436251" y="129884"/>
            <a:chExt cx="661669" cy="1214119"/>
          </a:xfrm>
        </p:grpSpPr>
        <p:sp>
          <p:nvSpPr>
            <p:cNvPr id="587" name="Google Shape;587;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6"/>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6"/>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6"/>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6"/>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6"/>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6"/>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7"/>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7"/>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7"/>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7"/>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7"/>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8"/>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8"/>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8"/>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Situation Analysis</a:t>
            </a:r>
            <a:endParaRPr/>
          </a:p>
        </p:txBody>
      </p:sp>
      <p:pic>
        <p:nvPicPr>
          <p:cNvPr id="663" name="Google Shape;663;p1"/>
          <p:cNvPicPr preferRelativeResize="0"/>
          <p:nvPr/>
        </p:nvPicPr>
        <p:blipFill rotWithShape="1">
          <a:blip r:embed="rId3">
            <a:alphaModFix/>
          </a:blip>
          <a:srcRect b="0" l="0" r="0" t="0"/>
          <a:stretch/>
        </p:blipFill>
        <p:spPr>
          <a:xfrm>
            <a:off x="6464473" y="2634351"/>
            <a:ext cx="1715975" cy="1070826"/>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12423" y="3654200"/>
            <a:ext cx="1416024" cy="883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from which to plan your strategy</a:t>
            </a:r>
            <a:r>
              <a:rPr lang="en-GB">
                <a:solidFill>
                  <a:schemeClr val="accent1"/>
                </a:solidFill>
              </a:rPr>
              <a:t>.</a:t>
            </a:r>
            <a:endParaRPr/>
          </a:p>
        </p:txBody>
      </p:sp>
      <p:sp>
        <p:nvSpPr>
          <p:cNvPr id="672" name="Google Shape;672;p2"/>
          <p:cNvSpPr txBox="1"/>
          <p:nvPr/>
        </p:nvSpPr>
        <p:spPr>
          <a:xfrm>
            <a:off x="413652" y="2137500"/>
            <a:ext cx="41148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2B3940"/>
                </a:solidFill>
                <a:latin typeface="Montserrat Light"/>
                <a:ea typeface="Montserrat Light"/>
                <a:cs typeface="Montserrat Light"/>
                <a:sym typeface="Montserrat Light"/>
              </a:rPr>
              <a:t>A situation analysis is a comprehensive examination of an organisation's internal and external environment to understand its current position, capabilities, challenges, and opportunities. </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This analysis serves as a foundation for strategic planning and decision-making. The primary goal is to gather information and insights that will inform the development and implementation of effective strategies. </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Situation analysis is a key component of the strategic planning process and may be conducted periodically to ensure ongoing relevance. </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2525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understand your competitive strength and where to exploit it</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027402" y="2060521"/>
            <a:ext cx="5920052" cy="36942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Carry out a market analysis</a:t>
            </a:r>
            <a:r>
              <a:rPr lang="en-GB" sz="3000">
                <a:solidFill>
                  <a:schemeClr val="accent3"/>
                </a:solidFill>
              </a:rPr>
              <a:t>.</a:t>
            </a:r>
            <a:endParaRPr sz="3000">
              <a:solidFill>
                <a:schemeClr val="accent3"/>
              </a:solidFill>
            </a:endParaRPr>
          </a:p>
        </p:txBody>
      </p:sp>
      <p:graphicFrame>
        <p:nvGraphicFramePr>
          <p:cNvPr id="682" name="Google Shape;682;p3"/>
          <p:cNvGraphicFramePr/>
          <p:nvPr/>
        </p:nvGraphicFramePr>
        <p:xfrm>
          <a:off x="889512" y="2742982"/>
          <a:ext cx="3000000" cy="3000000"/>
        </p:xfrm>
        <a:graphic>
          <a:graphicData uri="http://schemas.openxmlformats.org/drawingml/2006/table">
            <a:tbl>
              <a:tblPr>
                <a:noFill/>
                <a:tableStyleId>{A9E754B7-9636-444E-934D-BFE096D693CF}</a:tableStyleId>
              </a:tblPr>
              <a:tblGrid>
                <a:gridCol w="5350125"/>
                <a:gridCol w="5062850"/>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9853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would you define your market?  How does it break down geographically? How does it break down in types of products purchased? How does it segment in terms of who buys the products?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524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is the size of the market (and its segments)?  How has the market changed in the past? How will it change in the future?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858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Which companies compete in the market? What are their market shares?  What are their strengths and weaknesses?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459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the routes to market? How are these changing?</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01300" y="1515300"/>
            <a:ext cx="10629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You can begin this framework examining any of the four corners. However, a good place to begin is looking at the marketplace. Here you want to build a picture of the market in which you play broken down by geography, segments, and products. You need to list the competitors and their market shares. You need to assess the size of the market and show trends. This provides a big picture before you dive into and understanding of customer needs.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Carry out a consumer analysis</a:t>
            </a:r>
            <a:r>
              <a:rPr lang="en-GB" sz="3000">
                <a:solidFill>
                  <a:schemeClr val="accent2"/>
                </a:solidFill>
              </a:rPr>
              <a:t>.</a:t>
            </a:r>
            <a:r>
              <a:rPr lang="en-GB" sz="3000"/>
              <a:t> </a:t>
            </a:r>
            <a:endParaRPr sz="3000"/>
          </a:p>
        </p:txBody>
      </p:sp>
      <p:graphicFrame>
        <p:nvGraphicFramePr>
          <p:cNvPr id="691" name="Google Shape;691;p4"/>
          <p:cNvGraphicFramePr/>
          <p:nvPr/>
        </p:nvGraphicFramePr>
        <p:xfrm>
          <a:off x="1106563" y="2903929"/>
          <a:ext cx="3000000" cy="3000000"/>
        </p:xfrm>
        <a:graphic>
          <a:graphicData uri="http://schemas.openxmlformats.org/drawingml/2006/table">
            <a:tbl>
              <a:tblPr bandRow="1" firstCol="1" firstRow="1">
                <a:noFill/>
                <a:tableStyleId>{5EB770CD-C596-4C54-8D08-859A09B8B00A}</a:tableStyleId>
              </a:tblPr>
              <a:tblGrid>
                <a:gridCol w="4770350"/>
                <a:gridCol w="51909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25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many buyers of products are in the marketplace? How many of these do you supply?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is the profile of these consumers in terms of demography and behaviour?</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needs and unmet needs among these consumers?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53325" y="1542500"/>
            <a:ext cx="10926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 now need to turn your attention to customers and potential customers. Describe these people or companies - what is the decision-making unit, what do they look for from suppliers, what are their needs? How do they buy their products (what are their behaviours in terms of frequency of purchase, loyalty to suppliers, satisfaction with suppliers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Study the macro environment</a:t>
            </a:r>
            <a:r>
              <a:rPr lang="en-GB" sz="3000">
                <a:solidFill>
                  <a:schemeClr val="accent1"/>
                </a:solidFill>
              </a:rPr>
              <a:t>.</a:t>
            </a:r>
            <a:endParaRPr sz="3000">
              <a:solidFill>
                <a:schemeClr val="accent1"/>
              </a:solidFill>
            </a:endParaRPr>
          </a:p>
        </p:txBody>
      </p:sp>
      <p:graphicFrame>
        <p:nvGraphicFramePr>
          <p:cNvPr id="700" name="Google Shape;700;p5"/>
          <p:cNvGraphicFramePr/>
          <p:nvPr/>
        </p:nvGraphicFramePr>
        <p:xfrm>
          <a:off x="1091297" y="3256552"/>
          <a:ext cx="3000000" cy="3000000"/>
        </p:xfrm>
        <a:graphic>
          <a:graphicData uri="http://schemas.openxmlformats.org/drawingml/2006/table">
            <a:tbl>
              <a:tblPr bandRow="1" firstCol="1" firstRow="1">
                <a:noFill/>
                <a:tableStyleId>{5EB770CD-C596-4C54-8D08-859A09B8B00A}</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influences of the PEST factors on your company?</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is the macro environment changing?  Are changes likely to be positive or negative to your company?</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76575" y="1728825"/>
            <a:ext cx="10419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Take a look at the macro environment in which your customers and the competition operate. What are the political, economic, social and technological factors (PEST) that affect this market? Are there any legislative or environmental factors that need to be considered?  How are they changing? What effect does the macro environment have on your company and others within 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Carry out a SWOT</a:t>
            </a:r>
            <a:r>
              <a:rPr lang="en-GB" sz="3000">
                <a:solidFill>
                  <a:srgbClr val="FF0000"/>
                </a:solidFill>
              </a:rPr>
              <a:t>.</a:t>
            </a:r>
            <a:endParaRPr sz="3000"/>
          </a:p>
        </p:txBody>
      </p:sp>
      <p:graphicFrame>
        <p:nvGraphicFramePr>
          <p:cNvPr id="709" name="Google Shape;709;p6"/>
          <p:cNvGraphicFramePr/>
          <p:nvPr/>
        </p:nvGraphicFramePr>
        <p:xfrm>
          <a:off x="1398330" y="2326022"/>
          <a:ext cx="3000000" cy="3000000"/>
        </p:xfrm>
        <a:graphic>
          <a:graphicData uri="http://schemas.openxmlformats.org/drawingml/2006/table">
            <a:tbl>
              <a:tblPr bandRow="1" firstCol="1" firstRow="1">
                <a:noFill/>
                <a:tableStyleId>{5EB770CD-C596-4C54-8D08-859A09B8B00A}</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your company’s strengths?  How are you performing better than competitors? Why is this?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Where is your company weaker than the competition?  Why is this – resources, understanding of the market, weakness of product or marketing?</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opportunities in the market arising out of changes in the macro environment or the competitive environment? How can you best exploit these opportunities?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threats in the market arising out of changes in the macro environment or the competitive environment?  How can you fend off the threats?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0" name="Google Shape;710;p6"/>
          <p:cNvSpPr txBox="1"/>
          <p:nvPr/>
        </p:nvSpPr>
        <p:spPr>
          <a:xfrm>
            <a:off x="523075" y="1635625"/>
            <a:ext cx="11041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Finally bring everything that you have studied into a SWOT analysis (strengths, weaknesses, opportunities, and threats).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7" name="Google Shape;717;p7"/>
          <p:cNvSpPr txBox="1"/>
          <p:nvPr>
            <p:ph type="title"/>
          </p:nvPr>
        </p:nvSpPr>
        <p:spPr>
          <a:xfrm>
            <a:off x="333515" y="472411"/>
            <a:ext cx="8396828"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endParaRPr sz="3000"/>
          </a:p>
        </p:txBody>
      </p:sp>
      <p:sp>
        <p:nvSpPr>
          <p:cNvPr id="718" name="Google Shape;718;p7"/>
          <p:cNvSpPr txBox="1"/>
          <p:nvPr/>
        </p:nvSpPr>
        <p:spPr>
          <a:xfrm>
            <a:off x="1598950" y="2052434"/>
            <a:ext cx="8505900" cy="1939500"/>
          </a:xfrm>
          <a:prstGeom prst="rect">
            <a:avLst/>
          </a:prstGeom>
          <a:noFill/>
          <a:ln>
            <a:noFill/>
          </a:ln>
        </p:spPr>
        <p:txBody>
          <a:bodyPr anchorCtr="0" anchor="t" bIns="45700" lIns="91425" spcFirstLastPara="1" rIns="91425" wrap="square" tIns="45700">
            <a:spAutoFit/>
          </a:bodyPr>
          <a:lstStyle/>
          <a:p>
            <a:pPr indent="-323850" lvl="0" marL="342900" marR="0" rtl="0" algn="l">
              <a:spcBef>
                <a:spcPts val="0"/>
              </a:spcBef>
              <a:spcAft>
                <a:spcPts val="0"/>
              </a:spcAft>
              <a:buClr>
                <a:schemeClr val="dk1"/>
              </a:buClr>
              <a:buSzPts val="1500"/>
              <a:buFont typeface="Montserrat SemiBold"/>
              <a:buAutoNum type="arabicPeriod"/>
            </a:pPr>
            <a:r>
              <a:rPr lang="en-GB" sz="1500">
                <a:solidFill>
                  <a:schemeClr val="dk1"/>
                </a:solidFill>
                <a:latin typeface="Montserrat Light"/>
                <a:ea typeface="Montserrat Light"/>
                <a:cs typeface="Montserrat Light"/>
                <a:sym typeface="Montserrat Light"/>
              </a:rPr>
              <a:t>Carrying out a situation analysis is the starting point for almost every strategic plan.</a:t>
            </a:r>
            <a:endParaRPr sz="1500"/>
          </a:p>
          <a:p>
            <a:pPr indent="-228600" lvl="0" marL="342900" marR="0" rtl="0" algn="l">
              <a:spcBef>
                <a:spcPts val="0"/>
              </a:spcBef>
              <a:spcAft>
                <a:spcPts val="0"/>
              </a:spcAft>
              <a:buClr>
                <a:schemeClr val="dk1"/>
              </a:buClr>
              <a:buSzPts val="1800"/>
              <a:buFont typeface="Calibri"/>
              <a:buNone/>
            </a:pPr>
            <a:r>
              <a:t/>
            </a:r>
            <a:endParaRPr sz="1500">
              <a:solidFill>
                <a:schemeClr val="dk1"/>
              </a:solidFill>
              <a:latin typeface="Montserrat Light"/>
              <a:ea typeface="Montserrat Light"/>
              <a:cs typeface="Montserrat Light"/>
              <a:sym typeface="Montserrat Light"/>
            </a:endParaRPr>
          </a:p>
          <a:p>
            <a:pPr indent="-323850" lvl="0" marL="342900" marR="0" rtl="0" algn="l">
              <a:spcBef>
                <a:spcPts val="0"/>
              </a:spcBef>
              <a:spcAft>
                <a:spcPts val="0"/>
              </a:spcAft>
              <a:buClr>
                <a:schemeClr val="dk1"/>
              </a:buClr>
              <a:buSzPts val="1500"/>
              <a:buFont typeface="Montserrat SemiBold"/>
              <a:buAutoNum type="arabicPeriod"/>
            </a:pPr>
            <a:r>
              <a:rPr lang="en-GB" sz="1500">
                <a:solidFill>
                  <a:schemeClr val="dk1"/>
                </a:solidFill>
                <a:latin typeface="Montserrat Light"/>
                <a:ea typeface="Montserrat Light"/>
                <a:cs typeface="Montserrat Light"/>
                <a:sym typeface="Montserrat Light"/>
              </a:rPr>
              <a:t>The situation analysis should be based on inputs from customers, colleagues, and independent reports. It is worth considering running internal workshops to discuss aspects of the situation analysis.</a:t>
            </a:r>
            <a:endParaRPr sz="1500"/>
          </a:p>
          <a:p>
            <a:pPr indent="-228600" lvl="0" marL="342900" marR="0" rtl="0" algn="l">
              <a:spcBef>
                <a:spcPts val="0"/>
              </a:spcBef>
              <a:spcAft>
                <a:spcPts val="0"/>
              </a:spcAft>
              <a:buClr>
                <a:schemeClr val="dk1"/>
              </a:buClr>
              <a:buSzPts val="1800"/>
              <a:buFont typeface="Calibri"/>
              <a:buNone/>
            </a:pPr>
            <a:r>
              <a:t/>
            </a:r>
            <a:endParaRPr sz="1500">
              <a:solidFill>
                <a:schemeClr val="dk1"/>
              </a:solidFill>
              <a:latin typeface="Montserrat Light"/>
              <a:ea typeface="Montserrat Light"/>
              <a:cs typeface="Montserrat Light"/>
              <a:sym typeface="Montserrat Light"/>
            </a:endParaRPr>
          </a:p>
          <a:p>
            <a:pPr indent="-323850" lvl="0" marL="342900" marR="0" rtl="0" algn="l">
              <a:spcBef>
                <a:spcPts val="0"/>
              </a:spcBef>
              <a:spcAft>
                <a:spcPts val="0"/>
              </a:spcAft>
              <a:buClr>
                <a:schemeClr val="dk1"/>
              </a:buClr>
              <a:buSzPts val="1500"/>
              <a:buFont typeface="Montserrat SemiBold"/>
              <a:buAutoNum type="arabicPeriod"/>
            </a:pPr>
            <a:r>
              <a:rPr lang="en-GB" sz="1500">
                <a:solidFill>
                  <a:schemeClr val="dk1"/>
                </a:solidFill>
                <a:latin typeface="Montserrat Light"/>
                <a:ea typeface="Montserrat Light"/>
                <a:cs typeface="Montserrat Light"/>
                <a:sym typeface="Montserrat Light"/>
              </a:rPr>
              <a:t>The situation analysis is always fluid. It will change and therefore you need to frequently revisit it.</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g1f0daaa65f8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24" name="Google Shape;724;g1f0daaa65f8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5" name="Google Shape;725;g1f0daaa65f8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26" name="Google Shape;726;g1f0daaa65f8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27" name="Google Shape;727;g1f0daaa65f8_0_0"/>
          <p:cNvGrpSpPr/>
          <p:nvPr/>
        </p:nvGrpSpPr>
        <p:grpSpPr>
          <a:xfrm>
            <a:off x="0" y="1100016"/>
            <a:ext cx="1397787" cy="57996"/>
            <a:chOff x="0" y="1077191"/>
            <a:chExt cx="1397787" cy="57996"/>
          </a:xfrm>
        </p:grpSpPr>
        <p:sp>
          <p:nvSpPr>
            <p:cNvPr id="728" name="Google Shape;728;g1f0daaa65f8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9" name="Google Shape;729;g1f0daaa65f8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30" name="Google Shape;730;g1f0daaa65f8_0_0"/>
          <p:cNvSpPr/>
          <p:nvPr/>
        </p:nvSpPr>
        <p:spPr>
          <a:xfrm>
            <a:off x="6037389" y="1893750"/>
            <a:ext cx="3558875" cy="2147824"/>
          </a:xfrm>
          <a:custGeom>
            <a:rect b="b" l="l" r="r" t="t"/>
            <a:pathLst>
              <a:path extrusionOk="0" h="3355975" w="5539105">
                <a:moveTo>
                  <a:pt x="5214226" y="0"/>
                </a:moveTo>
                <a:lnTo>
                  <a:pt x="0" y="0"/>
                </a:lnTo>
                <a:lnTo>
                  <a:pt x="0" y="3355466"/>
                </a:lnTo>
                <a:lnTo>
                  <a:pt x="5538952" y="3355466"/>
                </a:lnTo>
                <a:lnTo>
                  <a:pt x="5538952" y="324726"/>
                </a:lnTo>
                <a:lnTo>
                  <a:pt x="5535431" y="276741"/>
                </a:lnTo>
                <a:lnTo>
                  <a:pt x="5525203" y="230942"/>
                </a:lnTo>
                <a:lnTo>
                  <a:pt x="5508770" y="187831"/>
                </a:lnTo>
                <a:lnTo>
                  <a:pt x="5486636" y="147911"/>
                </a:lnTo>
                <a:lnTo>
                  <a:pt x="5459301" y="111683"/>
                </a:lnTo>
                <a:lnTo>
                  <a:pt x="5427268" y="79651"/>
                </a:lnTo>
                <a:lnTo>
                  <a:pt x="5391041" y="52316"/>
                </a:lnTo>
                <a:lnTo>
                  <a:pt x="5351120" y="30181"/>
                </a:lnTo>
                <a:lnTo>
                  <a:pt x="5308009" y="13748"/>
                </a:lnTo>
                <a:lnTo>
                  <a:pt x="5262210" y="3520"/>
                </a:lnTo>
                <a:lnTo>
                  <a:pt x="5214226"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1" name="Google Shape;731;g1f0daaa65f8_0_0"/>
          <p:cNvSpPr/>
          <p:nvPr/>
        </p:nvSpPr>
        <p:spPr>
          <a:xfrm>
            <a:off x="2418621" y="1893750"/>
            <a:ext cx="3558875" cy="2147824"/>
          </a:xfrm>
          <a:custGeom>
            <a:rect b="b" l="l" r="r" t="t"/>
            <a:pathLst>
              <a:path extrusionOk="0" h="3355975" w="5539105">
                <a:moveTo>
                  <a:pt x="5538952" y="0"/>
                </a:moveTo>
                <a:lnTo>
                  <a:pt x="324726" y="0"/>
                </a:lnTo>
                <a:lnTo>
                  <a:pt x="276741" y="3520"/>
                </a:lnTo>
                <a:lnTo>
                  <a:pt x="230942" y="13748"/>
                </a:lnTo>
                <a:lnTo>
                  <a:pt x="187831" y="30181"/>
                </a:lnTo>
                <a:lnTo>
                  <a:pt x="147911" y="52316"/>
                </a:lnTo>
                <a:lnTo>
                  <a:pt x="111683" y="79651"/>
                </a:lnTo>
                <a:lnTo>
                  <a:pt x="79651" y="111683"/>
                </a:lnTo>
                <a:lnTo>
                  <a:pt x="52316" y="147911"/>
                </a:lnTo>
                <a:lnTo>
                  <a:pt x="30181" y="187831"/>
                </a:lnTo>
                <a:lnTo>
                  <a:pt x="13748" y="230942"/>
                </a:lnTo>
                <a:lnTo>
                  <a:pt x="3520" y="276741"/>
                </a:lnTo>
                <a:lnTo>
                  <a:pt x="0" y="324726"/>
                </a:lnTo>
                <a:lnTo>
                  <a:pt x="0" y="3355466"/>
                </a:lnTo>
                <a:lnTo>
                  <a:pt x="5538952" y="3355466"/>
                </a:lnTo>
                <a:lnTo>
                  <a:pt x="5538952"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1f0daaa65f8_0_0"/>
          <p:cNvSpPr/>
          <p:nvPr/>
        </p:nvSpPr>
        <p:spPr>
          <a:xfrm>
            <a:off x="6037390" y="4063081"/>
            <a:ext cx="3558875" cy="2047145"/>
          </a:xfrm>
          <a:custGeom>
            <a:rect b="b" l="l" r="r" t="t"/>
            <a:pathLst>
              <a:path extrusionOk="0" h="3355975" w="5539105">
                <a:moveTo>
                  <a:pt x="5538952" y="0"/>
                </a:moveTo>
                <a:lnTo>
                  <a:pt x="0" y="0"/>
                </a:lnTo>
                <a:lnTo>
                  <a:pt x="0" y="3355466"/>
                </a:lnTo>
                <a:lnTo>
                  <a:pt x="5214226" y="3355466"/>
                </a:lnTo>
                <a:lnTo>
                  <a:pt x="5262210" y="3351946"/>
                </a:lnTo>
                <a:lnTo>
                  <a:pt x="5308009" y="3341718"/>
                </a:lnTo>
                <a:lnTo>
                  <a:pt x="5351120" y="3325285"/>
                </a:lnTo>
                <a:lnTo>
                  <a:pt x="5391041" y="3303150"/>
                </a:lnTo>
                <a:lnTo>
                  <a:pt x="5427268" y="3275815"/>
                </a:lnTo>
                <a:lnTo>
                  <a:pt x="5459301" y="3243783"/>
                </a:lnTo>
                <a:lnTo>
                  <a:pt x="5486636" y="3207555"/>
                </a:lnTo>
                <a:lnTo>
                  <a:pt x="5508770" y="3167635"/>
                </a:lnTo>
                <a:lnTo>
                  <a:pt x="5525203" y="3124524"/>
                </a:lnTo>
                <a:lnTo>
                  <a:pt x="5535431" y="3078725"/>
                </a:lnTo>
                <a:lnTo>
                  <a:pt x="5538952" y="3030740"/>
                </a:lnTo>
                <a:lnTo>
                  <a:pt x="5538952"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733" name="Google Shape;733;g1f0daaa65f8_0_0"/>
          <p:cNvGrpSpPr/>
          <p:nvPr/>
        </p:nvGrpSpPr>
        <p:grpSpPr>
          <a:xfrm>
            <a:off x="2418624" y="3115249"/>
            <a:ext cx="4456666" cy="2999049"/>
            <a:chOff x="683670" y="2433394"/>
            <a:chExt cx="6945092" cy="4907624"/>
          </a:xfrm>
        </p:grpSpPr>
        <p:sp>
          <p:nvSpPr>
            <p:cNvPr id="734" name="Google Shape;734;g1f0daaa65f8_0_0"/>
            <p:cNvSpPr/>
            <p:nvPr/>
          </p:nvSpPr>
          <p:spPr>
            <a:xfrm>
              <a:off x="683670" y="3985043"/>
              <a:ext cx="5539105" cy="3355975"/>
            </a:xfrm>
            <a:custGeom>
              <a:rect b="b" l="l" r="r" t="t"/>
              <a:pathLst>
                <a:path extrusionOk="0" h="3355975" w="5539105">
                  <a:moveTo>
                    <a:pt x="5538952" y="0"/>
                  </a:moveTo>
                  <a:lnTo>
                    <a:pt x="0" y="0"/>
                  </a:lnTo>
                  <a:lnTo>
                    <a:pt x="0" y="3030740"/>
                  </a:lnTo>
                  <a:lnTo>
                    <a:pt x="3520" y="3078725"/>
                  </a:lnTo>
                  <a:lnTo>
                    <a:pt x="13748" y="3124524"/>
                  </a:lnTo>
                  <a:lnTo>
                    <a:pt x="30181" y="3167635"/>
                  </a:lnTo>
                  <a:lnTo>
                    <a:pt x="52316" y="3207555"/>
                  </a:lnTo>
                  <a:lnTo>
                    <a:pt x="79651" y="3243783"/>
                  </a:lnTo>
                  <a:lnTo>
                    <a:pt x="111683" y="3275815"/>
                  </a:lnTo>
                  <a:lnTo>
                    <a:pt x="147911" y="3303150"/>
                  </a:lnTo>
                  <a:lnTo>
                    <a:pt x="187831" y="3325285"/>
                  </a:lnTo>
                  <a:lnTo>
                    <a:pt x="230942" y="3341718"/>
                  </a:lnTo>
                  <a:lnTo>
                    <a:pt x="276741" y="3351946"/>
                  </a:lnTo>
                  <a:lnTo>
                    <a:pt x="324726" y="3355466"/>
                  </a:lnTo>
                  <a:lnTo>
                    <a:pt x="5538952" y="3355466"/>
                  </a:lnTo>
                  <a:lnTo>
                    <a:pt x="5538952"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1f0daaa65f8_0_0"/>
            <p:cNvSpPr/>
            <p:nvPr/>
          </p:nvSpPr>
          <p:spPr>
            <a:xfrm>
              <a:off x="4916042" y="2433394"/>
              <a:ext cx="2712720" cy="2712720"/>
            </a:xfrm>
            <a:custGeom>
              <a:rect b="b" l="l" r="r" t="t"/>
              <a:pathLst>
                <a:path extrusionOk="0" h="2712720" w="2712720">
                  <a:moveTo>
                    <a:pt x="1356334" y="0"/>
                  </a:moveTo>
                  <a:lnTo>
                    <a:pt x="1307687" y="856"/>
                  </a:lnTo>
                  <a:lnTo>
                    <a:pt x="1259470" y="3405"/>
                  </a:lnTo>
                  <a:lnTo>
                    <a:pt x="1211713" y="7619"/>
                  </a:lnTo>
                  <a:lnTo>
                    <a:pt x="1164444" y="13469"/>
                  </a:lnTo>
                  <a:lnTo>
                    <a:pt x="1117692" y="20925"/>
                  </a:lnTo>
                  <a:lnTo>
                    <a:pt x="1071486" y="29961"/>
                  </a:lnTo>
                  <a:lnTo>
                    <a:pt x="1025854" y="40546"/>
                  </a:lnTo>
                  <a:lnTo>
                    <a:pt x="980825" y="52652"/>
                  </a:lnTo>
                  <a:lnTo>
                    <a:pt x="936428" y="66250"/>
                  </a:lnTo>
                  <a:lnTo>
                    <a:pt x="892691" y="81312"/>
                  </a:lnTo>
                  <a:lnTo>
                    <a:pt x="849643" y="97809"/>
                  </a:lnTo>
                  <a:lnTo>
                    <a:pt x="807313" y="115713"/>
                  </a:lnTo>
                  <a:lnTo>
                    <a:pt x="765730" y="134993"/>
                  </a:lnTo>
                  <a:lnTo>
                    <a:pt x="724921" y="155623"/>
                  </a:lnTo>
                  <a:lnTo>
                    <a:pt x="684917" y="177574"/>
                  </a:lnTo>
                  <a:lnTo>
                    <a:pt x="645745" y="200815"/>
                  </a:lnTo>
                  <a:lnTo>
                    <a:pt x="607434" y="225320"/>
                  </a:lnTo>
                  <a:lnTo>
                    <a:pt x="570013" y="251058"/>
                  </a:lnTo>
                  <a:lnTo>
                    <a:pt x="533510" y="278003"/>
                  </a:lnTo>
                  <a:lnTo>
                    <a:pt x="497955" y="306124"/>
                  </a:lnTo>
                  <a:lnTo>
                    <a:pt x="463376" y="335393"/>
                  </a:lnTo>
                  <a:lnTo>
                    <a:pt x="429801" y="365781"/>
                  </a:lnTo>
                  <a:lnTo>
                    <a:pt x="397260" y="397260"/>
                  </a:lnTo>
                  <a:lnTo>
                    <a:pt x="365781" y="429801"/>
                  </a:lnTo>
                  <a:lnTo>
                    <a:pt x="335393" y="463376"/>
                  </a:lnTo>
                  <a:lnTo>
                    <a:pt x="306124" y="497955"/>
                  </a:lnTo>
                  <a:lnTo>
                    <a:pt x="278003" y="533510"/>
                  </a:lnTo>
                  <a:lnTo>
                    <a:pt x="251058" y="570013"/>
                  </a:lnTo>
                  <a:lnTo>
                    <a:pt x="225320" y="607434"/>
                  </a:lnTo>
                  <a:lnTo>
                    <a:pt x="200815" y="645745"/>
                  </a:lnTo>
                  <a:lnTo>
                    <a:pt x="177574" y="684917"/>
                  </a:lnTo>
                  <a:lnTo>
                    <a:pt x="155623" y="724921"/>
                  </a:lnTo>
                  <a:lnTo>
                    <a:pt x="134993" y="765730"/>
                  </a:lnTo>
                  <a:lnTo>
                    <a:pt x="115713" y="807313"/>
                  </a:lnTo>
                  <a:lnTo>
                    <a:pt x="97809" y="849643"/>
                  </a:lnTo>
                  <a:lnTo>
                    <a:pt x="81312" y="892691"/>
                  </a:lnTo>
                  <a:lnTo>
                    <a:pt x="66250" y="936428"/>
                  </a:lnTo>
                  <a:lnTo>
                    <a:pt x="52652" y="980825"/>
                  </a:lnTo>
                  <a:lnTo>
                    <a:pt x="40546" y="1025854"/>
                  </a:lnTo>
                  <a:lnTo>
                    <a:pt x="29961" y="1071486"/>
                  </a:lnTo>
                  <a:lnTo>
                    <a:pt x="20925" y="1117692"/>
                  </a:lnTo>
                  <a:lnTo>
                    <a:pt x="13469" y="1164444"/>
                  </a:lnTo>
                  <a:lnTo>
                    <a:pt x="7619" y="1211713"/>
                  </a:lnTo>
                  <a:lnTo>
                    <a:pt x="3405" y="1259470"/>
                  </a:lnTo>
                  <a:lnTo>
                    <a:pt x="856" y="1307687"/>
                  </a:lnTo>
                  <a:lnTo>
                    <a:pt x="0" y="1356334"/>
                  </a:lnTo>
                  <a:lnTo>
                    <a:pt x="856" y="1404982"/>
                  </a:lnTo>
                  <a:lnTo>
                    <a:pt x="3405" y="1453198"/>
                  </a:lnTo>
                  <a:lnTo>
                    <a:pt x="7619" y="1500955"/>
                  </a:lnTo>
                  <a:lnTo>
                    <a:pt x="13469" y="1548224"/>
                  </a:lnTo>
                  <a:lnTo>
                    <a:pt x="20925" y="1594976"/>
                  </a:lnTo>
                  <a:lnTo>
                    <a:pt x="29961" y="1641182"/>
                  </a:lnTo>
                  <a:lnTo>
                    <a:pt x="40546" y="1686814"/>
                  </a:lnTo>
                  <a:lnTo>
                    <a:pt x="52652" y="1731843"/>
                  </a:lnTo>
                  <a:lnTo>
                    <a:pt x="66250" y="1776240"/>
                  </a:lnTo>
                  <a:lnTo>
                    <a:pt x="81312" y="1819977"/>
                  </a:lnTo>
                  <a:lnTo>
                    <a:pt x="97809" y="1863025"/>
                  </a:lnTo>
                  <a:lnTo>
                    <a:pt x="115713" y="1905355"/>
                  </a:lnTo>
                  <a:lnTo>
                    <a:pt x="134993" y="1946938"/>
                  </a:lnTo>
                  <a:lnTo>
                    <a:pt x="155623" y="1987747"/>
                  </a:lnTo>
                  <a:lnTo>
                    <a:pt x="177574" y="2027751"/>
                  </a:lnTo>
                  <a:lnTo>
                    <a:pt x="200815" y="2066923"/>
                  </a:lnTo>
                  <a:lnTo>
                    <a:pt x="225320" y="2105234"/>
                  </a:lnTo>
                  <a:lnTo>
                    <a:pt x="251058" y="2142655"/>
                  </a:lnTo>
                  <a:lnTo>
                    <a:pt x="278003" y="2179158"/>
                  </a:lnTo>
                  <a:lnTo>
                    <a:pt x="306124" y="2214713"/>
                  </a:lnTo>
                  <a:lnTo>
                    <a:pt x="335393" y="2249292"/>
                  </a:lnTo>
                  <a:lnTo>
                    <a:pt x="365781" y="2282867"/>
                  </a:lnTo>
                  <a:lnTo>
                    <a:pt x="397260" y="2315408"/>
                  </a:lnTo>
                  <a:lnTo>
                    <a:pt x="429801" y="2346887"/>
                  </a:lnTo>
                  <a:lnTo>
                    <a:pt x="463376" y="2377276"/>
                  </a:lnTo>
                  <a:lnTo>
                    <a:pt x="497955" y="2406545"/>
                  </a:lnTo>
                  <a:lnTo>
                    <a:pt x="533510" y="2434666"/>
                  </a:lnTo>
                  <a:lnTo>
                    <a:pt x="570013" y="2461610"/>
                  </a:lnTo>
                  <a:lnTo>
                    <a:pt x="607434" y="2487348"/>
                  </a:lnTo>
                  <a:lnTo>
                    <a:pt x="645745" y="2511853"/>
                  </a:lnTo>
                  <a:lnTo>
                    <a:pt x="684917" y="2535095"/>
                  </a:lnTo>
                  <a:lnTo>
                    <a:pt x="724921" y="2557045"/>
                  </a:lnTo>
                  <a:lnTo>
                    <a:pt x="765730" y="2577675"/>
                  </a:lnTo>
                  <a:lnTo>
                    <a:pt x="807313" y="2596956"/>
                  </a:lnTo>
                  <a:lnTo>
                    <a:pt x="849643" y="2614859"/>
                  </a:lnTo>
                  <a:lnTo>
                    <a:pt x="892691" y="2631356"/>
                  </a:lnTo>
                  <a:lnTo>
                    <a:pt x="936428" y="2646418"/>
                  </a:lnTo>
                  <a:lnTo>
                    <a:pt x="980825" y="2660017"/>
                  </a:lnTo>
                  <a:lnTo>
                    <a:pt x="1025854" y="2672123"/>
                  </a:lnTo>
                  <a:lnTo>
                    <a:pt x="1071486" y="2682708"/>
                  </a:lnTo>
                  <a:lnTo>
                    <a:pt x="1117692" y="2691743"/>
                  </a:lnTo>
                  <a:lnTo>
                    <a:pt x="1164444" y="2699200"/>
                  </a:lnTo>
                  <a:lnTo>
                    <a:pt x="1211713" y="2705049"/>
                  </a:lnTo>
                  <a:lnTo>
                    <a:pt x="1259470" y="2709263"/>
                  </a:lnTo>
                  <a:lnTo>
                    <a:pt x="1307687" y="2711813"/>
                  </a:lnTo>
                  <a:lnTo>
                    <a:pt x="1356334" y="2712669"/>
                  </a:lnTo>
                  <a:lnTo>
                    <a:pt x="1404982" y="2711813"/>
                  </a:lnTo>
                  <a:lnTo>
                    <a:pt x="1453198" y="2709263"/>
                  </a:lnTo>
                  <a:lnTo>
                    <a:pt x="1500955" y="2705049"/>
                  </a:lnTo>
                  <a:lnTo>
                    <a:pt x="1548224" y="2699200"/>
                  </a:lnTo>
                  <a:lnTo>
                    <a:pt x="1594976" y="2691743"/>
                  </a:lnTo>
                  <a:lnTo>
                    <a:pt x="1641182" y="2682708"/>
                  </a:lnTo>
                  <a:lnTo>
                    <a:pt x="1686814" y="2672123"/>
                  </a:lnTo>
                  <a:lnTo>
                    <a:pt x="1731843" y="2660017"/>
                  </a:lnTo>
                  <a:lnTo>
                    <a:pt x="1776240" y="2646418"/>
                  </a:lnTo>
                  <a:lnTo>
                    <a:pt x="1819977" y="2631356"/>
                  </a:lnTo>
                  <a:lnTo>
                    <a:pt x="1863025" y="2614859"/>
                  </a:lnTo>
                  <a:lnTo>
                    <a:pt x="1905355" y="2596956"/>
                  </a:lnTo>
                  <a:lnTo>
                    <a:pt x="1946938" y="2577675"/>
                  </a:lnTo>
                  <a:lnTo>
                    <a:pt x="1987747" y="2557045"/>
                  </a:lnTo>
                  <a:lnTo>
                    <a:pt x="2027751" y="2535095"/>
                  </a:lnTo>
                  <a:lnTo>
                    <a:pt x="2066923" y="2511853"/>
                  </a:lnTo>
                  <a:lnTo>
                    <a:pt x="2105234" y="2487348"/>
                  </a:lnTo>
                  <a:lnTo>
                    <a:pt x="2142655" y="2461610"/>
                  </a:lnTo>
                  <a:lnTo>
                    <a:pt x="2179158" y="2434666"/>
                  </a:lnTo>
                  <a:lnTo>
                    <a:pt x="2214713" y="2406545"/>
                  </a:lnTo>
                  <a:lnTo>
                    <a:pt x="2249292" y="2377276"/>
                  </a:lnTo>
                  <a:lnTo>
                    <a:pt x="2282867" y="2346887"/>
                  </a:lnTo>
                  <a:lnTo>
                    <a:pt x="2315408" y="2315408"/>
                  </a:lnTo>
                  <a:lnTo>
                    <a:pt x="2346887" y="2282867"/>
                  </a:lnTo>
                  <a:lnTo>
                    <a:pt x="2377276" y="2249292"/>
                  </a:lnTo>
                  <a:lnTo>
                    <a:pt x="2406545" y="2214713"/>
                  </a:lnTo>
                  <a:lnTo>
                    <a:pt x="2434666" y="2179158"/>
                  </a:lnTo>
                  <a:lnTo>
                    <a:pt x="2461610" y="2142655"/>
                  </a:lnTo>
                  <a:lnTo>
                    <a:pt x="2487348" y="2105234"/>
                  </a:lnTo>
                  <a:lnTo>
                    <a:pt x="2511853" y="2066923"/>
                  </a:lnTo>
                  <a:lnTo>
                    <a:pt x="2535095" y="2027751"/>
                  </a:lnTo>
                  <a:lnTo>
                    <a:pt x="2557045" y="1987747"/>
                  </a:lnTo>
                  <a:lnTo>
                    <a:pt x="2577675" y="1946938"/>
                  </a:lnTo>
                  <a:lnTo>
                    <a:pt x="2596956" y="1905355"/>
                  </a:lnTo>
                  <a:lnTo>
                    <a:pt x="2614859" y="1863025"/>
                  </a:lnTo>
                  <a:lnTo>
                    <a:pt x="2631356" y="1819977"/>
                  </a:lnTo>
                  <a:lnTo>
                    <a:pt x="2646418" y="1776240"/>
                  </a:lnTo>
                  <a:lnTo>
                    <a:pt x="2660017" y="1731843"/>
                  </a:lnTo>
                  <a:lnTo>
                    <a:pt x="2672123" y="1686814"/>
                  </a:lnTo>
                  <a:lnTo>
                    <a:pt x="2682708" y="1641182"/>
                  </a:lnTo>
                  <a:lnTo>
                    <a:pt x="2691743" y="1594976"/>
                  </a:lnTo>
                  <a:lnTo>
                    <a:pt x="2699200" y="1548224"/>
                  </a:lnTo>
                  <a:lnTo>
                    <a:pt x="2705049" y="1500955"/>
                  </a:lnTo>
                  <a:lnTo>
                    <a:pt x="2709263" y="1453198"/>
                  </a:lnTo>
                  <a:lnTo>
                    <a:pt x="2711813" y="1404982"/>
                  </a:lnTo>
                  <a:lnTo>
                    <a:pt x="2712669" y="1356334"/>
                  </a:lnTo>
                  <a:lnTo>
                    <a:pt x="2711813" y="1307687"/>
                  </a:lnTo>
                  <a:lnTo>
                    <a:pt x="2709263" y="1259470"/>
                  </a:lnTo>
                  <a:lnTo>
                    <a:pt x="2705049" y="1211713"/>
                  </a:lnTo>
                  <a:lnTo>
                    <a:pt x="2699200" y="1164444"/>
                  </a:lnTo>
                  <a:lnTo>
                    <a:pt x="2691743" y="1117692"/>
                  </a:lnTo>
                  <a:lnTo>
                    <a:pt x="2682708" y="1071486"/>
                  </a:lnTo>
                  <a:lnTo>
                    <a:pt x="2672123" y="1025854"/>
                  </a:lnTo>
                  <a:lnTo>
                    <a:pt x="2660017" y="980825"/>
                  </a:lnTo>
                  <a:lnTo>
                    <a:pt x="2646418" y="936428"/>
                  </a:lnTo>
                  <a:lnTo>
                    <a:pt x="2631356" y="892691"/>
                  </a:lnTo>
                  <a:lnTo>
                    <a:pt x="2614859" y="849643"/>
                  </a:lnTo>
                  <a:lnTo>
                    <a:pt x="2596956" y="807313"/>
                  </a:lnTo>
                  <a:lnTo>
                    <a:pt x="2577675" y="765730"/>
                  </a:lnTo>
                  <a:lnTo>
                    <a:pt x="2557045" y="724921"/>
                  </a:lnTo>
                  <a:lnTo>
                    <a:pt x="2535095" y="684917"/>
                  </a:lnTo>
                  <a:lnTo>
                    <a:pt x="2511853" y="645745"/>
                  </a:lnTo>
                  <a:lnTo>
                    <a:pt x="2487348" y="607434"/>
                  </a:lnTo>
                  <a:lnTo>
                    <a:pt x="2461610" y="570013"/>
                  </a:lnTo>
                  <a:lnTo>
                    <a:pt x="2434666" y="533510"/>
                  </a:lnTo>
                  <a:lnTo>
                    <a:pt x="2406545" y="497955"/>
                  </a:lnTo>
                  <a:lnTo>
                    <a:pt x="2377276" y="463376"/>
                  </a:lnTo>
                  <a:lnTo>
                    <a:pt x="2346887" y="429801"/>
                  </a:lnTo>
                  <a:lnTo>
                    <a:pt x="2315408" y="397260"/>
                  </a:lnTo>
                  <a:lnTo>
                    <a:pt x="2282867" y="365781"/>
                  </a:lnTo>
                  <a:lnTo>
                    <a:pt x="2249292" y="335393"/>
                  </a:lnTo>
                  <a:lnTo>
                    <a:pt x="2214713" y="306124"/>
                  </a:lnTo>
                  <a:lnTo>
                    <a:pt x="2179158" y="278003"/>
                  </a:lnTo>
                  <a:lnTo>
                    <a:pt x="2142655" y="251058"/>
                  </a:lnTo>
                  <a:lnTo>
                    <a:pt x="2105234" y="225320"/>
                  </a:lnTo>
                  <a:lnTo>
                    <a:pt x="2066923" y="200815"/>
                  </a:lnTo>
                  <a:lnTo>
                    <a:pt x="2027751" y="177574"/>
                  </a:lnTo>
                  <a:lnTo>
                    <a:pt x="1987747" y="155623"/>
                  </a:lnTo>
                  <a:lnTo>
                    <a:pt x="1946938" y="134993"/>
                  </a:lnTo>
                  <a:lnTo>
                    <a:pt x="1905355" y="115713"/>
                  </a:lnTo>
                  <a:lnTo>
                    <a:pt x="1863025" y="97809"/>
                  </a:lnTo>
                  <a:lnTo>
                    <a:pt x="1819977" y="81312"/>
                  </a:lnTo>
                  <a:lnTo>
                    <a:pt x="1776240" y="66250"/>
                  </a:lnTo>
                  <a:lnTo>
                    <a:pt x="1731843" y="52652"/>
                  </a:lnTo>
                  <a:lnTo>
                    <a:pt x="1686814" y="40546"/>
                  </a:lnTo>
                  <a:lnTo>
                    <a:pt x="1641182" y="29961"/>
                  </a:lnTo>
                  <a:lnTo>
                    <a:pt x="1594976" y="20925"/>
                  </a:lnTo>
                  <a:lnTo>
                    <a:pt x="1548224" y="13469"/>
                  </a:lnTo>
                  <a:lnTo>
                    <a:pt x="1500955" y="7619"/>
                  </a:lnTo>
                  <a:lnTo>
                    <a:pt x="1453198" y="3405"/>
                  </a:lnTo>
                  <a:lnTo>
                    <a:pt x="1404982" y="856"/>
                  </a:lnTo>
                  <a:lnTo>
                    <a:pt x="1356334"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36" name="Google Shape;736;g1f0daaa65f8_0_0"/>
          <p:cNvSpPr txBox="1"/>
          <p:nvPr/>
        </p:nvSpPr>
        <p:spPr>
          <a:xfrm>
            <a:off x="5375822" y="3691348"/>
            <a:ext cx="1242000" cy="531600"/>
          </a:xfrm>
          <a:prstGeom prst="rect">
            <a:avLst/>
          </a:prstGeom>
          <a:noFill/>
          <a:ln>
            <a:noFill/>
          </a:ln>
        </p:spPr>
        <p:txBody>
          <a:bodyPr anchorCtr="0" anchor="t" bIns="0" lIns="0" spcFirstLastPara="1" rIns="0" wrap="square" tIns="8225">
            <a:spAutoFit/>
          </a:bodyPr>
          <a:lstStyle/>
          <a:p>
            <a:pPr indent="-139700" lvl="0" marL="152400" marR="0" rtl="0" algn="ctr">
              <a:lnSpc>
                <a:spcPct val="100000"/>
              </a:lnSpc>
              <a:spcBef>
                <a:spcPts val="0"/>
              </a:spcBef>
              <a:spcAft>
                <a:spcPts val="0"/>
              </a:spcAft>
              <a:buNone/>
            </a:pPr>
            <a:r>
              <a:rPr b="1" lang="en-GB" sz="1700">
                <a:solidFill>
                  <a:srgbClr val="023154"/>
                </a:solidFill>
                <a:latin typeface="Montserrat SemiBold"/>
                <a:ea typeface="Montserrat SemiBold"/>
                <a:cs typeface="Montserrat SemiBold"/>
                <a:sym typeface="Montserrat SemiBold"/>
              </a:rPr>
              <a:t>Situational Analysis</a:t>
            </a:r>
            <a:endParaRPr sz="1700">
              <a:latin typeface="Montserrat SemiBold"/>
              <a:ea typeface="Montserrat SemiBold"/>
              <a:cs typeface="Montserrat SemiBold"/>
              <a:sym typeface="Montserrat SemiBold"/>
            </a:endParaRPr>
          </a:p>
        </p:txBody>
      </p:sp>
      <p:sp>
        <p:nvSpPr>
          <p:cNvPr id="737" name="Google Shape;737;g1f0daaa65f8_0_0"/>
          <p:cNvSpPr txBox="1"/>
          <p:nvPr>
            <p:ph type="title"/>
          </p:nvPr>
        </p:nvSpPr>
        <p:spPr>
          <a:xfrm>
            <a:off x="2623651" y="2040979"/>
            <a:ext cx="2281200" cy="2700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Macro-environment</a:t>
            </a:r>
            <a:endParaRPr sz="1700">
              <a:latin typeface="Montserrat SemiBold"/>
              <a:ea typeface="Montserrat SemiBold"/>
              <a:cs typeface="Montserrat SemiBold"/>
              <a:sym typeface="Montserrat SemiBold"/>
            </a:endParaRPr>
          </a:p>
        </p:txBody>
      </p:sp>
      <p:sp>
        <p:nvSpPr>
          <p:cNvPr id="738" name="Google Shape;738;g1f0daaa65f8_0_0"/>
          <p:cNvSpPr txBox="1"/>
          <p:nvPr/>
        </p:nvSpPr>
        <p:spPr>
          <a:xfrm>
            <a:off x="7002745" y="2040979"/>
            <a:ext cx="1805700" cy="4548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700">
                <a:solidFill>
                  <a:srgbClr val="FFFFFF"/>
                </a:solidFill>
                <a:latin typeface="Montserrat SemiBold"/>
                <a:ea typeface="Montserrat SemiBold"/>
                <a:cs typeface="Montserrat SemiBold"/>
                <a:sym typeface="Montserrat SemiBold"/>
              </a:rPr>
              <a:t>Market Analysis</a:t>
            </a:r>
            <a:endParaRPr sz="1700">
              <a:latin typeface="Montserrat SemiBold"/>
              <a:ea typeface="Montserrat SemiBold"/>
              <a:cs typeface="Montserrat SemiBold"/>
              <a:sym typeface="Montserrat SemiBold"/>
            </a:endParaRPr>
          </a:p>
          <a:p>
            <a:pPr indent="0" lvl="0" marL="177800" marR="25400" rtl="0" algn="l">
              <a:lnSpc>
                <a:spcPct val="125000"/>
              </a:lnSpc>
              <a:spcBef>
                <a:spcPts val="0"/>
              </a:spcBef>
              <a:spcAft>
                <a:spcPts val="0"/>
              </a:spcAft>
              <a:buNone/>
            </a:pPr>
            <a:r>
              <a:t/>
            </a:r>
            <a:endParaRPr sz="1200">
              <a:latin typeface="Montserrat Medium"/>
              <a:ea typeface="Montserrat Medium"/>
              <a:cs typeface="Montserrat Medium"/>
              <a:sym typeface="Montserrat Medium"/>
            </a:endParaRPr>
          </a:p>
        </p:txBody>
      </p:sp>
      <p:sp>
        <p:nvSpPr>
          <p:cNvPr id="739" name="Google Shape;739;g1f0daaa65f8_0_0"/>
          <p:cNvSpPr txBox="1"/>
          <p:nvPr/>
        </p:nvSpPr>
        <p:spPr>
          <a:xfrm>
            <a:off x="2623651" y="4281849"/>
            <a:ext cx="1846500" cy="5316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700">
                <a:solidFill>
                  <a:srgbClr val="FFFFFF"/>
                </a:solidFill>
                <a:latin typeface="Montserrat SemiBold"/>
                <a:ea typeface="Montserrat SemiBold"/>
                <a:cs typeface="Montserrat SemiBold"/>
                <a:sym typeface="Montserrat SemiBold"/>
              </a:rPr>
              <a:t>SWOT Analysis</a:t>
            </a:r>
            <a:endParaRPr sz="1700">
              <a:latin typeface="Montserrat SemiBold"/>
              <a:ea typeface="Montserrat SemiBold"/>
              <a:cs typeface="Montserrat SemiBold"/>
              <a:sym typeface="Montserrat SemiBold"/>
            </a:endParaRPr>
          </a:p>
          <a:p>
            <a:pPr indent="0" lvl="0" marL="177800" marR="0" rtl="0" algn="l">
              <a:lnSpc>
                <a:spcPct val="125000"/>
              </a:lnSpc>
              <a:spcBef>
                <a:spcPts val="600"/>
              </a:spcBef>
              <a:spcAft>
                <a:spcPts val="0"/>
              </a:spcAft>
              <a:buNone/>
            </a:pPr>
            <a:r>
              <a:t/>
            </a:r>
            <a:endParaRPr sz="1200">
              <a:latin typeface="Montserrat Medium"/>
              <a:ea typeface="Montserrat Medium"/>
              <a:cs typeface="Montserrat Medium"/>
              <a:sym typeface="Montserrat Medium"/>
            </a:endParaRPr>
          </a:p>
        </p:txBody>
      </p:sp>
      <p:sp>
        <p:nvSpPr>
          <p:cNvPr id="740" name="Google Shape;740;g1f0daaa65f8_0_0"/>
          <p:cNvSpPr txBox="1"/>
          <p:nvPr/>
        </p:nvSpPr>
        <p:spPr>
          <a:xfrm>
            <a:off x="7002745" y="4281849"/>
            <a:ext cx="2178300" cy="5316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700">
                <a:solidFill>
                  <a:srgbClr val="FFFFFF"/>
                </a:solidFill>
                <a:latin typeface="Montserrat SemiBold"/>
                <a:ea typeface="Montserrat SemiBold"/>
                <a:cs typeface="Montserrat SemiBold"/>
                <a:sym typeface="Montserrat SemiBold"/>
              </a:rPr>
              <a:t>Consumer Analysis</a:t>
            </a:r>
            <a:endParaRPr sz="1700">
              <a:latin typeface="Montserrat SemiBold"/>
              <a:ea typeface="Montserrat SemiBold"/>
              <a:cs typeface="Montserrat SemiBold"/>
              <a:sym typeface="Montserrat SemiBold"/>
            </a:endParaRPr>
          </a:p>
          <a:p>
            <a:pPr indent="0" lvl="0" marL="177800" marR="444500" rtl="0" algn="l">
              <a:lnSpc>
                <a:spcPct val="125000"/>
              </a:lnSpc>
              <a:spcBef>
                <a:spcPts val="600"/>
              </a:spcBef>
              <a:spcAft>
                <a:spcPts val="0"/>
              </a:spcAft>
              <a:buNone/>
            </a:pPr>
            <a:r>
              <a:t/>
            </a:r>
            <a:endParaRPr sz="1200">
              <a:latin typeface="Montserrat Medium"/>
              <a:ea typeface="Montserrat Medium"/>
              <a:cs typeface="Montserrat Medium"/>
              <a:sym typeface="Montserrat Medium"/>
            </a:endParaRPr>
          </a:p>
        </p:txBody>
      </p:sp>
      <p:sp>
        <p:nvSpPr>
          <p:cNvPr id="741" name="Google Shape;741;g1f0daaa65f8_0_0"/>
          <p:cNvSpPr/>
          <p:nvPr/>
        </p:nvSpPr>
        <p:spPr>
          <a:xfrm>
            <a:off x="5106516" y="3113854"/>
            <a:ext cx="1797592" cy="1722477"/>
          </a:xfrm>
          <a:custGeom>
            <a:rect b="b" l="l" r="r" t="t"/>
            <a:pathLst>
              <a:path extrusionOk="0" h="2701925" w="2797809">
                <a:moveTo>
                  <a:pt x="590435" y="2289276"/>
                </a:moveTo>
                <a:lnTo>
                  <a:pt x="411480" y="2110333"/>
                </a:lnTo>
                <a:lnTo>
                  <a:pt x="139598" y="2383256"/>
                </a:lnTo>
                <a:lnTo>
                  <a:pt x="56667" y="2300325"/>
                </a:lnTo>
                <a:lnTo>
                  <a:pt x="0" y="2701810"/>
                </a:lnTo>
                <a:lnTo>
                  <a:pt x="401485" y="2645143"/>
                </a:lnTo>
                <a:lnTo>
                  <a:pt x="318541" y="2562199"/>
                </a:lnTo>
                <a:lnTo>
                  <a:pt x="590435" y="2289276"/>
                </a:lnTo>
                <a:close/>
              </a:path>
              <a:path extrusionOk="0" h="2701925" w="2797809">
                <a:moveTo>
                  <a:pt x="590435" y="412534"/>
                </a:moveTo>
                <a:lnTo>
                  <a:pt x="318541" y="139611"/>
                </a:lnTo>
                <a:lnTo>
                  <a:pt x="401485" y="56667"/>
                </a:lnTo>
                <a:lnTo>
                  <a:pt x="0" y="0"/>
                </a:lnTo>
                <a:lnTo>
                  <a:pt x="56667" y="401485"/>
                </a:lnTo>
                <a:lnTo>
                  <a:pt x="139598" y="318554"/>
                </a:lnTo>
                <a:lnTo>
                  <a:pt x="411480" y="591477"/>
                </a:lnTo>
                <a:lnTo>
                  <a:pt x="590435" y="412534"/>
                </a:lnTo>
                <a:close/>
              </a:path>
              <a:path extrusionOk="0" h="2701925" w="2797809">
                <a:moveTo>
                  <a:pt x="2797225" y="2701810"/>
                </a:moveTo>
                <a:lnTo>
                  <a:pt x="2740558" y="2300325"/>
                </a:lnTo>
                <a:lnTo>
                  <a:pt x="2657627" y="2383256"/>
                </a:lnTo>
                <a:lnTo>
                  <a:pt x="2385745" y="2110333"/>
                </a:lnTo>
                <a:lnTo>
                  <a:pt x="2206790" y="2289276"/>
                </a:lnTo>
                <a:lnTo>
                  <a:pt x="2478684" y="2562199"/>
                </a:lnTo>
                <a:lnTo>
                  <a:pt x="2395740" y="2645143"/>
                </a:lnTo>
                <a:lnTo>
                  <a:pt x="2797225" y="2701810"/>
                </a:lnTo>
                <a:close/>
              </a:path>
              <a:path extrusionOk="0" h="2701925" w="2797809">
                <a:moveTo>
                  <a:pt x="2797225" y="0"/>
                </a:moveTo>
                <a:lnTo>
                  <a:pt x="2395740" y="56667"/>
                </a:lnTo>
                <a:lnTo>
                  <a:pt x="2478684" y="139611"/>
                </a:lnTo>
                <a:lnTo>
                  <a:pt x="2206790" y="412534"/>
                </a:lnTo>
                <a:lnTo>
                  <a:pt x="2385745" y="591477"/>
                </a:lnTo>
                <a:lnTo>
                  <a:pt x="2657627" y="318554"/>
                </a:lnTo>
                <a:lnTo>
                  <a:pt x="2740558" y="401485"/>
                </a:lnTo>
                <a:lnTo>
                  <a:pt x="2797225"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g1f0daaa65f8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7" name="Google Shape;747;g1f0daaa65f8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g1f0daaa65f8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g1f0daaa65f8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g1f0daaa65f8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g1f0daaa65f8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