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ybEjpiaRjlKjpvUqWP5DclmB1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regular.fntdata"/><Relationship Id="rId14" Type="http://schemas.openxmlformats.org/officeDocument/2006/relationships/slide" Target="slides/slide10.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ab2b9743f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g2ab2b9743f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2.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2.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2.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2.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76" name="Shape 276"/>
        <p:cNvGrpSpPr/>
        <p:nvPr/>
      </p:nvGrpSpPr>
      <p:grpSpPr>
        <a:xfrm>
          <a:off x="0" y="0"/>
          <a:ext cx="0" cy="0"/>
          <a:chOff x="0" y="0"/>
          <a:chExt cx="0" cy="0"/>
        </a:xfrm>
      </p:grpSpPr>
      <p:sp>
        <p:nvSpPr>
          <p:cNvPr id="277" name="Google Shape;277;p2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78" name="Google Shape;278;p21"/>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79" name="Google Shape;279;p21"/>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80" name="Google Shape;280;p2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2" name="Google Shape;282;p21"/>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3" name="Google Shape;283;p2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9" name="Google Shape;289;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90" name="Google Shape;290;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2"/>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3" name="Google Shape;293;p22"/>
          <p:cNvGrpSpPr/>
          <p:nvPr/>
        </p:nvGrpSpPr>
        <p:grpSpPr>
          <a:xfrm>
            <a:off x="11436251" y="129884"/>
            <a:ext cx="661669" cy="1214119"/>
            <a:chOff x="11436251" y="129884"/>
            <a:chExt cx="661669" cy="1214119"/>
          </a:xfrm>
        </p:grpSpPr>
        <p:sp>
          <p:nvSpPr>
            <p:cNvPr id="294" name="Google Shape;294;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22"/>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3" name="Shape 323"/>
        <p:cNvGrpSpPr/>
        <p:nvPr/>
      </p:nvGrpSpPr>
      <p:grpSpPr>
        <a:xfrm>
          <a:off x="0" y="0"/>
          <a:ext cx="0" cy="0"/>
          <a:chOff x="0" y="0"/>
          <a:chExt cx="0" cy="0"/>
        </a:xfrm>
      </p:grpSpPr>
      <p:pic>
        <p:nvPicPr>
          <p:cNvPr descr="A yellow circle on a black background&#10;&#10;Description automatically generated" id="324" name="Google Shape;324;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5" name="Google Shape;325;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28" name="Google Shape;32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0" name="Google Shape;330;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31" name="Google Shape;331;p2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2" name="Google Shape;332;p23"/>
          <p:cNvGrpSpPr/>
          <p:nvPr/>
        </p:nvGrpSpPr>
        <p:grpSpPr>
          <a:xfrm>
            <a:off x="11436251" y="129884"/>
            <a:ext cx="661669" cy="1214119"/>
            <a:chOff x="11436251" y="129884"/>
            <a:chExt cx="661669" cy="1214119"/>
          </a:xfrm>
        </p:grpSpPr>
        <p:sp>
          <p:nvSpPr>
            <p:cNvPr id="333" name="Google Shape;333;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61" name="Google Shape;361;p23"/>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2" name="Shape 362"/>
        <p:cNvGrpSpPr/>
        <p:nvPr/>
      </p:nvGrpSpPr>
      <p:grpSpPr>
        <a:xfrm>
          <a:off x="0" y="0"/>
          <a:ext cx="0" cy="0"/>
          <a:chOff x="0" y="0"/>
          <a:chExt cx="0" cy="0"/>
        </a:xfrm>
      </p:grpSpPr>
      <p:pic>
        <p:nvPicPr>
          <p:cNvPr descr="A yellow circle on a black background&#10;&#10;Description automatically generated" id="363" name="Google Shape;36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4" name="Google Shape;36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7" name="Google Shape;36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8" name="Google Shape;368;p24"/>
          <p:cNvGrpSpPr/>
          <p:nvPr/>
        </p:nvGrpSpPr>
        <p:grpSpPr>
          <a:xfrm>
            <a:off x="0" y="1318491"/>
            <a:ext cx="1397812" cy="58002"/>
            <a:chOff x="0" y="1077191"/>
            <a:chExt cx="1397812" cy="58002"/>
          </a:xfrm>
        </p:grpSpPr>
        <p:sp>
          <p:nvSpPr>
            <p:cNvPr id="369" name="Google Shape;36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1" name="Google Shape;37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2"/>
                </a:solidFill>
                <a:latin typeface="Montserrat SemiBold"/>
                <a:ea typeface="Montserrat SemiBold"/>
                <a:cs typeface="Montserrat SemiBold"/>
                <a:sym typeface="Montserrat SemiBold"/>
              </a:rPr>
              <a:t>PHASE</a:t>
            </a:r>
            <a:r>
              <a:rPr b="1" i="0" lang="en-GB" sz="1800">
                <a:solidFill>
                  <a:schemeClr val="dk2"/>
                </a:solidFill>
                <a:latin typeface="Montserrat SemiBold"/>
                <a:ea typeface="Montserrat SemiBold"/>
                <a:cs typeface="Montserrat SemiBold"/>
                <a:sym typeface="Montserrat SemiBold"/>
              </a:rPr>
              <a:t> 1</a:t>
            </a:r>
            <a:endParaRPr/>
          </a:p>
        </p:txBody>
      </p:sp>
      <p:sp>
        <p:nvSpPr>
          <p:cNvPr id="372" name="Google Shape;372;p24"/>
          <p:cNvSpPr txBox="1"/>
          <p:nvPr>
            <p:ph type="title"/>
          </p:nvPr>
        </p:nvSpPr>
        <p:spPr>
          <a:xfrm>
            <a:off x="298675" y="750475"/>
            <a:ext cx="6599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3" name="Google Shape;373;p24"/>
          <p:cNvGrpSpPr/>
          <p:nvPr/>
        </p:nvGrpSpPr>
        <p:grpSpPr>
          <a:xfrm>
            <a:off x="11614051" y="129884"/>
            <a:ext cx="661669" cy="1214119"/>
            <a:chOff x="11436251" y="129884"/>
            <a:chExt cx="661669" cy="1214119"/>
          </a:xfrm>
        </p:grpSpPr>
        <p:sp>
          <p:nvSpPr>
            <p:cNvPr id="374" name="Google Shape;37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2" name="Google Shape;402;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3" name="Shape 403"/>
        <p:cNvGrpSpPr/>
        <p:nvPr/>
      </p:nvGrpSpPr>
      <p:grpSpPr>
        <a:xfrm>
          <a:off x="0" y="0"/>
          <a:ext cx="0" cy="0"/>
          <a:chOff x="0" y="0"/>
          <a:chExt cx="0" cy="0"/>
        </a:xfrm>
      </p:grpSpPr>
      <p:pic>
        <p:nvPicPr>
          <p:cNvPr descr="A yellow circle on a black background&#10;&#10;Description automatically generated" id="404" name="Google Shape;40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5" name="Google Shape;40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8" name="Google Shape;40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9" name="Google Shape;409;p25"/>
          <p:cNvGrpSpPr/>
          <p:nvPr/>
        </p:nvGrpSpPr>
        <p:grpSpPr>
          <a:xfrm>
            <a:off x="0" y="1318491"/>
            <a:ext cx="1397812" cy="58002"/>
            <a:chOff x="0" y="1077191"/>
            <a:chExt cx="1397812" cy="58002"/>
          </a:xfrm>
        </p:grpSpPr>
        <p:sp>
          <p:nvSpPr>
            <p:cNvPr id="410" name="Google Shape;41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2" name="Google Shape;41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2"/>
                </a:solidFill>
                <a:latin typeface="Montserrat SemiBold"/>
                <a:ea typeface="Montserrat SemiBold"/>
                <a:cs typeface="Montserrat SemiBold"/>
                <a:sym typeface="Montserrat SemiBold"/>
              </a:rPr>
              <a:t>PHASE 3</a:t>
            </a:r>
            <a:endParaRPr/>
          </a:p>
        </p:txBody>
      </p:sp>
      <p:sp>
        <p:nvSpPr>
          <p:cNvPr id="413" name="Google Shape;41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4" name="Google Shape;414;p25"/>
          <p:cNvGrpSpPr/>
          <p:nvPr/>
        </p:nvGrpSpPr>
        <p:grpSpPr>
          <a:xfrm>
            <a:off x="11436251" y="129884"/>
            <a:ext cx="661669" cy="1214119"/>
            <a:chOff x="11436251" y="129884"/>
            <a:chExt cx="661669" cy="1214119"/>
          </a:xfrm>
        </p:grpSpPr>
        <p:sp>
          <p:nvSpPr>
            <p:cNvPr id="415" name="Google Shape;41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3" name="Google Shape;443;p25"/>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4" name="Shape 444"/>
        <p:cNvGrpSpPr/>
        <p:nvPr/>
      </p:nvGrpSpPr>
      <p:grpSpPr>
        <a:xfrm>
          <a:off x="0" y="0"/>
          <a:ext cx="0" cy="0"/>
          <a:chOff x="0" y="0"/>
          <a:chExt cx="0" cy="0"/>
        </a:xfrm>
      </p:grpSpPr>
      <p:pic>
        <p:nvPicPr>
          <p:cNvPr descr="A yellow circle on a black background&#10;&#10;Description automatically generated" id="445" name="Google Shape;445;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6" name="Google Shape;446;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9" name="Google Shape;449;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0" name="Google Shape;450;p26"/>
          <p:cNvGrpSpPr/>
          <p:nvPr/>
        </p:nvGrpSpPr>
        <p:grpSpPr>
          <a:xfrm>
            <a:off x="0" y="1318491"/>
            <a:ext cx="1397812" cy="58002"/>
            <a:chOff x="0" y="1077191"/>
            <a:chExt cx="1397812" cy="58002"/>
          </a:xfrm>
        </p:grpSpPr>
        <p:sp>
          <p:nvSpPr>
            <p:cNvPr id="451" name="Google Shape;451;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3" name="Google Shape;453;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4" name="Google Shape;454;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5" name="Google Shape;455;p26"/>
          <p:cNvGrpSpPr/>
          <p:nvPr/>
        </p:nvGrpSpPr>
        <p:grpSpPr>
          <a:xfrm>
            <a:off x="11436251" y="129884"/>
            <a:ext cx="661669" cy="1214119"/>
            <a:chOff x="11436251" y="129884"/>
            <a:chExt cx="661669" cy="1214119"/>
          </a:xfrm>
        </p:grpSpPr>
        <p:sp>
          <p:nvSpPr>
            <p:cNvPr id="456" name="Google Shape;456;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4" name="Google Shape;484;p2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5" name="Shape 485"/>
        <p:cNvGrpSpPr/>
        <p:nvPr/>
      </p:nvGrpSpPr>
      <p:grpSpPr>
        <a:xfrm>
          <a:off x="0" y="0"/>
          <a:ext cx="0" cy="0"/>
          <a:chOff x="0" y="0"/>
          <a:chExt cx="0" cy="0"/>
        </a:xfrm>
      </p:grpSpPr>
      <p:pic>
        <p:nvPicPr>
          <p:cNvPr descr="A yellow circle on a black background&#10;&#10;Description automatically generated" id="486" name="Google Shape;486;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7" name="Google Shape;487;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0" name="Google Shape;490;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1" name="Google Shape;491;p27"/>
          <p:cNvGrpSpPr/>
          <p:nvPr/>
        </p:nvGrpSpPr>
        <p:grpSpPr>
          <a:xfrm>
            <a:off x="0" y="1318491"/>
            <a:ext cx="1397812" cy="58002"/>
            <a:chOff x="0" y="1077191"/>
            <a:chExt cx="1397812" cy="58002"/>
          </a:xfrm>
        </p:grpSpPr>
        <p:sp>
          <p:nvSpPr>
            <p:cNvPr id="492" name="Google Shape;492;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4" name="Google Shape;494;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2"/>
                </a:solidFill>
                <a:latin typeface="Montserrat SemiBold"/>
                <a:ea typeface="Montserrat SemiBold"/>
                <a:cs typeface="Montserrat SemiBold"/>
                <a:sym typeface="Montserrat SemiBold"/>
              </a:rPr>
              <a:t>PHASE 5</a:t>
            </a:r>
            <a:endParaRPr/>
          </a:p>
        </p:txBody>
      </p:sp>
      <p:sp>
        <p:nvSpPr>
          <p:cNvPr id="495" name="Google Shape;495;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6" name="Google Shape;496;p27"/>
          <p:cNvGrpSpPr/>
          <p:nvPr/>
        </p:nvGrpSpPr>
        <p:grpSpPr>
          <a:xfrm>
            <a:off x="11436251" y="129884"/>
            <a:ext cx="661669" cy="1214119"/>
            <a:chOff x="11436251" y="129884"/>
            <a:chExt cx="661669" cy="1214119"/>
          </a:xfrm>
        </p:grpSpPr>
        <p:sp>
          <p:nvSpPr>
            <p:cNvPr id="497" name="Google Shape;497;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5" name="Google Shape;525;p2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6" name="Google Shape;526;p27"/>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7" name="Shape 527"/>
        <p:cNvGrpSpPr/>
        <p:nvPr/>
      </p:nvGrpSpPr>
      <p:grpSpPr>
        <a:xfrm>
          <a:off x="0" y="0"/>
          <a:ext cx="0" cy="0"/>
          <a:chOff x="0" y="0"/>
          <a:chExt cx="0" cy="0"/>
        </a:xfrm>
      </p:grpSpPr>
      <p:pic>
        <p:nvPicPr>
          <p:cNvPr descr="A yellow circle on a black background&#10;&#10;Description automatically generated" id="528" name="Google Shape;528;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9" name="Google Shape;529;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2" name="Google Shape;532;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3" name="Google Shape;533;p28"/>
          <p:cNvGrpSpPr/>
          <p:nvPr/>
        </p:nvGrpSpPr>
        <p:grpSpPr>
          <a:xfrm>
            <a:off x="0" y="1318491"/>
            <a:ext cx="1397812" cy="58002"/>
            <a:chOff x="0" y="1077191"/>
            <a:chExt cx="1397812" cy="58002"/>
          </a:xfrm>
        </p:grpSpPr>
        <p:sp>
          <p:nvSpPr>
            <p:cNvPr id="534" name="Google Shape;534;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6" name="Google Shape;536;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7" name="Google Shape;537;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8" name="Google Shape;538;p28"/>
          <p:cNvGrpSpPr/>
          <p:nvPr/>
        </p:nvGrpSpPr>
        <p:grpSpPr>
          <a:xfrm>
            <a:off x="11614051" y="129884"/>
            <a:ext cx="661669" cy="1214119"/>
            <a:chOff x="11436251" y="129884"/>
            <a:chExt cx="661669" cy="1214119"/>
          </a:xfrm>
        </p:grpSpPr>
        <p:sp>
          <p:nvSpPr>
            <p:cNvPr id="539" name="Google Shape;539;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7" name="Google Shape;567;p2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8" name="Shape 568"/>
        <p:cNvGrpSpPr/>
        <p:nvPr/>
      </p:nvGrpSpPr>
      <p:grpSpPr>
        <a:xfrm>
          <a:off x="0" y="0"/>
          <a:ext cx="0" cy="0"/>
          <a:chOff x="0" y="0"/>
          <a:chExt cx="0" cy="0"/>
        </a:xfrm>
      </p:grpSpPr>
      <p:pic>
        <p:nvPicPr>
          <p:cNvPr descr="A yellow circle on a black background&#10;&#10;Description automatically generated" id="569" name="Google Shape;569;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0" name="Google Shape;570;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3" name="Google Shape;573;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4" name="Shape 574"/>
        <p:cNvGrpSpPr/>
        <p:nvPr/>
      </p:nvGrpSpPr>
      <p:grpSpPr>
        <a:xfrm>
          <a:off x="0" y="0"/>
          <a:ext cx="0" cy="0"/>
          <a:chOff x="0" y="0"/>
          <a:chExt cx="0" cy="0"/>
        </a:xfrm>
      </p:grpSpPr>
      <p:pic>
        <p:nvPicPr>
          <p:cNvPr id="575" name="Google Shape;575;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6" name="Google Shape;576;p30"/>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7" name="Google Shape;577;p3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3"/>
          <p:cNvGrpSpPr/>
          <p:nvPr/>
        </p:nvGrpSpPr>
        <p:grpSpPr>
          <a:xfrm>
            <a:off x="11436251" y="129884"/>
            <a:ext cx="661669" cy="1214119"/>
            <a:chOff x="11436251" y="129884"/>
            <a:chExt cx="661669" cy="1214119"/>
          </a:xfrm>
        </p:grpSpPr>
        <p:sp>
          <p:nvSpPr>
            <p:cNvPr id="27" name="Google Shape;27;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3"/>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3"/>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0" name="Shape 580"/>
        <p:cNvGrpSpPr/>
        <p:nvPr/>
      </p:nvGrpSpPr>
      <p:grpSpPr>
        <a:xfrm>
          <a:off x="0" y="0"/>
          <a:ext cx="0" cy="0"/>
          <a:chOff x="0" y="0"/>
          <a:chExt cx="0" cy="0"/>
        </a:xfrm>
      </p:grpSpPr>
      <p:sp>
        <p:nvSpPr>
          <p:cNvPr id="581" name="Google Shape;581;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2" name="Google Shape;582;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3" name="Google Shape;58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4" name="Shape 584"/>
        <p:cNvGrpSpPr/>
        <p:nvPr/>
      </p:nvGrpSpPr>
      <p:grpSpPr>
        <a:xfrm>
          <a:off x="0" y="0"/>
          <a:ext cx="0" cy="0"/>
          <a:chOff x="0" y="0"/>
          <a:chExt cx="0" cy="0"/>
        </a:xfrm>
      </p:grpSpPr>
      <p:sp>
        <p:nvSpPr>
          <p:cNvPr id="585" name="Google Shape;58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8" name="Google Shape;588;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9" name="Shape 589"/>
        <p:cNvGrpSpPr/>
        <p:nvPr/>
      </p:nvGrpSpPr>
      <p:grpSpPr>
        <a:xfrm>
          <a:off x="0" y="0"/>
          <a:ext cx="0" cy="0"/>
          <a:chOff x="0" y="0"/>
          <a:chExt cx="0" cy="0"/>
        </a:xfrm>
      </p:grpSpPr>
      <p:sp>
        <p:nvSpPr>
          <p:cNvPr id="590" name="Google Shape;590;p3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1" name="Google Shape;591;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2" name="Google Shape;592;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4" name="Google Shape;594;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5" name="Google Shape;595;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6" name="Shape 596"/>
        <p:cNvGrpSpPr/>
        <p:nvPr/>
      </p:nvGrpSpPr>
      <p:grpSpPr>
        <a:xfrm>
          <a:off x="0" y="0"/>
          <a:ext cx="0" cy="0"/>
          <a:chOff x="0" y="0"/>
          <a:chExt cx="0" cy="0"/>
        </a:xfrm>
      </p:grpSpPr>
      <p:sp>
        <p:nvSpPr>
          <p:cNvPr id="597" name="Google Shape;597;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8" name="Google Shape;598;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9" name="Shape 599"/>
        <p:cNvGrpSpPr/>
        <p:nvPr/>
      </p:nvGrpSpPr>
      <p:grpSpPr>
        <a:xfrm>
          <a:off x="0" y="0"/>
          <a:ext cx="0" cy="0"/>
          <a:chOff x="0" y="0"/>
          <a:chExt cx="0" cy="0"/>
        </a:xfrm>
      </p:grpSpPr>
      <p:sp>
        <p:nvSpPr>
          <p:cNvPr id="600" name="Google Shape;600;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1" name="Google Shape;60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3" name="Shape 603"/>
        <p:cNvGrpSpPr/>
        <p:nvPr/>
      </p:nvGrpSpPr>
      <p:grpSpPr>
        <a:xfrm>
          <a:off x="0" y="0"/>
          <a:ext cx="0" cy="0"/>
          <a:chOff x="0" y="0"/>
          <a:chExt cx="0" cy="0"/>
        </a:xfrm>
      </p:grpSpPr>
      <p:sp>
        <p:nvSpPr>
          <p:cNvPr id="604" name="Google Shape;604;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5" name="Google Shape;605;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6" name="Google Shape;606;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7" name="Google Shape;607;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8" name="Google Shape;60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0" name="Shape 610"/>
        <p:cNvGrpSpPr/>
        <p:nvPr/>
      </p:nvGrpSpPr>
      <p:grpSpPr>
        <a:xfrm>
          <a:off x="0" y="0"/>
          <a:ext cx="0" cy="0"/>
          <a:chOff x="0" y="0"/>
          <a:chExt cx="0" cy="0"/>
        </a:xfrm>
      </p:grpSpPr>
      <p:sp>
        <p:nvSpPr>
          <p:cNvPr id="611" name="Google Shape;611;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2" name="Google Shape;612;p37"/>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4" name="Google Shape;614;p37"/>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5" name="Shape 615"/>
        <p:cNvGrpSpPr/>
        <p:nvPr/>
      </p:nvGrpSpPr>
      <p:grpSpPr>
        <a:xfrm>
          <a:off x="0" y="0"/>
          <a:ext cx="0" cy="0"/>
          <a:chOff x="0" y="0"/>
          <a:chExt cx="0" cy="0"/>
        </a:xfrm>
      </p:grpSpPr>
      <p:sp>
        <p:nvSpPr>
          <p:cNvPr id="616" name="Google Shape;616;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7" name="Google Shape;617;p38"/>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8"/>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 name="Google Shape;6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3" name="Google Shape;63;p14"/>
          <p:cNvGrpSpPr/>
          <p:nvPr/>
        </p:nvGrpSpPr>
        <p:grpSpPr>
          <a:xfrm>
            <a:off x="11436251" y="129884"/>
            <a:ext cx="661669" cy="1214119"/>
            <a:chOff x="11436251" y="129884"/>
            <a:chExt cx="661669" cy="1214119"/>
          </a:xfrm>
        </p:grpSpPr>
        <p:sp>
          <p:nvSpPr>
            <p:cNvPr id="64" name="Google Shape;6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2" name="Google Shape;92;p1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3" name="Google Shape;93;p14"/>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94" name="Google Shape;94;p14"/>
          <p:cNvGrpSpPr/>
          <p:nvPr/>
        </p:nvGrpSpPr>
        <p:grpSpPr>
          <a:xfrm>
            <a:off x="0" y="1318491"/>
            <a:ext cx="1397787" cy="57996"/>
            <a:chOff x="0" y="1077191"/>
            <a:chExt cx="1397787" cy="57996"/>
          </a:xfrm>
        </p:grpSpPr>
        <p:sp>
          <p:nvSpPr>
            <p:cNvPr id="95" name="Google Shape;95;p14"/>
            <p:cNvSpPr/>
            <p:nvPr/>
          </p:nvSpPr>
          <p:spPr>
            <a:xfrm>
              <a:off x="1226931" y="1077191"/>
              <a:ext cx="170856" cy="57996"/>
            </a:xfrm>
            <a:prstGeom prst="flowChartTerminator">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B79F8"/>
                </a:solidFill>
                <a:latin typeface="Calibri"/>
                <a:ea typeface="Calibri"/>
                <a:cs typeface="Calibri"/>
                <a:sym typeface="Calibri"/>
              </a:endParaRPr>
            </a:p>
          </p:txBody>
        </p:sp>
        <p:sp>
          <p:nvSpPr>
            <p:cNvPr id="96" name="Google Shape;96;p14"/>
            <p:cNvSpPr/>
            <p:nvPr/>
          </p:nvSpPr>
          <p:spPr>
            <a:xfrm>
              <a:off x="0" y="1077191"/>
              <a:ext cx="1288800" cy="57900"/>
            </a:xfrm>
            <a:prstGeom prst="rect">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B79F8"/>
                </a:solidFill>
                <a:latin typeface="Calibri"/>
                <a:ea typeface="Calibri"/>
                <a:cs typeface="Calibri"/>
                <a:sym typeface="Calibri"/>
              </a:endParaRPr>
            </a:p>
          </p:txBody>
        </p:sp>
      </p:grpSp>
      <p:sp>
        <p:nvSpPr>
          <p:cNvPr id="97" name="Google Shape;97;p14"/>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PHASE 6</a:t>
            </a:r>
            <a:endParaRPr>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03" name="Google Shape;10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4" name="Google Shape;104;p15"/>
          <p:cNvGrpSpPr/>
          <p:nvPr/>
        </p:nvGrpSpPr>
        <p:grpSpPr>
          <a:xfrm>
            <a:off x="11436251" y="129884"/>
            <a:ext cx="661669" cy="1214119"/>
            <a:chOff x="11436251" y="129884"/>
            <a:chExt cx="661669" cy="1214119"/>
          </a:xfrm>
        </p:grpSpPr>
        <p:sp>
          <p:nvSpPr>
            <p:cNvPr id="105" name="Google Shape;105;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3" name="Google Shape;133;p15"/>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4" name="Google Shape;134;p15"/>
          <p:cNvGrpSpPr/>
          <p:nvPr/>
        </p:nvGrpSpPr>
        <p:grpSpPr>
          <a:xfrm>
            <a:off x="0" y="1318491"/>
            <a:ext cx="1397787" cy="57996"/>
            <a:chOff x="0" y="1077191"/>
            <a:chExt cx="1397787" cy="57996"/>
          </a:xfrm>
        </p:grpSpPr>
        <p:sp>
          <p:nvSpPr>
            <p:cNvPr id="135" name="Google Shape;135;p15"/>
            <p:cNvSpPr/>
            <p:nvPr/>
          </p:nvSpPr>
          <p:spPr>
            <a:xfrm>
              <a:off x="1226931" y="1077191"/>
              <a:ext cx="170856" cy="57996"/>
            </a:xfrm>
            <a:prstGeom prst="flowChartTerminator">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B79F8"/>
                </a:solidFill>
                <a:latin typeface="Calibri"/>
                <a:ea typeface="Calibri"/>
                <a:cs typeface="Calibri"/>
                <a:sym typeface="Calibri"/>
              </a:endParaRPr>
            </a:p>
          </p:txBody>
        </p:sp>
        <p:sp>
          <p:nvSpPr>
            <p:cNvPr id="136" name="Google Shape;136;p15"/>
            <p:cNvSpPr/>
            <p:nvPr/>
          </p:nvSpPr>
          <p:spPr>
            <a:xfrm>
              <a:off x="0" y="1077191"/>
              <a:ext cx="1288800" cy="57900"/>
            </a:xfrm>
            <a:prstGeom prst="rect">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B79F8"/>
                </a:solidFill>
                <a:latin typeface="Calibri"/>
                <a:ea typeface="Calibri"/>
                <a:cs typeface="Calibri"/>
                <a:sym typeface="Calibri"/>
              </a:endParaRPr>
            </a:p>
          </p:txBody>
        </p:sp>
      </p:grpSp>
      <p:sp>
        <p:nvSpPr>
          <p:cNvPr id="137" name="Google Shape;137;p15"/>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PHASE 2</a:t>
            </a:r>
            <a:endParaRPr>
              <a:solidFill>
                <a:schemeClr val="lt1"/>
              </a:solidFill>
            </a:endParaRPr>
          </a:p>
        </p:txBody>
      </p:sp>
      <p:sp>
        <p:nvSpPr>
          <p:cNvPr id="138" name="Google Shape;138;p15"/>
          <p:cNvSpPr txBox="1"/>
          <p:nvPr/>
        </p:nvSpPr>
        <p:spPr>
          <a:xfrm>
            <a:off x="298676" y="750470"/>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b="1" sz="3200">
              <a:solidFill>
                <a:schemeClr val="dk1"/>
              </a:solidFill>
              <a:latin typeface="Montserrat SemiBold"/>
              <a:ea typeface="Montserrat SemiBold"/>
              <a:cs typeface="Montserrat SemiBold"/>
              <a:sym typeface="Montserrat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9" name="Shape 139"/>
        <p:cNvGrpSpPr/>
        <p:nvPr/>
      </p:nvGrpSpPr>
      <p:grpSpPr>
        <a:xfrm>
          <a:off x="0" y="0"/>
          <a:ext cx="0" cy="0"/>
          <a:chOff x="0" y="0"/>
          <a:chExt cx="0" cy="0"/>
        </a:xfrm>
      </p:grpSpPr>
      <p:pic>
        <p:nvPicPr>
          <p:cNvPr descr="A yellow circle on a black background&#10;&#10;Description automatically generated" id="140" name="Google Shape;14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1" name="Google Shape;141;p16"/>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4" name="Google Shape;144;p16"/>
          <p:cNvGrpSpPr/>
          <p:nvPr/>
        </p:nvGrpSpPr>
        <p:grpSpPr>
          <a:xfrm>
            <a:off x="0" y="962050"/>
            <a:ext cx="1397812" cy="58002"/>
            <a:chOff x="0" y="1077191"/>
            <a:chExt cx="1397812" cy="58002"/>
          </a:xfrm>
        </p:grpSpPr>
        <p:sp>
          <p:nvSpPr>
            <p:cNvPr id="145" name="Google Shape;145;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7" name="Google Shape;147;p16"/>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8" name="Google Shape;148;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9" name="Google Shape;149;p16"/>
          <p:cNvGrpSpPr/>
          <p:nvPr/>
        </p:nvGrpSpPr>
        <p:grpSpPr>
          <a:xfrm>
            <a:off x="11436251" y="129884"/>
            <a:ext cx="661669" cy="1214119"/>
            <a:chOff x="11436251" y="129884"/>
            <a:chExt cx="661669" cy="1214119"/>
          </a:xfrm>
        </p:grpSpPr>
        <p:sp>
          <p:nvSpPr>
            <p:cNvPr id="150" name="Google Shape;150;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8" name="Google Shape;178;p16"/>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79" name="Shape 179"/>
        <p:cNvGrpSpPr/>
        <p:nvPr/>
      </p:nvGrpSpPr>
      <p:grpSpPr>
        <a:xfrm>
          <a:off x="0" y="0"/>
          <a:ext cx="0" cy="0"/>
          <a:chOff x="0" y="0"/>
          <a:chExt cx="0" cy="0"/>
        </a:xfrm>
      </p:grpSpPr>
      <p:pic>
        <p:nvPicPr>
          <p:cNvPr descr="A yellow circle on a black background&#10;&#10;Description automatically generated" id="180" name="Google Shape;18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1" name="Google Shape;18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84" name="Google Shape;184;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85" name="Google Shape;185;p17"/>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86" name="Google Shape;186;p17"/>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7" name="Google Shape;187;p17"/>
          <p:cNvGrpSpPr/>
          <p:nvPr/>
        </p:nvGrpSpPr>
        <p:grpSpPr>
          <a:xfrm>
            <a:off x="11626751" y="129884"/>
            <a:ext cx="661669" cy="1214119"/>
            <a:chOff x="11436251" y="129884"/>
            <a:chExt cx="661669" cy="1214119"/>
          </a:xfrm>
        </p:grpSpPr>
        <p:sp>
          <p:nvSpPr>
            <p:cNvPr id="188" name="Google Shape;188;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6" name="Google Shape;216;p17"/>
          <p:cNvGrpSpPr/>
          <p:nvPr/>
        </p:nvGrpSpPr>
        <p:grpSpPr>
          <a:xfrm>
            <a:off x="0" y="1318491"/>
            <a:ext cx="1397787" cy="57996"/>
            <a:chOff x="0" y="1077191"/>
            <a:chExt cx="1397787" cy="57996"/>
          </a:xfrm>
        </p:grpSpPr>
        <p:sp>
          <p:nvSpPr>
            <p:cNvPr id="217" name="Google Shape;217;p17"/>
            <p:cNvSpPr/>
            <p:nvPr/>
          </p:nvSpPr>
          <p:spPr>
            <a:xfrm>
              <a:off x="1226931" y="1077191"/>
              <a:ext cx="170856" cy="57996"/>
            </a:xfrm>
            <a:prstGeom prst="flowChartTerminator">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B79F8"/>
                </a:solidFill>
                <a:latin typeface="Calibri"/>
                <a:ea typeface="Calibri"/>
                <a:cs typeface="Calibri"/>
                <a:sym typeface="Calibri"/>
              </a:endParaRPr>
            </a:p>
          </p:txBody>
        </p:sp>
        <p:sp>
          <p:nvSpPr>
            <p:cNvPr id="218" name="Google Shape;218;p17"/>
            <p:cNvSpPr/>
            <p:nvPr/>
          </p:nvSpPr>
          <p:spPr>
            <a:xfrm>
              <a:off x="0" y="1077191"/>
              <a:ext cx="1288800" cy="57900"/>
            </a:xfrm>
            <a:prstGeom prst="rect">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B79F8"/>
                </a:solidFill>
                <a:latin typeface="Calibri"/>
                <a:ea typeface="Calibri"/>
                <a:cs typeface="Calibri"/>
                <a:sym typeface="Calibri"/>
              </a:endParaRPr>
            </a:p>
          </p:txBody>
        </p:sp>
      </p:grpSp>
      <p:sp>
        <p:nvSpPr>
          <p:cNvPr id="219" name="Google Shape;219;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PHASE</a:t>
            </a:r>
            <a:r>
              <a:rPr b="1" i="0" lang="en-GB" sz="1800">
                <a:solidFill>
                  <a:schemeClr val="lt1"/>
                </a:solidFill>
                <a:latin typeface="Montserrat SemiBold"/>
                <a:ea typeface="Montserrat SemiBold"/>
                <a:cs typeface="Montserrat SemiBold"/>
                <a:sym typeface="Montserrat SemiBold"/>
              </a:rPr>
              <a:t>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20" name="Shape 220"/>
        <p:cNvGrpSpPr/>
        <p:nvPr/>
      </p:nvGrpSpPr>
      <p:grpSpPr>
        <a:xfrm>
          <a:off x="0" y="0"/>
          <a:ext cx="0" cy="0"/>
          <a:chOff x="0" y="0"/>
          <a:chExt cx="0" cy="0"/>
        </a:xfrm>
      </p:grpSpPr>
      <p:pic>
        <p:nvPicPr>
          <p:cNvPr descr="A yellow circle on a black background&#10;&#10;Description automatically generated" id="221" name="Google Shape;22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2" name="Google Shape;22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25" name="Google Shape;225;p18"/>
          <p:cNvGrpSpPr/>
          <p:nvPr/>
        </p:nvGrpSpPr>
        <p:grpSpPr>
          <a:xfrm>
            <a:off x="133822" y="976478"/>
            <a:ext cx="1397812" cy="58002"/>
            <a:chOff x="0" y="1077191"/>
            <a:chExt cx="1397812" cy="58002"/>
          </a:xfrm>
        </p:grpSpPr>
        <p:sp>
          <p:nvSpPr>
            <p:cNvPr id="226" name="Google Shape;226;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8" name="Google Shape;228;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9" name="Google Shape;229;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0" name="Google Shape;230;p18"/>
          <p:cNvGrpSpPr/>
          <p:nvPr/>
        </p:nvGrpSpPr>
        <p:grpSpPr>
          <a:xfrm>
            <a:off x="11436251" y="129884"/>
            <a:ext cx="661669" cy="1214119"/>
            <a:chOff x="11436251" y="129884"/>
            <a:chExt cx="661669" cy="1214119"/>
          </a:xfrm>
        </p:grpSpPr>
        <p:sp>
          <p:nvSpPr>
            <p:cNvPr id="231" name="Google Shape;231;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59" name="Google Shape;259;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60" name="Google Shape;260;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1" name="Shape 261"/>
        <p:cNvGrpSpPr/>
        <p:nvPr/>
      </p:nvGrpSpPr>
      <p:grpSpPr>
        <a:xfrm>
          <a:off x="0" y="0"/>
          <a:ext cx="0" cy="0"/>
          <a:chOff x="0" y="0"/>
          <a:chExt cx="0" cy="0"/>
        </a:xfrm>
      </p:grpSpPr>
      <p:pic>
        <p:nvPicPr>
          <p:cNvPr descr="A logo with blue and yellow colors&#10;&#10;Description automatically generated" id="262" name="Google Shape;262;p1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3" name="Google Shape;263;p19"/>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64" name="Google Shape;264;p19"/>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65" name="Google Shape;265;p19"/>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66" name="Google Shape;266;p19"/>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67" name="Google Shape;267;p19"/>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68" name="Google Shape;268;p19"/>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69" name="Shape 269"/>
        <p:cNvGrpSpPr/>
        <p:nvPr/>
      </p:nvGrpSpPr>
      <p:grpSpPr>
        <a:xfrm>
          <a:off x="0" y="0"/>
          <a:ext cx="0" cy="0"/>
          <a:chOff x="0" y="0"/>
          <a:chExt cx="0" cy="0"/>
        </a:xfrm>
      </p:grpSpPr>
      <p:pic>
        <p:nvPicPr>
          <p:cNvPr descr="A logo with blue and yellow colors&#10;&#10;Description automatically generated" id="270" name="Google Shape;270;p2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71" name="Google Shape;271;p2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72" name="Google Shape;272;p2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3" name="Google Shape;273;p2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1"/>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1"/>
          <p:cNvSpPr txBox="1"/>
          <p:nvPr>
            <p:ph type="title"/>
          </p:nvPr>
        </p:nvSpPr>
        <p:spPr>
          <a:xfrm>
            <a:off x="645029" y="895032"/>
            <a:ext cx="98769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Greiner’s </a:t>
            </a:r>
            <a:r>
              <a:rPr lang="en-GB" sz="4000">
                <a:solidFill>
                  <a:schemeClr val="dk2"/>
                </a:solidFill>
                <a:latin typeface="Montserrat SemiBold"/>
                <a:ea typeface="Montserrat SemiBold"/>
                <a:cs typeface="Montserrat SemiBold"/>
                <a:sym typeface="Montserrat SemiBold"/>
              </a:rPr>
              <a:t>G</a:t>
            </a:r>
            <a:r>
              <a:rPr b="0" i="0" lang="en-GB" sz="4000" u="none" cap="none" strike="noStrike">
                <a:solidFill>
                  <a:schemeClr val="dk2"/>
                </a:solidFill>
                <a:latin typeface="Montserrat SemiBold"/>
                <a:ea typeface="Montserrat SemiBold"/>
                <a:cs typeface="Montserrat SemiBold"/>
                <a:sym typeface="Montserrat SemiBold"/>
              </a:rPr>
              <a:t>rowth </a:t>
            </a:r>
            <a:r>
              <a:rPr lang="en-GB" sz="4000">
                <a:solidFill>
                  <a:schemeClr val="dk2"/>
                </a:solidFill>
                <a:latin typeface="Montserrat SemiBold"/>
                <a:ea typeface="Montserrat SemiBold"/>
                <a:cs typeface="Montserrat SemiBold"/>
                <a:sym typeface="Montserrat SemiBold"/>
              </a:rPr>
              <a:t>M</a:t>
            </a:r>
            <a:r>
              <a:rPr b="0" i="0" lang="en-GB" sz="4000" u="none" cap="none" strike="noStrike">
                <a:solidFill>
                  <a:schemeClr val="dk2"/>
                </a:solidFill>
                <a:latin typeface="Montserrat SemiBold"/>
                <a:ea typeface="Montserrat SemiBold"/>
                <a:cs typeface="Montserrat SemiBold"/>
                <a:sym typeface="Montserrat SemiBold"/>
              </a:rPr>
              <a:t>odel</a:t>
            </a:r>
            <a:endParaRPr sz="1000"/>
          </a:p>
        </p:txBody>
      </p:sp>
      <p:pic>
        <p:nvPicPr>
          <p:cNvPr id="625" name="Google Shape;625;p1"/>
          <p:cNvPicPr preferRelativeResize="0"/>
          <p:nvPr/>
        </p:nvPicPr>
        <p:blipFill rotWithShape="1">
          <a:blip r:embed="rId3">
            <a:alphaModFix/>
          </a:blip>
          <a:srcRect b="0" l="0" r="0" t="0"/>
          <a:stretch/>
        </p:blipFill>
        <p:spPr>
          <a:xfrm>
            <a:off x="6382683" y="2528166"/>
            <a:ext cx="1875198" cy="1243734"/>
          </a:xfrm>
          <a:prstGeom prst="rect">
            <a:avLst/>
          </a:prstGeom>
          <a:noFill/>
          <a:ln>
            <a:noFill/>
          </a:ln>
        </p:spPr>
      </p:pic>
      <p:pic>
        <p:nvPicPr>
          <p:cNvPr id="626" name="Google Shape;626;p1"/>
          <p:cNvPicPr preferRelativeResize="0"/>
          <p:nvPr/>
        </p:nvPicPr>
        <p:blipFill rotWithShape="1">
          <a:blip r:embed="rId3">
            <a:alphaModFix/>
          </a:blip>
          <a:srcRect b="0" l="0" r="0" t="0"/>
          <a:stretch/>
        </p:blipFill>
        <p:spPr>
          <a:xfrm>
            <a:off x="3748724" y="3657399"/>
            <a:ext cx="1318400" cy="87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2ab2b9743f5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4" name="Google Shape;704;g2ab2b9743f5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g2ab2b9743f5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 name="Google Shape;706;g2ab2b9743f5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7" name="Google Shape;707;g2ab2b9743f5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g2ab2b9743f5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
          <p:cNvSpPr txBox="1"/>
          <p:nvPr>
            <p:ph type="title"/>
          </p:nvPr>
        </p:nvSpPr>
        <p:spPr>
          <a:xfrm>
            <a:off x="333514" y="472411"/>
            <a:ext cx="10139665"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model to recognize phases of company growth</a:t>
            </a:r>
            <a:r>
              <a:rPr lang="en-GB">
                <a:solidFill>
                  <a:schemeClr val="accent1"/>
                </a:solidFill>
              </a:rPr>
              <a:t>.</a:t>
            </a:r>
            <a:endParaRPr>
              <a:solidFill>
                <a:schemeClr val="accent1"/>
              </a:solidFill>
            </a:endParaRPr>
          </a:p>
        </p:txBody>
      </p:sp>
      <p:sp>
        <p:nvSpPr>
          <p:cNvPr id="632" name="Google Shape;632;p2"/>
          <p:cNvSpPr/>
          <p:nvPr/>
        </p:nvSpPr>
        <p:spPr>
          <a:xfrm>
            <a:off x="421375" y="1365125"/>
            <a:ext cx="86730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identify the stage of your company in its lifecycle</a:t>
            </a:r>
            <a:endParaRPr sz="1600"/>
          </a:p>
        </p:txBody>
      </p:sp>
      <p:sp>
        <p:nvSpPr>
          <p:cNvPr id="633" name="Google Shape;633;p2"/>
          <p:cNvSpPr txBox="1"/>
          <p:nvPr/>
        </p:nvSpPr>
        <p:spPr>
          <a:xfrm>
            <a:off x="455472" y="1819525"/>
            <a:ext cx="37665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This model will help you identify the phase of growth of your company. Knowing the phase of your company you will be better able to adjust to the phase and plan for future growth.</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It is a model that is likely to be of most value to leaders within a company as they are able to recognise the phases and make the necessary changes.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Greiner argues that small companies begin to grow and move through a series of crises. He identified 5 phases as shown in the chart opposite. He later added a sixth phase which, in a mature company, reflected growth through mergers and acquisitions.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34" name="Google Shape;634;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35" name="Google Shape;635;p2"/>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6" name="Google Shape;636;p2"/>
          <p:cNvPicPr preferRelativeResize="0"/>
          <p:nvPr/>
        </p:nvPicPr>
        <p:blipFill>
          <a:blip r:embed="rId3">
            <a:alphaModFix/>
          </a:blip>
          <a:stretch>
            <a:fillRect/>
          </a:stretch>
        </p:blipFill>
        <p:spPr>
          <a:xfrm>
            <a:off x="4755375" y="1906899"/>
            <a:ext cx="6515898" cy="4356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
          <p:cNvSpPr txBox="1"/>
          <p:nvPr>
            <p:ph type="title"/>
          </p:nvPr>
        </p:nvSpPr>
        <p:spPr>
          <a:xfrm>
            <a:off x="298675" y="750475"/>
            <a:ext cx="6599100" cy="51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Growth through creativity</a:t>
            </a:r>
            <a:r>
              <a:rPr lang="en-GB" sz="2800">
                <a:solidFill>
                  <a:schemeClr val="accent3"/>
                </a:solidFill>
              </a:rPr>
              <a:t>.</a:t>
            </a:r>
            <a:endParaRPr sz="2800">
              <a:solidFill>
                <a:schemeClr val="accent3"/>
              </a:solidFill>
            </a:endParaRPr>
          </a:p>
        </p:txBody>
      </p:sp>
      <p:sp>
        <p:nvSpPr>
          <p:cNvPr id="642" name="Google Shape;642;p3"/>
          <p:cNvSpPr txBox="1"/>
          <p:nvPr/>
        </p:nvSpPr>
        <p:spPr>
          <a:xfrm>
            <a:off x="429245" y="1599388"/>
            <a:ext cx="1036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Montserrat Light"/>
                <a:ea typeface="Montserrat Light"/>
                <a:cs typeface="Montserrat Light"/>
                <a:sym typeface="Montserrat Light"/>
              </a:rPr>
              <a:t>Work through this check list of questions to determine whether your company is in this phase</a:t>
            </a:r>
            <a:endParaRPr>
              <a:solidFill>
                <a:schemeClr val="dk2"/>
              </a:solidFill>
            </a:endParaRPr>
          </a:p>
        </p:txBody>
      </p:sp>
      <p:sp>
        <p:nvSpPr>
          <p:cNvPr id="643" name="Google Shape;643;p3"/>
          <p:cNvSpPr txBox="1"/>
          <p:nvPr/>
        </p:nvSpPr>
        <p:spPr>
          <a:xfrm>
            <a:off x="429250" y="2277025"/>
            <a:ext cx="10252800" cy="33864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The company is small and led by its founders.  They can be cavalier in their management style.</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The company exhibits rapid growth as is growing from a small base.</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Cash availability is often a problem and there are pressures on salaries and items of expenditure.</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Because the company is small everyone has access to each other, especially the boss.</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Everything is informal although as growth takes place, more processes are imposed.</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As the company grows, more people are drawn into it, including professional managers.</a:t>
            </a:r>
            <a:br>
              <a:rPr lang="en-GB" sz="1600">
                <a:solidFill>
                  <a:schemeClr val="dk2"/>
                </a:solidFill>
                <a:latin typeface="Montserrat Light"/>
                <a:ea typeface="Montserrat Light"/>
                <a:cs typeface="Montserrat Light"/>
                <a:sym typeface="Montserrat Light"/>
              </a:rPr>
            </a:br>
            <a:r>
              <a:rPr b="1" lang="en-GB" sz="1600">
                <a:solidFill>
                  <a:schemeClr val="dk2"/>
                </a:solidFill>
                <a:latin typeface="Montserrat Light"/>
                <a:ea typeface="Montserrat Light"/>
                <a:cs typeface="Montserrat Light"/>
                <a:sym typeface="Montserrat Light"/>
              </a:rPr>
              <a:t>This leads to a crisis of leadership.</a:t>
            </a:r>
            <a:endParaRPr>
              <a:solidFill>
                <a:schemeClr val="dk2"/>
              </a:solidFill>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44" name="Google Shape;644;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5" name="Google Shape;645;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
          <p:cNvSpPr txBox="1"/>
          <p:nvPr>
            <p:ph type="title"/>
          </p:nvPr>
        </p:nvSpPr>
        <p:spPr>
          <a:xfrm>
            <a:off x="288151" y="742266"/>
            <a:ext cx="9073800" cy="51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b="1" lang="en-GB" sz="2800">
                <a:solidFill>
                  <a:schemeClr val="dk1"/>
                </a:solidFill>
                <a:latin typeface="Montserrat"/>
                <a:ea typeface="Montserrat"/>
                <a:cs typeface="Montserrat"/>
                <a:sym typeface="Montserrat"/>
              </a:rPr>
              <a:t>Growth through direction</a:t>
            </a:r>
            <a:r>
              <a:rPr b="1" lang="en-GB" sz="2800">
                <a:solidFill>
                  <a:schemeClr val="accent2"/>
                </a:solidFill>
                <a:latin typeface="Montserrat"/>
                <a:ea typeface="Montserrat"/>
                <a:cs typeface="Montserrat"/>
                <a:sym typeface="Montserrat"/>
              </a:rPr>
              <a:t>.</a:t>
            </a:r>
            <a:endParaRPr b="1" sz="2800">
              <a:solidFill>
                <a:schemeClr val="accent2"/>
              </a:solidFill>
              <a:latin typeface="Montserrat"/>
              <a:ea typeface="Montserrat"/>
              <a:cs typeface="Montserrat"/>
              <a:sym typeface="Montserrat"/>
            </a:endParaRPr>
          </a:p>
        </p:txBody>
      </p:sp>
      <p:sp>
        <p:nvSpPr>
          <p:cNvPr id="651" name="Google Shape;651;p4"/>
          <p:cNvSpPr txBox="1"/>
          <p:nvPr/>
        </p:nvSpPr>
        <p:spPr>
          <a:xfrm>
            <a:off x="387070" y="1633313"/>
            <a:ext cx="1036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Work through this check list of questions to determine whether your company is in this phase</a:t>
            </a:r>
            <a:endParaRPr/>
          </a:p>
        </p:txBody>
      </p:sp>
      <p:sp>
        <p:nvSpPr>
          <p:cNvPr id="652" name="Google Shape;652;p4"/>
          <p:cNvSpPr txBox="1"/>
          <p:nvPr/>
        </p:nvSpPr>
        <p:spPr>
          <a:xfrm>
            <a:off x="495125" y="2276875"/>
            <a:ext cx="10945500" cy="41559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 company begins to formalise various aspects of the business. There are new processes for recruitment, credit control is more stringent, rules are set for various processes – and many are ignored.</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 founders of the company are still active and can be the worst culprits for not attending to the new processes.</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They also find it hard to delegate. They act as puppet masters.</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There is still a relatively lean workforce and people are overloaded. However, they are used to working long hours in order to simply get the job done.</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 controls that have been imposed during this phase are not really working and there is a crisis of autonomy (a need for the founders to release their control on decision-making) and a need for more formal structure. </a:t>
            </a:r>
            <a:r>
              <a:rPr b="1" lang="en-GB" sz="1600">
                <a:solidFill>
                  <a:schemeClr val="accent2"/>
                </a:solidFill>
                <a:latin typeface="Montserrat Light"/>
                <a:ea typeface="Montserrat Light"/>
                <a:cs typeface="Montserrat Light"/>
                <a:sym typeface="Montserrat Light"/>
              </a:rPr>
              <a:t>This leads to a crisis of autonomy</a:t>
            </a:r>
            <a:r>
              <a:rPr b="1" lang="en-GB" sz="1600">
                <a:solidFill>
                  <a:schemeClr val="lt1"/>
                </a:solidFill>
                <a:latin typeface="Montserrat Light"/>
                <a:ea typeface="Montserrat Light"/>
                <a:cs typeface="Montserrat Light"/>
                <a:sym typeface="Montserrat Light"/>
              </a:rPr>
              <a:t>.</a:t>
            </a:r>
            <a:endParaRPr/>
          </a:p>
          <a:p>
            <a:pPr indent="-126993" lvl="0" marL="228594" marR="0" rtl="0" algn="l">
              <a:spcBef>
                <a:spcPts val="0"/>
              </a:spcBef>
              <a:spcAft>
                <a:spcPts val="0"/>
              </a:spcAft>
              <a:buClr>
                <a:schemeClr val="dk1"/>
              </a:buClr>
              <a:buSzPts val="1600"/>
              <a:buFont typeface="Arial"/>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53" name="Google Shape;653;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4" name="Google Shape;654;p4"/>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
          <p:cNvSpPr txBox="1"/>
          <p:nvPr>
            <p:ph type="title"/>
          </p:nvPr>
        </p:nvSpPr>
        <p:spPr>
          <a:xfrm>
            <a:off x="298675" y="750475"/>
            <a:ext cx="728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Growth through delegation</a:t>
            </a:r>
            <a:r>
              <a:rPr lang="en-GB">
                <a:solidFill>
                  <a:schemeClr val="accent1"/>
                </a:solidFill>
              </a:rPr>
              <a:t>.</a:t>
            </a:r>
            <a:endParaRPr>
              <a:solidFill>
                <a:schemeClr val="accent1"/>
              </a:solidFill>
            </a:endParaRPr>
          </a:p>
        </p:txBody>
      </p:sp>
      <p:sp>
        <p:nvSpPr>
          <p:cNvPr id="660" name="Google Shape;660;p5"/>
          <p:cNvSpPr txBox="1"/>
          <p:nvPr/>
        </p:nvSpPr>
        <p:spPr>
          <a:xfrm>
            <a:off x="353020" y="1751663"/>
            <a:ext cx="1036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Montserrat Light"/>
                <a:ea typeface="Montserrat Light"/>
                <a:cs typeface="Montserrat Light"/>
                <a:sym typeface="Montserrat Light"/>
              </a:rPr>
              <a:t>Work through this check list of questions to determine whether your company is in this phase</a:t>
            </a:r>
            <a:endParaRPr>
              <a:solidFill>
                <a:schemeClr val="dk2"/>
              </a:solidFill>
            </a:endParaRPr>
          </a:p>
        </p:txBody>
      </p:sp>
      <p:sp>
        <p:nvSpPr>
          <p:cNvPr id="661" name="Google Shape;661;p5"/>
          <p:cNvSpPr txBox="1"/>
          <p:nvPr/>
        </p:nvSpPr>
        <p:spPr>
          <a:xfrm>
            <a:off x="382249" y="2360573"/>
            <a:ext cx="9697200" cy="29553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The company has a number of middle managers, some of them recruited from outside.</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The lack of the delegation in the earlier phases now changes and there can be too much delegation to these middle managers.</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The leaders of the company know where it is going but they are not always good at communicating this down the line.</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Managers of separate business units have a significant amount of control through the delegation process and could head off in their own direction.</a:t>
            </a:r>
            <a:r>
              <a:rPr b="1" lang="en-GB" sz="1600">
                <a:solidFill>
                  <a:schemeClr val="lt1"/>
                </a:solidFill>
                <a:latin typeface="Montserrat Light"/>
                <a:ea typeface="Montserrat Light"/>
                <a:cs typeface="Montserrat Light"/>
                <a:sym typeface="Montserrat Light"/>
              </a:rPr>
              <a:t>his leads to a crisis of control.</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62" name="Google Shape;662;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3" name="Google Shape;663;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
          <p:cNvSpPr txBox="1"/>
          <p:nvPr>
            <p:ph type="title"/>
          </p:nvPr>
        </p:nvSpPr>
        <p:spPr>
          <a:xfrm>
            <a:off x="300071" y="807713"/>
            <a:ext cx="8355600" cy="51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b="1" lang="en-GB" sz="2800">
                <a:solidFill>
                  <a:schemeClr val="dk1"/>
                </a:solidFill>
                <a:latin typeface="Montserrat"/>
                <a:ea typeface="Montserrat"/>
                <a:cs typeface="Montserrat"/>
                <a:sym typeface="Montserrat"/>
              </a:rPr>
              <a:t>Growth through coordination</a:t>
            </a:r>
            <a:r>
              <a:rPr b="1" lang="en-GB" sz="2800">
                <a:solidFill>
                  <a:schemeClr val="accent1"/>
                </a:solidFill>
                <a:latin typeface="Montserrat"/>
                <a:ea typeface="Montserrat"/>
                <a:cs typeface="Montserrat"/>
                <a:sym typeface="Montserrat"/>
              </a:rPr>
              <a:t>.</a:t>
            </a:r>
            <a:r>
              <a:rPr b="1" lang="en-GB" sz="2800">
                <a:solidFill>
                  <a:schemeClr val="dk1"/>
                </a:solidFill>
                <a:latin typeface="Montserrat"/>
                <a:ea typeface="Montserrat"/>
                <a:cs typeface="Montserrat"/>
                <a:sym typeface="Montserrat"/>
              </a:rPr>
              <a:t> </a:t>
            </a:r>
            <a:endParaRPr b="1" sz="2800">
              <a:solidFill>
                <a:schemeClr val="dk1"/>
              </a:solidFill>
              <a:latin typeface="Montserrat"/>
              <a:ea typeface="Montserrat"/>
              <a:cs typeface="Montserrat"/>
              <a:sym typeface="Montserrat"/>
            </a:endParaRPr>
          </a:p>
        </p:txBody>
      </p:sp>
      <p:sp>
        <p:nvSpPr>
          <p:cNvPr id="669" name="Google Shape;669;p6"/>
          <p:cNvSpPr txBox="1"/>
          <p:nvPr/>
        </p:nvSpPr>
        <p:spPr>
          <a:xfrm>
            <a:off x="376270" y="1704613"/>
            <a:ext cx="1036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Work through this check list of questions to determine whether your company is in this phase</a:t>
            </a:r>
            <a:endParaRPr/>
          </a:p>
        </p:txBody>
      </p:sp>
      <p:sp>
        <p:nvSpPr>
          <p:cNvPr id="670" name="Google Shape;670;p6"/>
          <p:cNvSpPr txBox="1"/>
          <p:nvPr/>
        </p:nvSpPr>
        <p:spPr>
          <a:xfrm>
            <a:off x="425175" y="2354025"/>
            <a:ext cx="10423800" cy="29244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 larger company has a number of subsidiaries and business units. These are profit centres with tight financial controls.</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 original founders are likely to have sold out and the company is run by professional managers.</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There is a strong human resources department and firmly stated corporate goals.</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Controls such as expenses are tight.</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 workforce begin to feel that there is little flexibility and the company is rule driven.</a:t>
            </a:r>
            <a:br>
              <a:rPr lang="en-GB" sz="1600">
                <a:solidFill>
                  <a:schemeClr val="dk1"/>
                </a:solidFill>
                <a:latin typeface="Montserrat Light"/>
                <a:ea typeface="Montserrat Light"/>
                <a:cs typeface="Montserrat Light"/>
                <a:sym typeface="Montserrat Light"/>
              </a:rPr>
            </a:br>
            <a:r>
              <a:rPr b="1" lang="en-GB" sz="1600">
                <a:solidFill>
                  <a:schemeClr val="lt1"/>
                </a:solidFill>
                <a:latin typeface="Montserrat Light"/>
                <a:ea typeface="Montserrat Light"/>
                <a:cs typeface="Montserrat Light"/>
                <a:sym typeface="Montserrat Light"/>
              </a:rPr>
              <a:t>This leads to a crisis of bureaucracy and red tape.</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71" name="Google Shape;671;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72" name="Google Shape;672;p6"/>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7"/>
          <p:cNvSpPr txBox="1"/>
          <p:nvPr>
            <p:ph type="title"/>
          </p:nvPr>
        </p:nvSpPr>
        <p:spPr>
          <a:xfrm>
            <a:off x="298674" y="750475"/>
            <a:ext cx="9309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Growth through collaboration and cooperation</a:t>
            </a:r>
            <a:r>
              <a:rPr lang="en-GB">
                <a:solidFill>
                  <a:schemeClr val="accent3"/>
                </a:solidFill>
              </a:rPr>
              <a:t>.</a:t>
            </a:r>
            <a:endParaRPr>
              <a:solidFill>
                <a:schemeClr val="accent3"/>
              </a:solidFill>
            </a:endParaRPr>
          </a:p>
        </p:txBody>
      </p:sp>
      <p:sp>
        <p:nvSpPr>
          <p:cNvPr id="678" name="Google Shape;678;p7"/>
          <p:cNvSpPr txBox="1"/>
          <p:nvPr/>
        </p:nvSpPr>
        <p:spPr>
          <a:xfrm>
            <a:off x="353045" y="1707063"/>
            <a:ext cx="1036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Montserrat Light"/>
                <a:ea typeface="Montserrat Light"/>
                <a:cs typeface="Montserrat Light"/>
                <a:sym typeface="Montserrat Light"/>
              </a:rPr>
              <a:t>Work through this check list of questions to determine whether your company is in this phase</a:t>
            </a:r>
            <a:endParaRPr>
              <a:solidFill>
                <a:schemeClr val="dk2"/>
              </a:solidFill>
            </a:endParaRPr>
          </a:p>
        </p:txBody>
      </p:sp>
      <p:sp>
        <p:nvSpPr>
          <p:cNvPr id="679" name="Google Shape;679;p7"/>
          <p:cNvSpPr txBox="1"/>
          <p:nvPr/>
        </p:nvSpPr>
        <p:spPr>
          <a:xfrm>
            <a:off x="395949" y="2405747"/>
            <a:ext cx="9697200" cy="3170700"/>
          </a:xfrm>
          <a:prstGeom prst="rect">
            <a:avLst/>
          </a:prstGeom>
          <a:noFill/>
          <a:ln>
            <a:noFill/>
          </a:ln>
        </p:spPr>
        <p:txBody>
          <a:bodyPr anchorCtr="0" anchor="t" bIns="45700" lIns="91425" spcFirstLastPara="1" rIns="91425" wrap="square" tIns="45700">
            <a:spAutoFit/>
          </a:bodyPr>
          <a:lstStyle/>
          <a:p>
            <a:pPr indent="-228593" lvl="0" marL="228593"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The organisation is now quite some size. In order to make this more manageable the hierarchy operates as a matrix of responsibilities.</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3" lvl="0" marL="228593"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Managers have mixed responsibilities and as a result are always in meetings.</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The company installs SAP or other enterprise software and people grumble that it is restrictive.</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Because the company is large, its growth has slowed.</a:t>
            </a:r>
            <a:br>
              <a:rPr lang="en-GB" sz="1600">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accent1"/>
              </a:buClr>
              <a:buSzPts val="1600"/>
              <a:buFont typeface="Arial"/>
              <a:buChar char="•"/>
            </a:pPr>
            <a:r>
              <a:rPr lang="en-GB" sz="1600">
                <a:solidFill>
                  <a:schemeClr val="dk2"/>
                </a:solidFill>
                <a:latin typeface="Montserrat Light"/>
                <a:ea typeface="Montserrat Light"/>
                <a:cs typeface="Montserrat Light"/>
                <a:sym typeface="Montserrat Light"/>
              </a:rPr>
              <a:t>People within the company begin to lose an understanding of its purpose.</a:t>
            </a:r>
            <a:r>
              <a:rPr b="1" lang="en-GB" sz="1600">
                <a:solidFill>
                  <a:schemeClr val="lt1"/>
                </a:solidFill>
                <a:latin typeface="Montserrat Light"/>
                <a:ea typeface="Montserrat Light"/>
                <a:cs typeface="Montserrat Light"/>
                <a:sym typeface="Montserrat Light"/>
              </a:rPr>
              <a:t>his leads to a crisis of identity.</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80" name="Google Shape;680;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1" name="Google Shape;681;p7"/>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8"/>
          <p:cNvSpPr txBox="1"/>
          <p:nvPr>
            <p:ph type="title"/>
          </p:nvPr>
        </p:nvSpPr>
        <p:spPr>
          <a:xfrm>
            <a:off x="241340" y="818331"/>
            <a:ext cx="7321200" cy="51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b="1" lang="en-GB" sz="2800">
                <a:solidFill>
                  <a:schemeClr val="dk1"/>
                </a:solidFill>
                <a:latin typeface="Montserrat"/>
                <a:ea typeface="Montserrat"/>
                <a:cs typeface="Montserrat"/>
                <a:sym typeface="Montserrat"/>
              </a:rPr>
              <a:t>Growth through alliances</a:t>
            </a:r>
            <a:r>
              <a:rPr b="1" lang="en-GB" sz="2800">
                <a:solidFill>
                  <a:schemeClr val="accent3"/>
                </a:solidFill>
                <a:latin typeface="Montserrat"/>
                <a:ea typeface="Montserrat"/>
                <a:cs typeface="Montserrat"/>
                <a:sym typeface="Montserrat"/>
              </a:rPr>
              <a:t>.</a:t>
            </a:r>
            <a:endParaRPr b="1" sz="2800">
              <a:solidFill>
                <a:schemeClr val="accent3"/>
              </a:solidFill>
              <a:latin typeface="Montserrat"/>
              <a:ea typeface="Montserrat"/>
              <a:cs typeface="Montserrat"/>
              <a:sym typeface="Montserrat"/>
            </a:endParaRPr>
          </a:p>
        </p:txBody>
      </p:sp>
      <p:sp>
        <p:nvSpPr>
          <p:cNvPr id="687" name="Google Shape;687;p8"/>
          <p:cNvSpPr txBox="1"/>
          <p:nvPr/>
        </p:nvSpPr>
        <p:spPr>
          <a:xfrm>
            <a:off x="258220" y="1696538"/>
            <a:ext cx="1036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Work through this check list of questions to determine whether your company is in this phase</a:t>
            </a:r>
            <a:endParaRPr/>
          </a:p>
        </p:txBody>
      </p:sp>
      <p:sp>
        <p:nvSpPr>
          <p:cNvPr id="688" name="Google Shape;688;p8"/>
          <p:cNvSpPr txBox="1"/>
          <p:nvPr/>
        </p:nvSpPr>
        <p:spPr>
          <a:xfrm>
            <a:off x="395224" y="2276872"/>
            <a:ext cx="9697200" cy="29244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In this sixth phase the company has grown into a huge corporation with subsidiary offices scattered over many geographical regions.</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Many activities (sometimes core activities) are outsourced.</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Consultants are brought in regularly and there are frequent changes to the core business.</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 original business may not be recognisable.</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Any future growth is likely to come from mergers and acquisitions.</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89" name="Google Shape;689;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90" name="Google Shape;690;p8"/>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9"/>
          <p:cNvSpPr txBox="1"/>
          <p:nvPr>
            <p:ph type="title"/>
          </p:nvPr>
        </p:nvSpPr>
        <p:spPr>
          <a:xfrm>
            <a:off x="235542" y="483296"/>
            <a:ext cx="7427999"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accent1"/>
                </a:solidFill>
              </a:rPr>
              <a:t>.</a:t>
            </a:r>
            <a:endParaRPr sz="2900">
              <a:solidFill>
                <a:schemeClr val="accent1"/>
              </a:solidFill>
            </a:endParaRPr>
          </a:p>
        </p:txBody>
      </p:sp>
      <p:sp>
        <p:nvSpPr>
          <p:cNvPr id="696" name="Google Shape;696;p9"/>
          <p:cNvSpPr txBox="1"/>
          <p:nvPr/>
        </p:nvSpPr>
        <p:spPr>
          <a:xfrm>
            <a:off x="394800" y="1356375"/>
            <a:ext cx="11580600" cy="461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Recognising growth problems and dealing with them is essential if growth is to be continuous.</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Growth poses problems which must be recognised and dealt with.</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Leadership and management practices have to change at each phase of growth.</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Things to think about throughout all the phases are:</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600"/>
              <a:buFont typeface="Arial"/>
              <a:buChar char="•"/>
            </a:pPr>
            <a:r>
              <a:rPr lang="en-GB" sz="1600">
                <a:solidFill>
                  <a:schemeClr val="lt1"/>
                </a:solidFill>
                <a:latin typeface="Montserrat SemiBold"/>
                <a:ea typeface="Montserrat SemiBold"/>
                <a:cs typeface="Montserrat SemiBold"/>
                <a:sym typeface="Montserrat SemiBold"/>
              </a:rPr>
              <a:t>Delegation</a:t>
            </a:r>
            <a:r>
              <a:rPr lang="en-GB" sz="1600">
                <a:solidFill>
                  <a:schemeClr val="dk1"/>
                </a:solidFill>
                <a:latin typeface="Montserrat Light"/>
                <a:ea typeface="Montserrat Light"/>
                <a:cs typeface="Montserrat Light"/>
                <a:sym typeface="Montserrat Light"/>
              </a:rPr>
              <a:t> – is it happening, are you good at it, could you be better?</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lt1"/>
                </a:solidFill>
                <a:latin typeface="Montserrat SemiBold"/>
                <a:ea typeface="Montserrat SemiBold"/>
                <a:cs typeface="Montserrat SemiBold"/>
                <a:sym typeface="Montserrat SemiBold"/>
              </a:rPr>
              <a:t>Recruitment</a:t>
            </a:r>
            <a:r>
              <a:rPr lang="en-GB" sz="1600">
                <a:solidFill>
                  <a:schemeClr val="dk1"/>
                </a:solidFill>
                <a:latin typeface="Montserrat Light"/>
                <a:ea typeface="Montserrat Light"/>
                <a:cs typeface="Montserrat Light"/>
                <a:sym typeface="Montserrat Light"/>
              </a:rPr>
              <a:t> – are you bringing in the right people and are you training people to be aligned to your goals?</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lt1"/>
                </a:solidFill>
                <a:latin typeface="Montserrat SemiBold"/>
                <a:ea typeface="Montserrat SemiBold"/>
                <a:cs typeface="Montserrat SemiBold"/>
                <a:sym typeface="Montserrat SemiBold"/>
              </a:rPr>
              <a:t>Controls</a:t>
            </a:r>
            <a:r>
              <a:rPr lang="en-GB" sz="1600">
                <a:solidFill>
                  <a:schemeClr val="dk1"/>
                </a:solidFill>
                <a:latin typeface="Montserrat Light"/>
                <a:ea typeface="Montserrat Light"/>
                <a:cs typeface="Montserrat Light"/>
                <a:sym typeface="Montserrat Light"/>
              </a:rPr>
              <a:t> – are they the right ones, are they working, could they be better, are they stifling people?</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lt1"/>
                </a:solidFill>
                <a:latin typeface="Montserrat SemiBold"/>
                <a:ea typeface="Montserrat SemiBold"/>
                <a:cs typeface="Montserrat SemiBold"/>
                <a:sym typeface="Montserrat SemiBold"/>
              </a:rPr>
              <a:t>Initiatives</a:t>
            </a:r>
            <a:r>
              <a:rPr lang="en-GB" sz="1600">
                <a:solidFill>
                  <a:schemeClr val="dk1"/>
                </a:solidFill>
                <a:latin typeface="Montserrat Light"/>
                <a:ea typeface="Montserrat Light"/>
                <a:cs typeface="Montserrat Light"/>
                <a:sym typeface="Montserrat Light"/>
              </a:rPr>
              <a:t> – as the company grows are you losing the entrepreneurial drive, are you good at driving growth both organically and through acquisition?</a:t>
            </a:r>
            <a:br>
              <a:rPr lang="en-GB" sz="16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600"/>
              <a:buFont typeface="Arial"/>
              <a:buChar char="•"/>
            </a:pPr>
            <a:r>
              <a:rPr lang="en-GB" sz="1600">
                <a:solidFill>
                  <a:schemeClr val="lt1"/>
                </a:solidFill>
                <a:latin typeface="Montserrat SemiBold"/>
                <a:ea typeface="Montserrat SemiBold"/>
                <a:cs typeface="Montserrat SemiBold"/>
                <a:sym typeface="Montserrat SemiBold"/>
              </a:rPr>
              <a:t>Purpose</a:t>
            </a:r>
            <a:r>
              <a:rPr lang="en-GB" sz="1600">
                <a:solidFill>
                  <a:schemeClr val="dk1"/>
                </a:solidFill>
                <a:latin typeface="Montserrat Light"/>
                <a:ea typeface="Montserrat Light"/>
                <a:cs typeface="Montserrat Light"/>
                <a:sym typeface="Montserrat Light"/>
              </a:rPr>
              <a:t> – do people in the company understand why you do things and not just how you do things?</a:t>
            </a:r>
            <a:br>
              <a:rPr lang="en-GB" sz="1600">
                <a:solidFill>
                  <a:schemeClr val="dk1"/>
                </a:solidFill>
                <a:latin typeface="Montserrat Light"/>
                <a:ea typeface="Montserrat Light"/>
                <a:cs typeface="Montserrat Light"/>
                <a:sym typeface="Montserrat Light"/>
              </a:rPr>
            </a:br>
            <a:r>
              <a:rPr lang="en-GB" sz="1600">
                <a:solidFill>
                  <a:schemeClr val="dk1"/>
                </a:solidFill>
                <a:latin typeface="Montserrat Light"/>
                <a:ea typeface="Montserrat Light"/>
                <a:cs typeface="Montserrat Light"/>
                <a:sym typeface="Montserrat Light"/>
              </a:rPr>
              <a:t>Do people understand the raison d'être of the company?</a:t>
            </a:r>
            <a:endParaRPr/>
          </a:p>
        </p:txBody>
      </p:sp>
      <p:sp>
        <p:nvSpPr>
          <p:cNvPr id="697" name="Google Shape;697;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98" name="Google Shape;698;p9"/>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