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7" r:id="rId1"/>
    <p:sldMasterId id="2147483693" r:id="rId2"/>
    <p:sldMasterId id="2147483757" r:id="rId3"/>
  </p:sldMasterIdLst>
  <p:notesMasterIdLst>
    <p:notesMasterId r:id="rId8"/>
  </p:notesMasterIdLst>
  <p:handoutMasterIdLst>
    <p:handoutMasterId r:id="rId9"/>
  </p:handoutMasterIdLst>
  <p:sldIdLst>
    <p:sldId id="303" r:id="rId4"/>
    <p:sldId id="304" r:id="rId5"/>
    <p:sldId id="296" r:id="rId6"/>
    <p:sldId id="302" r:id="rId7"/>
  </p:sldIdLst>
  <p:sldSz cx="9144000" cy="5143500" type="screen16x9"/>
  <p:notesSz cx="6858000" cy="9144000"/>
  <p:embeddedFontLst>
    <p:embeddedFont>
      <p:font typeface="Signika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rebuchet MS" pitchFamily="34" charset="0"/>
      <p:regular r:id="rId16"/>
      <p:bold r:id="rId17"/>
      <p:italic r:id="rId18"/>
      <p:boldItalic r:id="rId19"/>
    </p:embeddedFont>
    <p:embeddedFont>
      <p:font typeface="ＭＳ Ｐゴシック" pitchFamily="34" charset="-12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20"/>
    <a:srgbClr val="7AC143"/>
    <a:srgbClr val="005596"/>
    <a:srgbClr val="1C2E53"/>
    <a:srgbClr val="C6F5FE"/>
    <a:srgbClr val="B7FFD8"/>
    <a:srgbClr val="63BE7B"/>
    <a:srgbClr val="B08600"/>
    <a:srgbClr val="FFFFFF"/>
    <a:srgbClr val="04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9017" autoAdjust="0"/>
  </p:normalViewPr>
  <p:slideViewPr>
    <p:cSldViewPr>
      <p:cViewPr varScale="1">
        <p:scale>
          <a:sx n="141" d="100"/>
          <a:sy n="141" d="100"/>
        </p:scale>
        <p:origin x="-102" y="-14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6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64D6-7ED6-4CA1-A442-9257460BBDC5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536A-F0E0-47A4-928A-992700AF4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8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7A22-0711-4BE3-BF7A-BBDC37C841FF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FF0C-A17C-4945-A35B-C16FB8512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7675" y="1113588"/>
            <a:ext cx="8226000" cy="3058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419872" y="4918673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dirty="0" smtClean="0">
                <a:latin typeface="+mj-lt"/>
              </a:rPr>
              <a:t>Copyright © B2B Frameworks Ltd 2018</a:t>
            </a:r>
          </a:p>
        </p:txBody>
      </p:sp>
    </p:spTree>
    <p:extLst>
      <p:ext uri="{BB962C8B-B14F-4D97-AF65-F5344CB8AC3E}">
        <p14:creationId xmlns:p14="http://schemas.microsoft.com/office/powerpoint/2010/main" val="73976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3"/>
          </p:nvPr>
        </p:nvSpPr>
        <p:spPr>
          <a:xfrm>
            <a:off x="450451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4"/>
          </p:nvPr>
        </p:nvSpPr>
        <p:spPr>
          <a:xfrm>
            <a:off x="3278319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45"/>
          </p:nvPr>
        </p:nvSpPr>
        <p:spPr>
          <a:xfrm>
            <a:off x="6114652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4824000" cy="310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35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Quote Bo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67545" y="11245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709345" y="11245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27628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709345" y="27628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4824000" cy="310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5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798200"/>
            <a:ext cx="8244456" cy="2393730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>
                <a:solidFill>
                  <a:srgbClr val="005596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>
              <a:lnSpc>
                <a:spcPts val="2040"/>
              </a:lnSpc>
            </a:pPr>
            <a:r>
              <a:rPr lang="en-GB" b="1" dirty="0" smtClean="0"/>
              <a:t>1. 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432000" y="627460"/>
            <a:ext cx="8244000" cy="54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defRPr lang="en-GB" sz="2800" b="0" i="0" dirty="0">
                <a:solidFill>
                  <a:srgbClr val="005596"/>
                </a:solidFill>
                <a:latin typeface="Signika" pitchFamily="50" charset="0"/>
                <a:cs typeface="Signika" pitchFamily="50" charset="0"/>
              </a:defRPr>
            </a:lvl1pPr>
          </a:lstStyle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dirty="0" smtClean="0"/>
              <a:t>Appendix A:</a:t>
            </a:r>
            <a:endParaRPr lang="en-GB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27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C:\Users\Colette Stevens\AppData\Local\Microsoft\Windows\Temporary Internet Files\Content.Outlook\H4M5LI8U\back page footer-14 (2).png"/>
          <p:cNvPicPr/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3" b="12874"/>
          <a:stretch/>
        </p:blipFill>
        <p:spPr bwMode="auto">
          <a:xfrm>
            <a:off x="0" y="1563638"/>
            <a:ext cx="9144000" cy="299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85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4246984"/>
            <a:ext cx="2232000" cy="6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4998557" cy="2380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dirty="0">
                <a:solidFill>
                  <a:schemeClr val="bg1"/>
                </a:solidFill>
                <a:cs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dirty="0" smtClean="0"/>
              <a:t>Report Heading</a:t>
            </a:r>
            <a:endParaRPr lang="en-GB" dirty="0"/>
          </a:p>
        </p:txBody>
      </p:sp>
      <p:sp>
        <p:nvSpPr>
          <p:cNvPr id="7" name="Rectangle 2"/>
          <p:cNvSpPr/>
          <p:nvPr userDrawn="1"/>
        </p:nvSpPr>
        <p:spPr>
          <a:xfrm>
            <a:off x="3487118" y="0"/>
            <a:ext cx="5661252" cy="5143501"/>
          </a:xfrm>
          <a:custGeom>
            <a:avLst/>
            <a:gdLst>
              <a:gd name="connsiteX0" fmla="*/ 1876970 w 5661252"/>
              <a:gd name="connsiteY0" fmla="*/ 0 h 5143501"/>
              <a:gd name="connsiteX1" fmla="*/ 1876970 w 5661252"/>
              <a:gd name="connsiteY1" fmla="*/ 1 h 5143501"/>
              <a:gd name="connsiteX2" fmla="*/ 5661252 w 5661252"/>
              <a:gd name="connsiteY2" fmla="*/ 1 h 5143501"/>
              <a:gd name="connsiteX3" fmla="*/ 5661252 w 5661252"/>
              <a:gd name="connsiteY3" fmla="*/ 5143501 h 5143501"/>
              <a:gd name="connsiteX4" fmla="*/ 1866428 w 5661252"/>
              <a:gd name="connsiteY4" fmla="*/ 5143501 h 5143501"/>
              <a:gd name="connsiteX5" fmla="*/ 1866428 w 5661252"/>
              <a:gd name="connsiteY5" fmla="*/ 5143500 h 5143501"/>
              <a:gd name="connsiteX6" fmla="*/ 0 w 5661252"/>
              <a:gd name="connsiteY6" fmla="*/ 5143500 h 5143501"/>
              <a:gd name="connsiteX7" fmla="*/ 1866428 w 5661252"/>
              <a:gd name="connsiteY7" fmla="*/ 28962 h 5143501"/>
              <a:gd name="connsiteX8" fmla="*/ 1866428 w 5661252"/>
              <a:gd name="connsiteY8" fmla="*/ 1 h 5143501"/>
              <a:gd name="connsiteX9" fmla="*/ 1876970 w 5661252"/>
              <a:gd name="connsiteY9" fmla="*/ 1 h 5143501"/>
              <a:gd name="connsiteX10" fmla="*/ 1876970 w 5661252"/>
              <a:gd name="connsiteY10" fmla="*/ 0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1252" h="5143501">
                <a:moveTo>
                  <a:pt x="1876970" y="0"/>
                </a:moveTo>
                <a:lnTo>
                  <a:pt x="1876970" y="1"/>
                </a:lnTo>
                <a:lnTo>
                  <a:pt x="5661252" y="1"/>
                </a:lnTo>
                <a:lnTo>
                  <a:pt x="5661252" y="5143501"/>
                </a:lnTo>
                <a:lnTo>
                  <a:pt x="1866428" y="5143501"/>
                </a:lnTo>
                <a:lnTo>
                  <a:pt x="1866428" y="5143500"/>
                </a:lnTo>
                <a:lnTo>
                  <a:pt x="0" y="5143500"/>
                </a:lnTo>
                <a:lnTo>
                  <a:pt x="1866428" y="28962"/>
                </a:lnTo>
                <a:lnTo>
                  <a:pt x="1866428" y="1"/>
                </a:lnTo>
                <a:lnTo>
                  <a:pt x="1876970" y="1"/>
                </a:lnTo>
                <a:lnTo>
                  <a:pt x="18769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0" dirty="0">
              <a:ln>
                <a:solidFill>
                  <a:srgbClr val="BEC0C2"/>
                </a:solidFill>
              </a:ln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8102" y="-3862"/>
            <a:ext cx="5681721" cy="51431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819400 w 3733800"/>
              <a:gd name="connsiteY0" fmla="*/ 0 h 3746500"/>
              <a:gd name="connsiteX1" fmla="*/ 3733800 w 3733800"/>
              <a:gd name="connsiteY1" fmla="*/ 0 h 3746500"/>
              <a:gd name="connsiteX2" fmla="*/ 3733800 w 3733800"/>
              <a:gd name="connsiteY2" fmla="*/ 914400 h 3746500"/>
              <a:gd name="connsiteX3" fmla="*/ 0 w 3733800"/>
              <a:gd name="connsiteY3" fmla="*/ 3746500 h 3746500"/>
              <a:gd name="connsiteX4" fmla="*/ 2819400 w 3733800"/>
              <a:gd name="connsiteY4" fmla="*/ 0 h 3746500"/>
              <a:gd name="connsiteX0" fmla="*/ 2819400 w 5638800"/>
              <a:gd name="connsiteY0" fmla="*/ 0 h 3746500"/>
              <a:gd name="connsiteX1" fmla="*/ 3733800 w 5638800"/>
              <a:gd name="connsiteY1" fmla="*/ 0 h 3746500"/>
              <a:gd name="connsiteX2" fmla="*/ 5638800 w 5638800"/>
              <a:gd name="connsiteY2" fmla="*/ 3746500 h 3746500"/>
              <a:gd name="connsiteX3" fmla="*/ 0 w 5638800"/>
              <a:gd name="connsiteY3" fmla="*/ 3746500 h 3746500"/>
              <a:gd name="connsiteX4" fmla="*/ 2819400 w 5638800"/>
              <a:gd name="connsiteY4" fmla="*/ 0 h 3746500"/>
              <a:gd name="connsiteX0" fmla="*/ 2819400 w 5651500"/>
              <a:gd name="connsiteY0" fmla="*/ 1435100 h 5181600"/>
              <a:gd name="connsiteX1" fmla="*/ 5651500 w 5651500"/>
              <a:gd name="connsiteY1" fmla="*/ 0 h 5181600"/>
              <a:gd name="connsiteX2" fmla="*/ 5638800 w 5651500"/>
              <a:gd name="connsiteY2" fmla="*/ 5181600 h 5181600"/>
              <a:gd name="connsiteX3" fmla="*/ 0 w 5651500"/>
              <a:gd name="connsiteY3" fmla="*/ 5181600 h 5181600"/>
              <a:gd name="connsiteX4" fmla="*/ 2819400 w 5651500"/>
              <a:gd name="connsiteY4" fmla="*/ 1435100 h 5181600"/>
              <a:gd name="connsiteX0" fmla="*/ 1879600 w 5651500"/>
              <a:gd name="connsiteY0" fmla="*/ 0 h 5194300"/>
              <a:gd name="connsiteX1" fmla="*/ 5651500 w 5651500"/>
              <a:gd name="connsiteY1" fmla="*/ 12700 h 5194300"/>
              <a:gd name="connsiteX2" fmla="*/ 5638800 w 5651500"/>
              <a:gd name="connsiteY2" fmla="*/ 5194300 h 5194300"/>
              <a:gd name="connsiteX3" fmla="*/ 0 w 5651500"/>
              <a:gd name="connsiteY3" fmla="*/ 5194300 h 5194300"/>
              <a:gd name="connsiteX4" fmla="*/ 1879600 w 565150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9430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7144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68684 w 5659120"/>
              <a:gd name="connsiteY0" fmla="*/ 12013 h 5181600"/>
              <a:gd name="connsiteX1" fmla="*/ 5659120 w 5659120"/>
              <a:gd name="connsiteY1" fmla="*/ 0 h 5181600"/>
              <a:gd name="connsiteX2" fmla="*/ 5646420 w 5659120"/>
              <a:gd name="connsiteY2" fmla="*/ 5158740 h 5181600"/>
              <a:gd name="connsiteX3" fmla="*/ 0 w 5659120"/>
              <a:gd name="connsiteY3" fmla="*/ 5181600 h 5181600"/>
              <a:gd name="connsiteX4" fmla="*/ 1868684 w 5659120"/>
              <a:gd name="connsiteY4" fmla="*/ 12013 h 5181600"/>
              <a:gd name="connsiteX0" fmla="*/ 1868684 w 5646563"/>
              <a:gd name="connsiteY0" fmla="*/ 0 h 5169587"/>
              <a:gd name="connsiteX1" fmla="*/ 5563870 w 5646563"/>
              <a:gd name="connsiteY1" fmla="*/ 64188 h 5169587"/>
              <a:gd name="connsiteX2" fmla="*/ 5646420 w 5646563"/>
              <a:gd name="connsiteY2" fmla="*/ 5146727 h 5169587"/>
              <a:gd name="connsiteX3" fmla="*/ 0 w 5646563"/>
              <a:gd name="connsiteY3" fmla="*/ 5169587 h 5169587"/>
              <a:gd name="connsiteX4" fmla="*/ 1868684 w 5646563"/>
              <a:gd name="connsiteY4" fmla="*/ 0 h 5169587"/>
              <a:gd name="connsiteX0" fmla="*/ 1868684 w 5654357"/>
              <a:gd name="connsiteY0" fmla="*/ 0 h 5169587"/>
              <a:gd name="connsiteX1" fmla="*/ 5654357 w 5654357"/>
              <a:gd name="connsiteY1" fmla="*/ 2275 h 5169587"/>
              <a:gd name="connsiteX2" fmla="*/ 5646420 w 5654357"/>
              <a:gd name="connsiteY2" fmla="*/ 5146727 h 5169587"/>
              <a:gd name="connsiteX3" fmla="*/ 0 w 5654357"/>
              <a:gd name="connsiteY3" fmla="*/ 5169587 h 5169587"/>
              <a:gd name="connsiteX4" fmla="*/ 1868684 w 5654357"/>
              <a:gd name="connsiteY4" fmla="*/ 0 h 5169587"/>
              <a:gd name="connsiteX0" fmla="*/ 1868684 w 5663764"/>
              <a:gd name="connsiteY0" fmla="*/ 0 h 5169587"/>
              <a:gd name="connsiteX1" fmla="*/ 5654357 w 5663764"/>
              <a:gd name="connsiteY1" fmla="*/ 2275 h 5169587"/>
              <a:gd name="connsiteX2" fmla="*/ 5663088 w 5663764"/>
              <a:gd name="connsiteY2" fmla="*/ 5161015 h 5169587"/>
              <a:gd name="connsiteX3" fmla="*/ 0 w 5663764"/>
              <a:gd name="connsiteY3" fmla="*/ 5169587 h 5169587"/>
              <a:gd name="connsiteX4" fmla="*/ 1868684 w 5663764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46728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65343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87219 w 5675542"/>
              <a:gd name="connsiteY0" fmla="*/ 0 h 5169587"/>
              <a:gd name="connsiteX1" fmla="*/ 5672892 w 5675542"/>
              <a:gd name="connsiteY1" fmla="*/ 2275 h 5169587"/>
              <a:gd name="connsiteX2" fmla="*/ 5674479 w 5675542"/>
              <a:gd name="connsiteY2" fmla="*/ 5165343 h 5169587"/>
              <a:gd name="connsiteX3" fmla="*/ 0 w 5675542"/>
              <a:gd name="connsiteY3" fmla="*/ 5169587 h 5169587"/>
              <a:gd name="connsiteX4" fmla="*/ 1887219 w 5675542"/>
              <a:gd name="connsiteY4" fmla="*/ 0 h 5169587"/>
              <a:gd name="connsiteX0" fmla="*/ 1887219 w 5675542"/>
              <a:gd name="connsiteY0" fmla="*/ 0 h 5165343"/>
              <a:gd name="connsiteX1" fmla="*/ 5672892 w 5675542"/>
              <a:gd name="connsiteY1" fmla="*/ 2275 h 5165343"/>
              <a:gd name="connsiteX2" fmla="*/ 5674479 w 5675542"/>
              <a:gd name="connsiteY2" fmla="*/ 5165343 h 5165343"/>
              <a:gd name="connsiteX3" fmla="*/ 0 w 5675542"/>
              <a:gd name="connsiteY3" fmla="*/ 5132357 h 5165343"/>
              <a:gd name="connsiteX4" fmla="*/ 1887219 w 5675542"/>
              <a:gd name="connsiteY4" fmla="*/ 0 h 5165343"/>
              <a:gd name="connsiteX0" fmla="*/ 1893398 w 5681721"/>
              <a:gd name="connsiteY0" fmla="*/ 0 h 5181998"/>
              <a:gd name="connsiteX1" fmla="*/ 5679071 w 5681721"/>
              <a:gd name="connsiteY1" fmla="*/ 2275 h 5181998"/>
              <a:gd name="connsiteX2" fmla="*/ 5680658 w 5681721"/>
              <a:gd name="connsiteY2" fmla="*/ 5165343 h 5181998"/>
              <a:gd name="connsiteX3" fmla="*/ 0 w 5681721"/>
              <a:gd name="connsiteY3" fmla="*/ 5181998 h 5181998"/>
              <a:gd name="connsiteX4" fmla="*/ 1893398 w 5681721"/>
              <a:gd name="connsiteY4" fmla="*/ 0 h 5181998"/>
              <a:gd name="connsiteX0" fmla="*/ 1893398 w 5681721"/>
              <a:gd name="connsiteY0" fmla="*/ 0 h 5165343"/>
              <a:gd name="connsiteX1" fmla="*/ 5679071 w 5681721"/>
              <a:gd name="connsiteY1" fmla="*/ 2275 h 5165343"/>
              <a:gd name="connsiteX2" fmla="*/ 5680658 w 5681721"/>
              <a:gd name="connsiteY2" fmla="*/ 5165343 h 5165343"/>
              <a:gd name="connsiteX3" fmla="*/ 0 w 5681721"/>
              <a:gd name="connsiteY3" fmla="*/ 5163382 h 5165343"/>
              <a:gd name="connsiteX4" fmla="*/ 1893398 w 5681721"/>
              <a:gd name="connsiteY4" fmla="*/ 0 h 51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721" h="5165343">
                <a:moveTo>
                  <a:pt x="1893398" y="0"/>
                </a:moveTo>
                <a:lnTo>
                  <a:pt x="5679071" y="2275"/>
                </a:lnTo>
                <a:cubicBezTo>
                  <a:pt x="5674838" y="1729475"/>
                  <a:pt x="5684891" y="3438143"/>
                  <a:pt x="5680658" y="5165343"/>
                </a:cubicBezTo>
                <a:lnTo>
                  <a:pt x="0" y="5163382"/>
                </a:lnTo>
                <a:lnTo>
                  <a:pt x="1893398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lette Stevens\AppData\Local\Microsoft\Windows\Temporary Internet Files\Content.Outlook\H4M5LI8U\back page footer-14 (2).png"/>
          <p:cNvPicPr/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3" b="12874"/>
          <a:stretch/>
        </p:blipFill>
        <p:spPr bwMode="auto">
          <a:xfrm>
            <a:off x="0" y="1563638"/>
            <a:ext cx="9144000" cy="299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0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essage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133164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781236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03648" y="978812"/>
            <a:ext cx="6336704" cy="1304905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4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3162" y="3435846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  <a:latin typeface="+mj-lt"/>
              </a:rPr>
              <a:t>info@b2binternational.com</a:t>
            </a:r>
          </a:p>
          <a:p>
            <a:r>
              <a:rPr lang="en-GB" sz="1200" b="0" dirty="0" smtClean="0">
                <a:solidFill>
                  <a:schemeClr val="bg1"/>
                </a:solidFill>
                <a:latin typeface="+mj-lt"/>
              </a:rPr>
              <a:t>www.b2binternational.com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1520" y="195486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smtClean="0">
                <a:solidFill>
                  <a:schemeClr val="bg1"/>
                </a:solidFill>
                <a:latin typeface="+mj-lt"/>
              </a:rPr>
              <a:t>Manchester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724651" y="195486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London</a:t>
            </a:r>
            <a:endParaRPr lang="en-GB" sz="1000" b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11495" y="195485"/>
            <a:ext cx="684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York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89710" y="195486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Chicago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8803" y="195486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Düsseldorf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98064" y="195486"/>
            <a:ext cx="705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Singapore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132059" y="195486"/>
            <a:ext cx="5357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Beijing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796136" y="195486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Shanghai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024" y="0"/>
            <a:ext cx="4355975" cy="5143500"/>
          </a:xfrm>
          <a:custGeom>
            <a:avLst/>
            <a:gdLst>
              <a:gd name="connsiteX0" fmla="*/ 0 w 4355975"/>
              <a:gd name="connsiteY0" fmla="*/ 0 h 5143500"/>
              <a:gd name="connsiteX1" fmla="*/ 4355975 w 4355975"/>
              <a:gd name="connsiteY1" fmla="*/ 0 h 5143500"/>
              <a:gd name="connsiteX2" fmla="*/ 4355975 w 4355975"/>
              <a:gd name="connsiteY2" fmla="*/ 5143500 h 5143500"/>
              <a:gd name="connsiteX3" fmla="*/ 0 w 4355975"/>
              <a:gd name="connsiteY3" fmla="*/ 5143500 h 5143500"/>
              <a:gd name="connsiteX4" fmla="*/ 0 w 4355975"/>
              <a:gd name="connsiteY4" fmla="*/ 0 h 5143500"/>
              <a:gd name="connsiteX0" fmla="*/ 1895475 w 4355975"/>
              <a:gd name="connsiteY0" fmla="*/ 2381 h 5143500"/>
              <a:gd name="connsiteX1" fmla="*/ 4355975 w 4355975"/>
              <a:gd name="connsiteY1" fmla="*/ 0 h 5143500"/>
              <a:gd name="connsiteX2" fmla="*/ 4355975 w 4355975"/>
              <a:gd name="connsiteY2" fmla="*/ 5143500 h 5143500"/>
              <a:gd name="connsiteX3" fmla="*/ 0 w 4355975"/>
              <a:gd name="connsiteY3" fmla="*/ 5143500 h 5143500"/>
              <a:gd name="connsiteX4" fmla="*/ 1895475 w 4355975"/>
              <a:gd name="connsiteY4" fmla="*/ 238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975" h="5143500">
                <a:moveTo>
                  <a:pt x="1895475" y="2381"/>
                </a:moveTo>
                <a:lnTo>
                  <a:pt x="4355975" y="0"/>
                </a:lnTo>
                <a:lnTo>
                  <a:pt x="4355975" y="5143500"/>
                </a:lnTo>
                <a:lnTo>
                  <a:pt x="0" y="5143500"/>
                </a:lnTo>
                <a:lnTo>
                  <a:pt x="1895475" y="2381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pic>
        <p:nvPicPr>
          <p:cNvPr id="14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4246984"/>
            <a:ext cx="2232000" cy="6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4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erospac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6" name="Picture 2" descr="Y:\VISUALISATION\B2B International Brand Assets\ppt landscapes\aerospac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787774"/>
            <a:ext cx="91471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6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ricultur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Y:\VISUALISATION\B2B International Brand Assets\ppt landscapes\agricultur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859782"/>
            <a:ext cx="9147176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2080" y="0"/>
            <a:ext cx="385192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47675" y="1203598"/>
            <a:ext cx="4484365" cy="3644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447484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5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truction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4" name="Picture 2" descr="Y:\VISUALISATION\B2B International Brand Assets\ppt landscapes\constructi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 &amp; Ga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098" name="Picture 2" descr="Y:\VISUALISATION\B2B International Brand Assets\ppt landscapes\oil &amp; ga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787774"/>
            <a:ext cx="91471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8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122" name="Picture 2" descr="Y:\VISUALISATION\B2B International Brand Assets\ppt landscapes\sol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" y="3291830"/>
            <a:ext cx="91471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8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motiv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QUOTES, PROPOSALS, INVOICES\Proposals\Proposal Stock Photos &amp; Icons\ppt landscapes\automoti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2989171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mical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QUOTES, PROPOSALS, INVOICES\Proposals\Proposal Stock Photos &amp; Icons\ppt landscapes\chemical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3034210"/>
            <a:ext cx="9147176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Too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QUOTES, PROPOSALS, INVOICES\Proposals\Proposal Stock Photos &amp; Icons\ppt landscapes\construction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" y="2880147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1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ad_Construction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QUOTES, PROPOSALS, INVOICES\Proposals\Proposal Stock Photos &amp; Icons\ppt landscapes\construction (3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" y="2962202"/>
            <a:ext cx="9147176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4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ineering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QUOTES, PROPOSALS, INVOICES\Proposals\Proposal Stock Photos &amp; Icons\ppt landscapes\engineer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" y="3055710"/>
            <a:ext cx="914717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h_Register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Y:\QUOTES, PROPOSALS, INVOICES\Proposals\Proposal Stock Photos &amp; Icons\ppt landscapes\finance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" y="2808139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3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Y:\QUOTES, PROPOSALS, INVOICES\Proposals\Proposal Stock Photos &amp; Icons\ppt landscapes\financ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" y="2999956"/>
            <a:ext cx="914717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3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192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4206212" y="1203598"/>
            <a:ext cx="4536504" cy="3321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Placeholder 2"/>
          <p:cNvSpPr>
            <a:spLocks noGrp="1"/>
          </p:cNvSpPr>
          <p:nvPr>
            <p:ph type="title"/>
          </p:nvPr>
        </p:nvSpPr>
        <p:spPr>
          <a:xfrm>
            <a:off x="4211960" y="206375"/>
            <a:ext cx="447484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52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d &amp; Drink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QUOTES, PROPOSALS, INVOICES\Proposals\Proposal Stock Photos &amp; Icons\ppt landscapes\food &amp; drin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" y="2931790"/>
            <a:ext cx="9147176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0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tiona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:\QUOTES, PROPOSALS, INVOICES\Proposals\Proposal Stock Photos &amp; Icons\ppt landscapes\internatio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" y="2812579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istic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Y:\QUOTES, PROPOSALS, INVOICES\Proposals\Proposal Stock Photos &amp; Icons\ppt landscapes\logistic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7" y="3003798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2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in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:\QUOTES, PROPOSALS, INVOICES\Proposals\Proposal Stock Photos &amp; Icons\ppt landscapes\mar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" y="2848062"/>
            <a:ext cx="9147176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:\QUOTES, PROPOSALS, INVOICES\Proposals\Proposal Stock Photos &amp; Icons\ppt landscapes\medi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983970"/>
            <a:ext cx="914717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1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kaging &amp; Print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Y:\QUOTES, PROPOSALS, INVOICES\Proposals\Proposal Stock Photos &amp; Icons\ppt landscapes\print &amp; packag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" y="2921742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:\QUOTES, PROPOSALS, INVOICES\Proposals\Proposal Stock Photos &amp; Icons\ppt landscapes\reta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2863608"/>
            <a:ext cx="914717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:\QUOTES, PROPOSALS, INVOICES\Proposals\Proposal Stock Photos &amp; Icons\ppt landscapes\technolog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890195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ilitie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QUOTES, PROPOSALS, INVOICES\Proposals\Proposal Stock Photos &amp; Icons\ppt landscapes\utiliti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3257907"/>
            <a:ext cx="9147175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8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4464495" cy="23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dirty="0">
                <a:solidFill>
                  <a:schemeClr val="accent3"/>
                </a:solidFill>
                <a:cs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dirty="0" smtClean="0"/>
              <a:t>Section Title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60232" y="4362425"/>
            <a:ext cx="2483768" cy="779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BEC0C2"/>
                </a:solidFill>
              </a:ln>
            </a:endParaRPr>
          </a:p>
        </p:txBody>
      </p:sp>
      <p:pic>
        <p:nvPicPr>
          <p:cNvPr id="14" name="Picture 2" descr="Y:\MARKETING, WHITE PAPERS, BUS DEV - NEW 2011\Logo &amp; Creative guidelines\New logo (small version) - for smaller than 20cm\B2B_Logo_Sm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0312"/>
            <a:ext cx="2246703" cy="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8102" y="-3862"/>
            <a:ext cx="5681721" cy="51431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819400 w 3733800"/>
              <a:gd name="connsiteY0" fmla="*/ 0 h 3746500"/>
              <a:gd name="connsiteX1" fmla="*/ 3733800 w 3733800"/>
              <a:gd name="connsiteY1" fmla="*/ 0 h 3746500"/>
              <a:gd name="connsiteX2" fmla="*/ 3733800 w 3733800"/>
              <a:gd name="connsiteY2" fmla="*/ 914400 h 3746500"/>
              <a:gd name="connsiteX3" fmla="*/ 0 w 3733800"/>
              <a:gd name="connsiteY3" fmla="*/ 3746500 h 3746500"/>
              <a:gd name="connsiteX4" fmla="*/ 2819400 w 3733800"/>
              <a:gd name="connsiteY4" fmla="*/ 0 h 3746500"/>
              <a:gd name="connsiteX0" fmla="*/ 2819400 w 5638800"/>
              <a:gd name="connsiteY0" fmla="*/ 0 h 3746500"/>
              <a:gd name="connsiteX1" fmla="*/ 3733800 w 5638800"/>
              <a:gd name="connsiteY1" fmla="*/ 0 h 3746500"/>
              <a:gd name="connsiteX2" fmla="*/ 5638800 w 5638800"/>
              <a:gd name="connsiteY2" fmla="*/ 3746500 h 3746500"/>
              <a:gd name="connsiteX3" fmla="*/ 0 w 5638800"/>
              <a:gd name="connsiteY3" fmla="*/ 3746500 h 3746500"/>
              <a:gd name="connsiteX4" fmla="*/ 2819400 w 5638800"/>
              <a:gd name="connsiteY4" fmla="*/ 0 h 3746500"/>
              <a:gd name="connsiteX0" fmla="*/ 2819400 w 5651500"/>
              <a:gd name="connsiteY0" fmla="*/ 1435100 h 5181600"/>
              <a:gd name="connsiteX1" fmla="*/ 5651500 w 5651500"/>
              <a:gd name="connsiteY1" fmla="*/ 0 h 5181600"/>
              <a:gd name="connsiteX2" fmla="*/ 5638800 w 5651500"/>
              <a:gd name="connsiteY2" fmla="*/ 5181600 h 5181600"/>
              <a:gd name="connsiteX3" fmla="*/ 0 w 5651500"/>
              <a:gd name="connsiteY3" fmla="*/ 5181600 h 5181600"/>
              <a:gd name="connsiteX4" fmla="*/ 2819400 w 5651500"/>
              <a:gd name="connsiteY4" fmla="*/ 1435100 h 5181600"/>
              <a:gd name="connsiteX0" fmla="*/ 1879600 w 5651500"/>
              <a:gd name="connsiteY0" fmla="*/ 0 h 5194300"/>
              <a:gd name="connsiteX1" fmla="*/ 5651500 w 5651500"/>
              <a:gd name="connsiteY1" fmla="*/ 12700 h 5194300"/>
              <a:gd name="connsiteX2" fmla="*/ 5638800 w 5651500"/>
              <a:gd name="connsiteY2" fmla="*/ 5194300 h 5194300"/>
              <a:gd name="connsiteX3" fmla="*/ 0 w 5651500"/>
              <a:gd name="connsiteY3" fmla="*/ 5194300 h 5194300"/>
              <a:gd name="connsiteX4" fmla="*/ 1879600 w 565150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9430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7144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68684 w 5659120"/>
              <a:gd name="connsiteY0" fmla="*/ 12013 h 5181600"/>
              <a:gd name="connsiteX1" fmla="*/ 5659120 w 5659120"/>
              <a:gd name="connsiteY1" fmla="*/ 0 h 5181600"/>
              <a:gd name="connsiteX2" fmla="*/ 5646420 w 5659120"/>
              <a:gd name="connsiteY2" fmla="*/ 5158740 h 5181600"/>
              <a:gd name="connsiteX3" fmla="*/ 0 w 5659120"/>
              <a:gd name="connsiteY3" fmla="*/ 5181600 h 5181600"/>
              <a:gd name="connsiteX4" fmla="*/ 1868684 w 5659120"/>
              <a:gd name="connsiteY4" fmla="*/ 12013 h 5181600"/>
              <a:gd name="connsiteX0" fmla="*/ 1868684 w 5646563"/>
              <a:gd name="connsiteY0" fmla="*/ 0 h 5169587"/>
              <a:gd name="connsiteX1" fmla="*/ 5563870 w 5646563"/>
              <a:gd name="connsiteY1" fmla="*/ 64188 h 5169587"/>
              <a:gd name="connsiteX2" fmla="*/ 5646420 w 5646563"/>
              <a:gd name="connsiteY2" fmla="*/ 5146727 h 5169587"/>
              <a:gd name="connsiteX3" fmla="*/ 0 w 5646563"/>
              <a:gd name="connsiteY3" fmla="*/ 5169587 h 5169587"/>
              <a:gd name="connsiteX4" fmla="*/ 1868684 w 5646563"/>
              <a:gd name="connsiteY4" fmla="*/ 0 h 5169587"/>
              <a:gd name="connsiteX0" fmla="*/ 1868684 w 5654357"/>
              <a:gd name="connsiteY0" fmla="*/ 0 h 5169587"/>
              <a:gd name="connsiteX1" fmla="*/ 5654357 w 5654357"/>
              <a:gd name="connsiteY1" fmla="*/ 2275 h 5169587"/>
              <a:gd name="connsiteX2" fmla="*/ 5646420 w 5654357"/>
              <a:gd name="connsiteY2" fmla="*/ 5146727 h 5169587"/>
              <a:gd name="connsiteX3" fmla="*/ 0 w 5654357"/>
              <a:gd name="connsiteY3" fmla="*/ 5169587 h 5169587"/>
              <a:gd name="connsiteX4" fmla="*/ 1868684 w 5654357"/>
              <a:gd name="connsiteY4" fmla="*/ 0 h 5169587"/>
              <a:gd name="connsiteX0" fmla="*/ 1868684 w 5663764"/>
              <a:gd name="connsiteY0" fmla="*/ 0 h 5169587"/>
              <a:gd name="connsiteX1" fmla="*/ 5654357 w 5663764"/>
              <a:gd name="connsiteY1" fmla="*/ 2275 h 5169587"/>
              <a:gd name="connsiteX2" fmla="*/ 5663088 w 5663764"/>
              <a:gd name="connsiteY2" fmla="*/ 5161015 h 5169587"/>
              <a:gd name="connsiteX3" fmla="*/ 0 w 5663764"/>
              <a:gd name="connsiteY3" fmla="*/ 5169587 h 5169587"/>
              <a:gd name="connsiteX4" fmla="*/ 1868684 w 5663764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46728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65343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87219 w 5675542"/>
              <a:gd name="connsiteY0" fmla="*/ 0 h 5169587"/>
              <a:gd name="connsiteX1" fmla="*/ 5672892 w 5675542"/>
              <a:gd name="connsiteY1" fmla="*/ 2275 h 5169587"/>
              <a:gd name="connsiteX2" fmla="*/ 5674479 w 5675542"/>
              <a:gd name="connsiteY2" fmla="*/ 5165343 h 5169587"/>
              <a:gd name="connsiteX3" fmla="*/ 0 w 5675542"/>
              <a:gd name="connsiteY3" fmla="*/ 5169587 h 5169587"/>
              <a:gd name="connsiteX4" fmla="*/ 1887219 w 5675542"/>
              <a:gd name="connsiteY4" fmla="*/ 0 h 5169587"/>
              <a:gd name="connsiteX0" fmla="*/ 1887219 w 5675542"/>
              <a:gd name="connsiteY0" fmla="*/ 0 h 5165343"/>
              <a:gd name="connsiteX1" fmla="*/ 5672892 w 5675542"/>
              <a:gd name="connsiteY1" fmla="*/ 2275 h 5165343"/>
              <a:gd name="connsiteX2" fmla="*/ 5674479 w 5675542"/>
              <a:gd name="connsiteY2" fmla="*/ 5165343 h 5165343"/>
              <a:gd name="connsiteX3" fmla="*/ 0 w 5675542"/>
              <a:gd name="connsiteY3" fmla="*/ 5132357 h 5165343"/>
              <a:gd name="connsiteX4" fmla="*/ 1887219 w 5675542"/>
              <a:gd name="connsiteY4" fmla="*/ 0 h 5165343"/>
              <a:gd name="connsiteX0" fmla="*/ 1893398 w 5681721"/>
              <a:gd name="connsiteY0" fmla="*/ 0 h 5181998"/>
              <a:gd name="connsiteX1" fmla="*/ 5679071 w 5681721"/>
              <a:gd name="connsiteY1" fmla="*/ 2275 h 5181998"/>
              <a:gd name="connsiteX2" fmla="*/ 5680658 w 5681721"/>
              <a:gd name="connsiteY2" fmla="*/ 5165343 h 5181998"/>
              <a:gd name="connsiteX3" fmla="*/ 0 w 5681721"/>
              <a:gd name="connsiteY3" fmla="*/ 5181998 h 5181998"/>
              <a:gd name="connsiteX4" fmla="*/ 1893398 w 5681721"/>
              <a:gd name="connsiteY4" fmla="*/ 0 h 5181998"/>
              <a:gd name="connsiteX0" fmla="*/ 1893398 w 5681721"/>
              <a:gd name="connsiteY0" fmla="*/ 0 h 5165343"/>
              <a:gd name="connsiteX1" fmla="*/ 5679071 w 5681721"/>
              <a:gd name="connsiteY1" fmla="*/ 2275 h 5165343"/>
              <a:gd name="connsiteX2" fmla="*/ 5680658 w 5681721"/>
              <a:gd name="connsiteY2" fmla="*/ 5165343 h 5165343"/>
              <a:gd name="connsiteX3" fmla="*/ 0 w 5681721"/>
              <a:gd name="connsiteY3" fmla="*/ 5163382 h 5165343"/>
              <a:gd name="connsiteX4" fmla="*/ 1893398 w 5681721"/>
              <a:gd name="connsiteY4" fmla="*/ 0 h 51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721" h="5165343">
                <a:moveTo>
                  <a:pt x="1893398" y="0"/>
                </a:moveTo>
                <a:lnTo>
                  <a:pt x="5679071" y="2275"/>
                </a:lnTo>
                <a:cubicBezTo>
                  <a:pt x="5674838" y="1729475"/>
                  <a:pt x="5684891" y="3438143"/>
                  <a:pt x="5680658" y="5165343"/>
                </a:cubicBezTo>
                <a:lnTo>
                  <a:pt x="0" y="5163382"/>
                </a:lnTo>
                <a:lnTo>
                  <a:pt x="1893398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6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42668"/>
            <a:ext cx="8208912" cy="420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algn="ctr">
              <a:defRPr sz="1200">
                <a:solidFill>
                  <a:schemeClr val="tx2"/>
                </a:solidFill>
                <a:latin typeface="+mj-lt"/>
              </a:defRPr>
            </a:lvl2pPr>
            <a:lvl3pPr algn="ctr">
              <a:defRPr sz="1200">
                <a:solidFill>
                  <a:schemeClr val="tx2"/>
                </a:solidFill>
                <a:latin typeface="+mj-lt"/>
              </a:defRPr>
            </a:lvl3pPr>
            <a:lvl4pPr algn="ctr">
              <a:defRPr sz="1200">
                <a:solidFill>
                  <a:schemeClr val="tx2"/>
                </a:solidFill>
                <a:latin typeface="+mj-lt"/>
              </a:defRPr>
            </a:lvl4pPr>
            <a:lvl5pPr algn="ctr"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Add commentary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33"/>
          </p:nvPr>
        </p:nvSpPr>
        <p:spPr>
          <a:xfrm>
            <a:off x="467545" y="1653703"/>
            <a:ext cx="8208144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9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9" y="4686630"/>
            <a:ext cx="1126022" cy="321275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61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 Mess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133164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781236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9" y="4686630"/>
            <a:ext cx="1126022" cy="32127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03648" y="978812"/>
            <a:ext cx="6336704" cy="1304905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7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60232" y="4362425"/>
            <a:ext cx="2483768" cy="779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BEC0C2"/>
                </a:solidFill>
              </a:ln>
            </a:endParaRPr>
          </a:p>
        </p:txBody>
      </p:sp>
      <p:pic>
        <p:nvPicPr>
          <p:cNvPr id="14" name="Picture 2" descr="Y:\MARKETING, WHITE PAPERS, BUS DEV - NEW 2011\Logo &amp; Creative guidelines\New logo (small version) - for smaller than 20cm\B2B_Logo_Sm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0312"/>
            <a:ext cx="2246703" cy="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73162" y="3435846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accent3"/>
                </a:solidFill>
                <a:latin typeface="+mj-lt"/>
              </a:rPr>
              <a:t>info@b2binternational.com</a:t>
            </a:r>
          </a:p>
          <a:p>
            <a:r>
              <a:rPr lang="en-GB" sz="1200" b="0" dirty="0" smtClean="0">
                <a:solidFill>
                  <a:schemeClr val="accent3"/>
                </a:solidFill>
                <a:latin typeface="+mj-lt"/>
              </a:rPr>
              <a:t>www.b2binternational.com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195486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smtClean="0">
                <a:solidFill>
                  <a:schemeClr val="accent3"/>
                </a:solidFill>
                <a:latin typeface="+mj-lt"/>
              </a:rPr>
              <a:t>Manchester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712188" y="195486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London</a:t>
            </a:r>
            <a:endParaRPr lang="en-GB" sz="1000" b="0" kern="1200" dirty="0">
              <a:solidFill>
                <a:schemeClr val="accent3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69853" y="195485"/>
            <a:ext cx="684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New York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18889" y="195486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Chicago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45519" y="195486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Düsseldorf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943959" y="195486"/>
            <a:ext cx="705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Singapore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107133" y="195486"/>
            <a:ext cx="5357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Beijing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100392" y="195486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Shanghai</a:t>
            </a:r>
            <a:endParaRPr lang="en-GB" sz="1000" dirty="0">
              <a:solidFill>
                <a:schemeClr val="accent3"/>
              </a:solidFill>
            </a:endParaRPr>
          </a:p>
        </p:txBody>
      </p:sp>
      <p:pic>
        <p:nvPicPr>
          <p:cNvPr id="22" name="Picture 21" descr="C:\Users\Colette Stevens\AppData\Local\Microsoft\Windows\Temporary Internet Files\Content.Outlook\H4M5LI8U\back page footer-14 (2).pn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9536" y="3075807"/>
            <a:ext cx="6354464" cy="2080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89536" y="5048597"/>
            <a:ext cx="0" cy="10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4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P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5072124" cy="310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42668"/>
            <a:ext cx="8208912" cy="420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algn="ctr">
              <a:defRPr sz="1200">
                <a:solidFill>
                  <a:schemeClr val="tx2"/>
                </a:solidFill>
                <a:latin typeface="+mj-lt"/>
              </a:defRPr>
            </a:lvl2pPr>
            <a:lvl3pPr algn="ctr">
              <a:defRPr sz="1200">
                <a:solidFill>
                  <a:schemeClr val="tx2"/>
                </a:solidFill>
                <a:latin typeface="+mj-lt"/>
              </a:defRPr>
            </a:lvl3pPr>
            <a:lvl4pPr algn="ctr">
              <a:defRPr sz="1200">
                <a:solidFill>
                  <a:schemeClr val="tx2"/>
                </a:solidFill>
                <a:latin typeface="+mj-lt"/>
              </a:defRPr>
            </a:lvl4pPr>
            <a:lvl5pPr algn="ctr"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Add commentary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33"/>
          </p:nvPr>
        </p:nvSpPr>
        <p:spPr>
          <a:xfrm>
            <a:off x="467545" y="1653703"/>
            <a:ext cx="8208144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28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68314" y="1113588"/>
            <a:ext cx="4032000" cy="3105031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4650847" y="1113589"/>
            <a:ext cx="4032000" cy="310503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2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wo Two Conten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113588"/>
            <a:ext cx="4031679" cy="216024"/>
          </a:xfrm>
          <a:prstGeom prst="rect">
            <a:avLst/>
          </a:prstGeo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600"/>
              </a:lnSpc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GB" dirty="0" smtClean="0"/>
              <a:t>Sub Heading</a:t>
            </a:r>
          </a:p>
        </p:txBody>
      </p:sp>
      <p:sp>
        <p:nvSpPr>
          <p:cNvPr id="2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68314" y="1383618"/>
            <a:ext cx="4032000" cy="2835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4650847" y="1383618"/>
            <a:ext cx="4032000" cy="2835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4655555" y="1113588"/>
            <a:ext cx="4031679" cy="216024"/>
          </a:xfrm>
          <a:prstGeom prst="rect">
            <a:avLst/>
          </a:prstGeo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600"/>
              </a:lnSpc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GB" dirty="0" smtClean="0"/>
              <a:t>Sub Heading</a:t>
            </a:r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1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hree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32371" y="1115373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3204413" y="1113588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76456" y="1113588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2371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204413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5976456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32" hasCustomPrompt="1"/>
          </p:nvPr>
        </p:nvSpPr>
        <p:spPr>
          <a:xfrm>
            <a:off x="432371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052371" y="1124041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4824413" y="1122256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7596456" y="1122256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37" hasCustomPrompt="1"/>
          </p:nvPr>
        </p:nvSpPr>
        <p:spPr>
          <a:xfrm>
            <a:off x="432371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2371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204413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5976456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40" hasCustomPrompt="1"/>
          </p:nvPr>
        </p:nvSpPr>
        <p:spPr>
          <a:xfrm>
            <a:off x="3204413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41" hasCustomPrompt="1"/>
          </p:nvPr>
        </p:nvSpPr>
        <p:spPr>
          <a:xfrm>
            <a:off x="3204413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42" hasCustomPrompt="1"/>
          </p:nvPr>
        </p:nvSpPr>
        <p:spPr>
          <a:xfrm>
            <a:off x="5976456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43" hasCustomPrompt="1"/>
          </p:nvPr>
        </p:nvSpPr>
        <p:spPr>
          <a:xfrm>
            <a:off x="5976456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4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31590"/>
            <a:ext cx="8229600" cy="34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7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ARKETING, WHITE PAPERS, BUS DEV - NEW 2011\Logo &amp; Creative guidelines\New 2013\B2B_Logo_Sml_201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6630"/>
            <a:ext cx="1152000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2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i="0" kern="0">
                <a:solidFill>
                  <a:srgbClr val="005596"/>
                </a:solidFill>
                <a:latin typeface="Signika" pitchFamily="50" charset="0"/>
                <a:ea typeface="ＭＳ Ｐゴシック" charset="0"/>
                <a:cs typeface="Signika" pitchFamily="5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US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0" r:id="rId2"/>
    <p:sldLayoutId id="2147483694" r:id="rId3"/>
    <p:sldLayoutId id="214748372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ARKETING, WHITE PAPERS, BUS DEV - NEW 2011\Logo &amp; Creative guidelines\New 2013\B2B_Logo_Sml_2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6630"/>
            <a:ext cx="1152000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i="0" kern="0">
                <a:solidFill>
                  <a:srgbClr val="005596"/>
                </a:solidFill>
                <a:latin typeface="Signika" pitchFamily="50" charset="0"/>
                <a:ea typeface="ＭＳ Ｐゴシック" charset="0"/>
                <a:cs typeface="Signika" pitchFamily="5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US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9548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+mj-lt"/>
              </a:rPr>
              <a:t>Price Quality Strategy</a:t>
            </a:r>
            <a:endParaRPr lang="en-GB" sz="5400" b="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551" y="202332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A business model </a:t>
            </a:r>
            <a:r>
              <a:rPr lang="en-GB" dirty="0" smtClean="0"/>
              <a:t>for guiding a pricing strategy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87624" y="1131590"/>
            <a:ext cx="6329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Use this model </a:t>
            </a:r>
            <a:r>
              <a:rPr lang="en-GB" sz="1400" dirty="0" smtClean="0"/>
              <a:t>to find out the value perceptions of your product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34617" y="1779662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This is a model proposed by Philip Kotler. </a:t>
            </a:r>
            <a:r>
              <a:rPr lang="en-GB" sz="1200" dirty="0"/>
              <a:t>He sees three levels of price – high, medium and low. He also recognises three levels of quality – high medium and low. The combination of these levels of price and quality result in nine pricing strategies. </a:t>
            </a:r>
            <a:r>
              <a:rPr lang="en-GB" sz="1200" dirty="0" smtClean="0"/>
              <a:t> </a:t>
            </a:r>
          </a:p>
          <a:p>
            <a:endParaRPr lang="en-GB" sz="1200" dirty="0"/>
          </a:p>
          <a:p>
            <a:r>
              <a:rPr lang="en-GB" sz="1200" dirty="0" smtClean="0"/>
              <a:t>There are only six possible combinations that produce viable pricing strategies as three would not work – high price/low quality, medium price/low quality, and high price/medium quality. These inappropriate strategies are shaded pink in the figure opposite.</a:t>
            </a:r>
          </a:p>
          <a:p>
            <a:endParaRPr lang="en-GB" sz="1200" dirty="0" smtClean="0"/>
          </a:p>
          <a:p>
            <a:endParaRPr lang="en-GB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7654"/>
            <a:ext cx="4038402" cy="24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Six steps to develop the strategy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4920" y="98757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First decide </a:t>
            </a:r>
            <a:r>
              <a:rPr lang="en-GB" sz="1200" dirty="0">
                <a:latin typeface="+mj-lt"/>
              </a:rPr>
              <a:t>where your product sits in terms of its quality – high, medium or low</a:t>
            </a:r>
            <a:r>
              <a:rPr lang="en-GB" sz="1200" dirty="0" smtClean="0">
                <a:latin typeface="+mj-lt"/>
              </a:rPr>
              <a:t>. On what basis can you say this?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Now select </a:t>
            </a:r>
            <a:r>
              <a:rPr lang="en-GB" sz="1200" dirty="0">
                <a:latin typeface="+mj-lt"/>
              </a:rPr>
              <a:t>your price objective – </a:t>
            </a:r>
            <a:r>
              <a:rPr lang="en-GB" sz="1200" dirty="0" smtClean="0">
                <a:latin typeface="+mj-lt"/>
              </a:rPr>
              <a:t>is it </a:t>
            </a:r>
            <a:r>
              <a:rPr lang="en-GB" sz="1200" dirty="0">
                <a:latin typeface="+mj-lt"/>
              </a:rPr>
              <a:t>to maximise profit, maximise market share, achieve a fast penetration of the market, achieve product quality leadership</a:t>
            </a:r>
            <a:r>
              <a:rPr lang="en-GB" sz="1200" dirty="0" smtClean="0">
                <a:latin typeface="+mj-lt"/>
              </a:rPr>
              <a:t>? Will your price strategy be high, medium or low?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Estimate the </a:t>
            </a:r>
            <a:r>
              <a:rPr lang="en-GB" sz="1200" dirty="0">
                <a:latin typeface="+mj-lt"/>
              </a:rPr>
              <a:t>demand you will achieve at the price/quality strategy you are considering</a:t>
            </a:r>
            <a:r>
              <a:rPr lang="en-GB" sz="1200" dirty="0" smtClean="0"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Check </a:t>
            </a:r>
            <a:r>
              <a:rPr lang="en-GB" sz="1200" dirty="0">
                <a:latin typeface="+mj-lt"/>
              </a:rPr>
              <a:t>your costs to determine whether you will make an acceptable profit</a:t>
            </a:r>
            <a:r>
              <a:rPr lang="en-GB" sz="1200" dirty="0" smtClean="0"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Consider how </a:t>
            </a:r>
            <a:r>
              <a:rPr lang="en-GB" sz="1200" dirty="0">
                <a:latin typeface="+mj-lt"/>
              </a:rPr>
              <a:t>you will position your product against the competition and in particular </a:t>
            </a:r>
            <a:r>
              <a:rPr lang="en-GB" sz="1200" dirty="0" smtClean="0">
                <a:latin typeface="+mj-lt"/>
              </a:rPr>
              <a:t>what </a:t>
            </a:r>
            <a:r>
              <a:rPr lang="en-GB" sz="1200" dirty="0">
                <a:latin typeface="+mj-lt"/>
              </a:rPr>
              <a:t>will differentiate it and generate demand</a:t>
            </a:r>
            <a:r>
              <a:rPr lang="en-GB" sz="1200" dirty="0" smtClean="0"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+mj-lt"/>
              </a:rPr>
              <a:t>Set your </a:t>
            </a:r>
            <a:r>
              <a:rPr lang="en-GB" sz="1200" dirty="0">
                <a:latin typeface="+mj-lt"/>
              </a:rPr>
              <a:t>final </a:t>
            </a:r>
            <a:r>
              <a:rPr lang="en-GB" sz="1200" dirty="0" smtClean="0">
                <a:latin typeface="+mj-lt"/>
              </a:rPr>
              <a:t>price.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7" y="1014101"/>
            <a:ext cx="4038402" cy="24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3579862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Where does your price sit in the Kotler matrix?</a:t>
            </a:r>
          </a:p>
          <a:p>
            <a:r>
              <a:rPr lang="en-GB" sz="1200" dirty="0" smtClean="0">
                <a:latin typeface="+mj-lt"/>
              </a:rPr>
              <a:t>Does it make sense? </a:t>
            </a:r>
            <a:endParaRPr lang="en-GB" sz="12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8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things to think about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002700"/>
            <a:ext cx="6678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How does your pricing strategy for the product you have been addressing fit </a:t>
            </a:r>
            <a:r>
              <a:rPr lang="en-GB" sz="1600" dirty="0" smtClean="0">
                <a:latin typeface="+mj-lt"/>
              </a:rPr>
              <a:t>with </a:t>
            </a:r>
            <a:r>
              <a:rPr lang="en-GB" sz="1600" dirty="0">
                <a:latin typeface="+mj-lt"/>
              </a:rPr>
              <a:t>other pricing strategies within your company</a:t>
            </a:r>
            <a:r>
              <a:rPr lang="en-GB" sz="1600" dirty="0" smtClean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How </a:t>
            </a:r>
            <a:r>
              <a:rPr lang="en-GB" sz="1600" dirty="0">
                <a:latin typeface="+mj-lt"/>
              </a:rPr>
              <a:t>will your pricing strategy address the different segments of the market?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What discount strategy will you adopt for volume sales?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How will the pricing strategy fit within channel pricing?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How will warranties and services fit in with your product pricing strategy</a:t>
            </a:r>
            <a:r>
              <a:rPr lang="en-GB" sz="1600" dirty="0" smtClean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Are your customers obtaining enough value from your pricing strategy?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Are you achieving sufficient profits from your pricing strategy?</a:t>
            </a:r>
          </a:p>
        </p:txBody>
      </p:sp>
    </p:spTree>
    <p:extLst>
      <p:ext uri="{BB962C8B-B14F-4D97-AF65-F5344CB8AC3E}">
        <p14:creationId xmlns:p14="http://schemas.microsoft.com/office/powerpoint/2010/main" val="9627427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8">
      <a:dk1>
        <a:srgbClr val="3B3B3B"/>
      </a:dk1>
      <a:lt1>
        <a:srgbClr val="FFFFFF"/>
      </a:lt1>
      <a:dk2>
        <a:srgbClr val="3B3B3B"/>
      </a:dk2>
      <a:lt2>
        <a:srgbClr val="BEC0C2"/>
      </a:lt2>
      <a:accent1>
        <a:srgbClr val="005596"/>
      </a:accent1>
      <a:accent2>
        <a:srgbClr val="739DD2"/>
      </a:accent2>
      <a:accent3>
        <a:srgbClr val="ED1944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s Etc.">
  <a:themeElements>
    <a:clrScheme name="Custom 13">
      <a:dk1>
        <a:srgbClr val="262626"/>
      </a:dk1>
      <a:lt1>
        <a:srgbClr val="FFFFFF"/>
      </a:lt1>
      <a:dk2>
        <a:srgbClr val="262626"/>
      </a:dk2>
      <a:lt2>
        <a:srgbClr val="BEC0C2"/>
      </a:lt2>
      <a:accent1>
        <a:srgbClr val="ED1944"/>
      </a:accent1>
      <a:accent2>
        <a:srgbClr val="739DD2"/>
      </a:accent2>
      <a:accent3>
        <a:srgbClr val="005596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nt Layout">
  <a:themeElements>
    <a:clrScheme name="Custom 13">
      <a:dk1>
        <a:srgbClr val="262626"/>
      </a:dk1>
      <a:lt1>
        <a:srgbClr val="FFFFFF"/>
      </a:lt1>
      <a:dk2>
        <a:srgbClr val="262626"/>
      </a:dk2>
      <a:lt2>
        <a:srgbClr val="BEC0C2"/>
      </a:lt2>
      <a:accent1>
        <a:srgbClr val="ED1944"/>
      </a:accent1>
      <a:accent2>
        <a:srgbClr val="739DD2"/>
      </a:accent2>
      <a:accent3>
        <a:srgbClr val="005596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6657</TotalTime>
  <Words>347</Words>
  <Application>Microsoft Office PowerPoint</Application>
  <PresentationFormat>On-screen Show (16:9)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Signika</vt:lpstr>
      <vt:lpstr>Calibri</vt:lpstr>
      <vt:lpstr>Times New Roman</vt:lpstr>
      <vt:lpstr>Trebuchet MS</vt:lpstr>
      <vt:lpstr>Sabon</vt:lpstr>
      <vt:lpstr>ＭＳ Ｐゴシック</vt:lpstr>
      <vt:lpstr>Blank</vt:lpstr>
      <vt:lpstr>Dividers Etc.</vt:lpstr>
      <vt:lpstr>Print Layout</vt:lpstr>
      <vt:lpstr>PowerPoint Presentation</vt:lpstr>
      <vt:lpstr>A business model for guiding a pricing strategy</vt:lpstr>
      <vt:lpstr>Six steps to develop the strategy</vt:lpstr>
      <vt:lpstr>Other things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B2B Frameworks</dc:title>
  <dc:creator/>
  <cp:lastModifiedBy>Paul Hague</cp:lastModifiedBy>
  <cp:revision>213</cp:revision>
  <dcterms:created xsi:type="dcterms:W3CDTF">2017-08-15T13:01:37Z</dcterms:created>
  <dcterms:modified xsi:type="dcterms:W3CDTF">2018-11-17T11:35:39Z</dcterms:modified>
</cp:coreProperties>
</file>