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VIrkWMySxLk3+KrBhw8SkBz4+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8e7806d47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28e7806d47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20"/>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6" name="Google Shape;24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7" name="Google Shape;247;p20"/>
          <p:cNvGrpSpPr/>
          <p:nvPr/>
        </p:nvGrpSpPr>
        <p:grpSpPr>
          <a:xfrm>
            <a:off x="11436251" y="129884"/>
            <a:ext cx="661669" cy="1214119"/>
            <a:chOff x="11436251" y="129884"/>
            <a:chExt cx="661669" cy="1214119"/>
          </a:xfrm>
        </p:grpSpPr>
        <p:sp>
          <p:nvSpPr>
            <p:cNvPr id="248" name="Google Shape;24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6" name="Google Shape;276;p20"/>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7" name="Google Shape;277;p20"/>
          <p:cNvGrpSpPr/>
          <p:nvPr/>
        </p:nvGrpSpPr>
        <p:grpSpPr>
          <a:xfrm>
            <a:off x="0" y="1318491"/>
            <a:ext cx="1397787" cy="57996"/>
            <a:chOff x="0" y="1077191"/>
            <a:chExt cx="1397787" cy="57996"/>
          </a:xfrm>
        </p:grpSpPr>
        <p:sp>
          <p:nvSpPr>
            <p:cNvPr id="278" name="Google Shape;278;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81" name="Google Shape;281;p20"/>
          <p:cNvSpPr txBox="1"/>
          <p:nvPr>
            <p:ph type="title"/>
          </p:nvPr>
        </p:nvSpPr>
        <p:spPr>
          <a:xfrm>
            <a:off x="298674" y="750475"/>
            <a:ext cx="9525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8" name="Google Shape;288;p21"/>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9" name="Google Shape;289;p21"/>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0" name="Google Shape;290;p21"/>
          <p:cNvGrpSpPr/>
          <p:nvPr/>
        </p:nvGrpSpPr>
        <p:grpSpPr>
          <a:xfrm>
            <a:off x="11626751" y="129884"/>
            <a:ext cx="661669" cy="1214119"/>
            <a:chOff x="11436251" y="129884"/>
            <a:chExt cx="661669" cy="1214119"/>
          </a:xfrm>
        </p:grpSpPr>
        <p:sp>
          <p:nvSpPr>
            <p:cNvPr id="291" name="Google Shape;291;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9" name="Google Shape;319;p21"/>
          <p:cNvGrpSpPr/>
          <p:nvPr/>
        </p:nvGrpSpPr>
        <p:grpSpPr>
          <a:xfrm>
            <a:off x="0" y="1318491"/>
            <a:ext cx="1397787" cy="57996"/>
            <a:chOff x="0" y="1077191"/>
            <a:chExt cx="1397787" cy="57996"/>
          </a:xfrm>
        </p:grpSpPr>
        <p:sp>
          <p:nvSpPr>
            <p:cNvPr id="320" name="Google Shape;320;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3" name="Google Shape;323;p21"/>
          <p:cNvSpPr txBox="1"/>
          <p:nvPr>
            <p:ph type="title"/>
          </p:nvPr>
        </p:nvSpPr>
        <p:spPr>
          <a:xfrm>
            <a:off x="298674" y="750475"/>
            <a:ext cx="9525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9" name="Google Shape;329;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2"/>
          <p:cNvGrpSpPr/>
          <p:nvPr/>
        </p:nvGrpSpPr>
        <p:grpSpPr>
          <a:xfrm>
            <a:off x="11436251" y="129884"/>
            <a:ext cx="661669" cy="1214119"/>
            <a:chOff x="11436251" y="129884"/>
            <a:chExt cx="661669" cy="1214119"/>
          </a:xfrm>
        </p:grpSpPr>
        <p:sp>
          <p:nvSpPr>
            <p:cNvPr id="331" name="Google Shape;331;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1" name="Google Shape;361;p22"/>
          <p:cNvGrpSpPr/>
          <p:nvPr/>
        </p:nvGrpSpPr>
        <p:grpSpPr>
          <a:xfrm>
            <a:off x="0" y="1318491"/>
            <a:ext cx="1397787" cy="57996"/>
            <a:chOff x="0" y="1077191"/>
            <a:chExt cx="1397787" cy="57996"/>
          </a:xfrm>
        </p:grpSpPr>
        <p:sp>
          <p:nvSpPr>
            <p:cNvPr id="362" name="Google Shape;362;p22"/>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2"/>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4" name="Google Shape;364;p22"/>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65" name="Google Shape;365;p22"/>
          <p:cNvSpPr txBox="1"/>
          <p:nvPr>
            <p:ph type="title"/>
          </p:nvPr>
        </p:nvSpPr>
        <p:spPr>
          <a:xfrm>
            <a:off x="298674" y="750475"/>
            <a:ext cx="9525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3"/>
          <p:cNvGrpSpPr/>
          <p:nvPr/>
        </p:nvGrpSpPr>
        <p:grpSpPr>
          <a:xfrm>
            <a:off x="0" y="1318491"/>
            <a:ext cx="1397812" cy="58002"/>
            <a:chOff x="0" y="1077191"/>
            <a:chExt cx="1397812" cy="58002"/>
          </a:xfrm>
        </p:grpSpPr>
        <p:sp>
          <p:nvSpPr>
            <p:cNvPr id="373" name="Google Shape;37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3"/>
          <p:cNvGrpSpPr/>
          <p:nvPr/>
        </p:nvGrpSpPr>
        <p:grpSpPr>
          <a:xfrm>
            <a:off x="11614051" y="129884"/>
            <a:ext cx="661669" cy="1214119"/>
            <a:chOff x="11436251" y="129884"/>
            <a:chExt cx="661669" cy="1214119"/>
          </a:xfrm>
        </p:grpSpPr>
        <p:sp>
          <p:nvSpPr>
            <p:cNvPr id="378" name="Google Shape;37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4"/>
          <p:cNvGrpSpPr/>
          <p:nvPr/>
        </p:nvGrpSpPr>
        <p:grpSpPr>
          <a:xfrm>
            <a:off x="0" y="1547091"/>
            <a:ext cx="1397812" cy="58002"/>
            <a:chOff x="0" y="1077191"/>
            <a:chExt cx="1397812" cy="58002"/>
          </a:xfrm>
        </p:grpSpPr>
        <p:sp>
          <p:nvSpPr>
            <p:cNvPr id="414" name="Google Shape;414;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4"/>
          <p:cNvGrpSpPr/>
          <p:nvPr/>
        </p:nvGrpSpPr>
        <p:grpSpPr>
          <a:xfrm>
            <a:off x="11436251" y="129884"/>
            <a:ext cx="661669" cy="1214119"/>
            <a:chOff x="11436251" y="129884"/>
            <a:chExt cx="661669" cy="1214119"/>
          </a:xfrm>
        </p:grpSpPr>
        <p:sp>
          <p:nvSpPr>
            <p:cNvPr id="419" name="Google Shape;41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5"/>
          <p:cNvGrpSpPr/>
          <p:nvPr/>
        </p:nvGrpSpPr>
        <p:grpSpPr>
          <a:xfrm>
            <a:off x="0" y="1318491"/>
            <a:ext cx="1397812" cy="58002"/>
            <a:chOff x="0" y="1077191"/>
            <a:chExt cx="1397812" cy="58002"/>
          </a:xfrm>
        </p:grpSpPr>
        <p:sp>
          <p:nvSpPr>
            <p:cNvPr id="455" name="Google Shape;45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5"/>
          <p:cNvGrpSpPr/>
          <p:nvPr/>
        </p:nvGrpSpPr>
        <p:grpSpPr>
          <a:xfrm>
            <a:off x="11436251" y="129884"/>
            <a:ext cx="661669" cy="1214119"/>
            <a:chOff x="11436251" y="129884"/>
            <a:chExt cx="661669" cy="1214119"/>
          </a:xfrm>
        </p:grpSpPr>
        <p:sp>
          <p:nvSpPr>
            <p:cNvPr id="460" name="Google Shape;46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p26"/>
          <p:cNvGrpSpPr/>
          <p:nvPr/>
        </p:nvGrpSpPr>
        <p:grpSpPr>
          <a:xfrm>
            <a:off x="0" y="1318491"/>
            <a:ext cx="1397812" cy="58002"/>
            <a:chOff x="0" y="1077191"/>
            <a:chExt cx="1397812" cy="58002"/>
          </a:xfrm>
        </p:grpSpPr>
        <p:sp>
          <p:nvSpPr>
            <p:cNvPr id="496" name="Google Shape;496;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9" name="Google Shape;499;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0" name="Google Shape;500;p26"/>
          <p:cNvGrpSpPr/>
          <p:nvPr/>
        </p:nvGrpSpPr>
        <p:grpSpPr>
          <a:xfrm>
            <a:off x="11436251" y="129884"/>
            <a:ext cx="661669" cy="1214119"/>
            <a:chOff x="11436251" y="129884"/>
            <a:chExt cx="661669" cy="1214119"/>
          </a:xfrm>
        </p:grpSpPr>
        <p:sp>
          <p:nvSpPr>
            <p:cNvPr id="501" name="Google Shape;501;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9" name="Google Shape;529;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0" name="Google Shape;530;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7"/>
          <p:cNvGrpSpPr/>
          <p:nvPr/>
        </p:nvGrpSpPr>
        <p:grpSpPr>
          <a:xfrm>
            <a:off x="0" y="1318491"/>
            <a:ext cx="1397812" cy="58002"/>
            <a:chOff x="0" y="1077191"/>
            <a:chExt cx="1397812" cy="58002"/>
          </a:xfrm>
        </p:grpSpPr>
        <p:sp>
          <p:nvSpPr>
            <p:cNvPr id="538" name="Google Shape;538;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1" name="Google Shape;541;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7"/>
          <p:cNvGrpSpPr/>
          <p:nvPr/>
        </p:nvGrpSpPr>
        <p:grpSpPr>
          <a:xfrm>
            <a:off x="11614051" y="129884"/>
            <a:ext cx="661669" cy="1214119"/>
            <a:chOff x="11436251" y="129884"/>
            <a:chExt cx="661669" cy="1214119"/>
          </a:xfrm>
        </p:grpSpPr>
        <p:sp>
          <p:nvSpPr>
            <p:cNvPr id="543" name="Google Shape;543;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1" name="Google Shape;571;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8" name="Shape 578"/>
        <p:cNvGrpSpPr/>
        <p:nvPr/>
      </p:nvGrpSpPr>
      <p:grpSpPr>
        <a:xfrm>
          <a:off x="0" y="0"/>
          <a:ext cx="0" cy="0"/>
          <a:chOff x="0" y="0"/>
          <a:chExt cx="0" cy="0"/>
        </a:xfrm>
      </p:grpSpPr>
      <p:pic>
        <p:nvPicPr>
          <p:cNvPr id="579" name="Google Shape;57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0" name="Google Shape;580;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1" name="Google Shape;581;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7" name="Google Shape;58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8" name="Shape 588"/>
        <p:cNvGrpSpPr/>
        <p:nvPr/>
      </p:nvGrpSpPr>
      <p:grpSpPr>
        <a:xfrm>
          <a:off x="0" y="0"/>
          <a:ext cx="0" cy="0"/>
          <a:chOff x="0" y="0"/>
          <a:chExt cx="0" cy="0"/>
        </a:xfrm>
      </p:grpSpPr>
      <p:sp>
        <p:nvSpPr>
          <p:cNvPr id="589" name="Google Shape;589;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2" name="Google Shape;592;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3" name="Shape 593"/>
        <p:cNvGrpSpPr/>
        <p:nvPr/>
      </p:nvGrpSpPr>
      <p:grpSpPr>
        <a:xfrm>
          <a:off x="0" y="0"/>
          <a:ext cx="0" cy="0"/>
          <a:chOff x="0" y="0"/>
          <a:chExt cx="0" cy="0"/>
        </a:xfrm>
      </p:grpSpPr>
      <p:sp>
        <p:nvSpPr>
          <p:cNvPr id="594" name="Google Shape;594;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0" name="Shape 600"/>
        <p:cNvGrpSpPr/>
        <p:nvPr/>
      </p:nvGrpSpPr>
      <p:grpSpPr>
        <a:xfrm>
          <a:off x="0" y="0"/>
          <a:ext cx="0" cy="0"/>
          <a:chOff x="0" y="0"/>
          <a:chExt cx="0" cy="0"/>
        </a:xfrm>
      </p:grpSpPr>
      <p:sp>
        <p:nvSpPr>
          <p:cNvPr id="601" name="Google Shape;601;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2" name="Google Shape;602;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3" name="Shape 603"/>
        <p:cNvGrpSpPr/>
        <p:nvPr/>
      </p:nvGrpSpPr>
      <p:grpSpPr>
        <a:xfrm>
          <a:off x="0" y="0"/>
          <a:ext cx="0" cy="0"/>
          <a:chOff x="0" y="0"/>
          <a:chExt cx="0" cy="0"/>
        </a:xfrm>
      </p:grpSpPr>
      <p:sp>
        <p:nvSpPr>
          <p:cNvPr id="604" name="Google Shape;604;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7" name="Shape 607"/>
        <p:cNvGrpSpPr/>
        <p:nvPr/>
      </p:nvGrpSpPr>
      <p:grpSpPr>
        <a:xfrm>
          <a:off x="0" y="0"/>
          <a:ext cx="0" cy="0"/>
          <a:chOff x="0" y="0"/>
          <a:chExt cx="0" cy="0"/>
        </a:xfrm>
      </p:grpSpPr>
      <p:sp>
        <p:nvSpPr>
          <p:cNvPr id="608" name="Google Shape;608;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1" name="Google Shape;611;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8" name="Google Shape;618;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9" name="Shape 619"/>
        <p:cNvGrpSpPr/>
        <p:nvPr/>
      </p:nvGrpSpPr>
      <p:grpSpPr>
        <a:xfrm>
          <a:off x="0" y="0"/>
          <a:ext cx="0" cy="0"/>
          <a:chOff x="0" y="0"/>
          <a:chExt cx="0" cy="0"/>
        </a:xfrm>
      </p:grpSpPr>
      <p:sp>
        <p:nvSpPr>
          <p:cNvPr id="620" name="Google Shape;620;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7"/>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7"/>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4"/>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6"/>
          <p:cNvGrpSpPr/>
          <p:nvPr/>
        </p:nvGrpSpPr>
        <p:grpSpPr>
          <a:xfrm>
            <a:off x="11436251" y="129884"/>
            <a:ext cx="661669" cy="1214119"/>
            <a:chOff x="11436251" y="129884"/>
            <a:chExt cx="661669" cy="1214119"/>
          </a:xfrm>
        </p:grpSpPr>
        <p:sp>
          <p:nvSpPr>
            <p:cNvPr id="90" name="Google Shape;90;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7"/>
          <p:cNvGrpSpPr/>
          <p:nvPr/>
        </p:nvGrpSpPr>
        <p:grpSpPr>
          <a:xfrm>
            <a:off x="11436251" y="129884"/>
            <a:ext cx="661669" cy="1214119"/>
            <a:chOff x="11436251" y="129884"/>
            <a:chExt cx="661669" cy="1214119"/>
          </a:xfrm>
        </p:grpSpPr>
        <p:sp>
          <p:nvSpPr>
            <p:cNvPr id="129" name="Google Shape;129;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8"/>
          <p:cNvGrpSpPr/>
          <p:nvPr/>
        </p:nvGrpSpPr>
        <p:grpSpPr>
          <a:xfrm>
            <a:off x="11436251" y="129884"/>
            <a:ext cx="661669" cy="1214119"/>
            <a:chOff x="11436251" y="129884"/>
            <a:chExt cx="661669" cy="1214119"/>
          </a:xfrm>
        </p:grpSpPr>
        <p:sp>
          <p:nvSpPr>
            <p:cNvPr id="165" name="Google Shape;16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8"/>
          <p:cNvGrpSpPr/>
          <p:nvPr/>
        </p:nvGrpSpPr>
        <p:grpSpPr>
          <a:xfrm>
            <a:off x="0" y="1318491"/>
            <a:ext cx="1397787" cy="57996"/>
            <a:chOff x="0" y="1077191"/>
            <a:chExt cx="1397787" cy="57996"/>
          </a:xfrm>
        </p:grpSpPr>
        <p:sp>
          <p:nvSpPr>
            <p:cNvPr id="196" name="Google Shape;196;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199" name="Google Shape;199;p18"/>
          <p:cNvSpPr txBox="1"/>
          <p:nvPr>
            <p:ph type="title"/>
          </p:nvPr>
        </p:nvSpPr>
        <p:spPr>
          <a:xfrm>
            <a:off x="298674" y="750475"/>
            <a:ext cx="9525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9"/>
          <p:cNvGrpSpPr/>
          <p:nvPr/>
        </p:nvGrpSpPr>
        <p:grpSpPr>
          <a:xfrm>
            <a:off x="11436251" y="129884"/>
            <a:ext cx="661669" cy="1214119"/>
            <a:chOff x="11436251" y="129884"/>
            <a:chExt cx="661669" cy="1214119"/>
          </a:xfrm>
        </p:grpSpPr>
        <p:sp>
          <p:nvSpPr>
            <p:cNvPr id="207" name="Google Shape;20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9"/>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9"/>
          <p:cNvGrpSpPr/>
          <p:nvPr/>
        </p:nvGrpSpPr>
        <p:grpSpPr>
          <a:xfrm>
            <a:off x="0" y="1318491"/>
            <a:ext cx="1397787" cy="57996"/>
            <a:chOff x="0" y="1077191"/>
            <a:chExt cx="1397787" cy="57996"/>
          </a:xfrm>
        </p:grpSpPr>
        <p:sp>
          <p:nvSpPr>
            <p:cNvPr id="237" name="Google Shape;237;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0" name="Google Shape;240;p19"/>
          <p:cNvSpPr txBox="1"/>
          <p:nvPr>
            <p:ph type="title"/>
          </p:nvPr>
        </p:nvSpPr>
        <p:spPr>
          <a:xfrm>
            <a:off x="298674" y="750475"/>
            <a:ext cx="9525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SERVQUAL</a:t>
            </a:r>
            <a:endParaRPr/>
          </a:p>
        </p:txBody>
      </p:sp>
      <p:pic>
        <p:nvPicPr>
          <p:cNvPr id="629" name="Google Shape;629;p1"/>
          <p:cNvPicPr preferRelativeResize="0"/>
          <p:nvPr/>
        </p:nvPicPr>
        <p:blipFill rotWithShape="1">
          <a:blip r:embed="rId3">
            <a:alphaModFix/>
          </a:blip>
          <a:srcRect b="0" l="0" r="0" t="0"/>
          <a:stretch/>
        </p:blipFill>
        <p:spPr>
          <a:xfrm>
            <a:off x="6785625" y="2662700"/>
            <a:ext cx="1160376" cy="1021894"/>
          </a:xfrm>
          <a:prstGeom prst="rect">
            <a:avLst/>
          </a:prstGeom>
          <a:noFill/>
          <a:ln>
            <a:noFill/>
          </a:ln>
        </p:spPr>
      </p:pic>
      <p:pic>
        <p:nvPicPr>
          <p:cNvPr id="630" name="Google Shape;630;p1"/>
          <p:cNvPicPr preferRelativeResize="0"/>
          <p:nvPr/>
        </p:nvPicPr>
        <p:blipFill rotWithShape="1">
          <a:blip r:embed="rId3">
            <a:alphaModFix/>
          </a:blip>
          <a:srcRect b="0" l="0" r="0" t="0"/>
          <a:stretch/>
        </p:blipFill>
        <p:spPr>
          <a:xfrm>
            <a:off x="3912025" y="3710826"/>
            <a:ext cx="978475" cy="861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
          <p:cNvSpPr txBox="1"/>
          <p:nvPr>
            <p:ph type="title"/>
          </p:nvPr>
        </p:nvSpPr>
        <p:spPr>
          <a:xfrm>
            <a:off x="333514" y="472411"/>
            <a:ext cx="11270882"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Align customer expectations and company performance</a:t>
            </a:r>
            <a:r>
              <a:rPr lang="en-GB">
                <a:solidFill>
                  <a:schemeClr val="lt1"/>
                </a:solidFill>
              </a:rPr>
              <a:t>.</a:t>
            </a:r>
            <a:endParaRPr>
              <a:solidFill>
                <a:schemeClr val="lt1"/>
              </a:solidFill>
            </a:endParaRPr>
          </a:p>
        </p:txBody>
      </p:sp>
      <p:sp>
        <p:nvSpPr>
          <p:cNvPr id="636" name="Google Shape;636;p2"/>
          <p:cNvSpPr/>
          <p:nvPr/>
        </p:nvSpPr>
        <p:spPr>
          <a:xfrm>
            <a:off x="427851" y="1356375"/>
            <a:ext cx="95955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make sure that you deliver services to customers they expect</a:t>
            </a:r>
            <a:endParaRPr/>
          </a:p>
        </p:txBody>
      </p:sp>
      <p:sp>
        <p:nvSpPr>
          <p:cNvPr id="637" name="Google Shape;637;p2"/>
          <p:cNvSpPr txBox="1"/>
          <p:nvPr/>
        </p:nvSpPr>
        <p:spPr>
          <a:xfrm>
            <a:off x="427850" y="2014700"/>
            <a:ext cx="46920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Expectations are built up from what customer knows about a supplier, past experiences with that supplier, and customers’ needs.  In a SERVQUAL study people are asked to rate the expectations they have of various aspects of service from a company and the degree to which these expectations are satisfied.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results show where there are gaps between expectations of the service and the performance of the company in meeting these expectations.  There are 5 possible gaps to be measures as shown in the figure opposite.</a:t>
            </a:r>
            <a:endParaRPr/>
          </a:p>
        </p:txBody>
      </p:sp>
      <p:sp>
        <p:nvSpPr>
          <p:cNvPr id="638" name="Google Shape;63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9" name="Google Shape;639;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40" name="Google Shape;640;p2"/>
          <p:cNvPicPr preferRelativeResize="0"/>
          <p:nvPr/>
        </p:nvPicPr>
        <p:blipFill>
          <a:blip r:embed="rId3">
            <a:alphaModFix/>
          </a:blip>
          <a:stretch>
            <a:fillRect/>
          </a:stretch>
        </p:blipFill>
        <p:spPr>
          <a:xfrm>
            <a:off x="5703475" y="1870225"/>
            <a:ext cx="6336124" cy="4450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
          <p:cNvSpPr txBox="1"/>
          <p:nvPr>
            <p:ph type="title"/>
          </p:nvPr>
        </p:nvSpPr>
        <p:spPr>
          <a:xfrm>
            <a:off x="298674" y="750475"/>
            <a:ext cx="9525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Measure the knowledge gap</a:t>
            </a:r>
            <a:br>
              <a:rPr lang="en-GB"/>
            </a:br>
            <a:endParaRPr/>
          </a:p>
        </p:txBody>
      </p:sp>
      <p:sp>
        <p:nvSpPr>
          <p:cNvPr id="647" name="Google Shape;647;p3"/>
          <p:cNvSpPr txBox="1"/>
          <p:nvPr/>
        </p:nvSpPr>
        <p:spPr>
          <a:xfrm>
            <a:off x="374974" y="1525650"/>
            <a:ext cx="10833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Montserrat Light"/>
                <a:ea typeface="Montserrat Light"/>
                <a:cs typeface="Montserrat Light"/>
                <a:sym typeface="Montserrat Light"/>
              </a:rPr>
              <a:t>Managers of a company can sometimes fail to understand the service levels that are expected by their customers. Two surveys are required – one with managers and the other with customers – to obtain answers to the following questions (in the case of the managers they would be asked to state what they expect customers to say in answer to the following questions). </a:t>
            </a:r>
            <a:endParaRPr/>
          </a:p>
        </p:txBody>
      </p:sp>
      <p:sp>
        <p:nvSpPr>
          <p:cNvPr id="648" name="Google Shape;648;p3"/>
          <p:cNvSpPr txBox="1"/>
          <p:nvPr/>
        </p:nvSpPr>
        <p:spPr>
          <a:xfrm>
            <a:off x="374982" y="2265949"/>
            <a:ext cx="5664600" cy="360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lt1"/>
                </a:solidFill>
                <a:latin typeface="Montserrat SemiBold"/>
                <a:ea typeface="Montserrat SemiBold"/>
                <a:cs typeface="Montserrat SemiBold"/>
                <a:sym typeface="Montserrat SemiBold"/>
              </a:rPr>
              <a:t>Responsiveness questions</a:t>
            </a:r>
            <a:endParaRPr>
              <a:solidFill>
                <a:schemeClr val="l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The deliveries from the company are always on time</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I can always reach someone at the company any time I want to</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When I have a problem, the company shows interest in solving it</a:t>
            </a:r>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chemeClr val="lt1"/>
                </a:solidFill>
                <a:latin typeface="Montserrat SemiBold"/>
                <a:ea typeface="Montserrat SemiBold"/>
                <a:cs typeface="Montserrat SemiBold"/>
                <a:sym typeface="Montserrat SemiBold"/>
              </a:rPr>
              <a:t>Assurance questions</a:t>
            </a:r>
            <a:endParaRPr>
              <a:solidFill>
                <a:schemeClr val="l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Employees of the company are knowledgeable about their products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Employees of the company are able to solve my problem satisfactorily</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Employees of the company are helpful</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Employees of the company are friendly</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I have confidence in the employees of the company</a:t>
            </a:r>
            <a:endParaRPr/>
          </a:p>
          <a:p>
            <a:pPr indent="-152394" lvl="0" marL="228594" marR="0" rtl="0" algn="l">
              <a:spcBef>
                <a:spcPts val="0"/>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chemeClr val="lt1"/>
                </a:solidFill>
                <a:latin typeface="Montserrat SemiBold"/>
                <a:ea typeface="Montserrat SemiBold"/>
                <a:cs typeface="Montserrat SemiBold"/>
                <a:sym typeface="Montserrat SemiBold"/>
              </a:rPr>
              <a:t>Tangible questions</a:t>
            </a:r>
            <a:endParaRPr>
              <a:solidFill>
                <a:schemeClr val="l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The company has modern equipment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the company’s products are of a high quality</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The company’s employees always look smart</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The company’s promotional material is visually appealing</a:t>
            </a:r>
            <a:endParaRPr/>
          </a:p>
          <a:p>
            <a:pPr indent="-152394" lvl="0" marL="228594" marR="0" rtl="0" algn="l">
              <a:spcBef>
                <a:spcPts val="0"/>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p:txBody>
      </p:sp>
      <p:sp>
        <p:nvSpPr>
          <p:cNvPr id="649" name="Google Shape;649;p3"/>
          <p:cNvSpPr txBox="1"/>
          <p:nvPr/>
        </p:nvSpPr>
        <p:spPr>
          <a:xfrm>
            <a:off x="6192000" y="2265950"/>
            <a:ext cx="5664600" cy="21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lt1"/>
                </a:solidFill>
                <a:latin typeface="Montserrat SemiBold"/>
                <a:ea typeface="Montserrat SemiBold"/>
                <a:cs typeface="Montserrat SemiBold"/>
                <a:sym typeface="Montserrat SemiBold"/>
              </a:rPr>
              <a:t>Empathy questions</a:t>
            </a:r>
            <a:endParaRPr>
              <a:solidFill>
                <a:schemeClr val="l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Employees of the company listen carefully to my needs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Employees of the company give me individual attention</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The company has operating hours that are convenient to my needs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The company has my best interest at heart</a:t>
            </a:r>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chemeClr val="lt1"/>
                </a:solidFill>
                <a:latin typeface="Montserrat SemiBold"/>
                <a:ea typeface="Montserrat SemiBold"/>
                <a:cs typeface="Montserrat SemiBold"/>
                <a:sym typeface="Montserrat SemiBold"/>
              </a:rPr>
              <a:t>Reliability questions</a:t>
            </a:r>
            <a:endParaRPr>
              <a:solidFill>
                <a:schemeClr val="l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Overall the company provides good quality service to its customers.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I am satisfied with the company's services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I will continue using the company's services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I will recommend the company to other people</a:t>
            </a:r>
            <a:endParaRPr/>
          </a:p>
        </p:txBody>
      </p:sp>
      <p:sp>
        <p:nvSpPr>
          <p:cNvPr id="650" name="Google Shape;650;p3"/>
          <p:cNvSpPr txBox="1"/>
          <p:nvPr/>
        </p:nvSpPr>
        <p:spPr>
          <a:xfrm>
            <a:off x="2740225" y="5877775"/>
            <a:ext cx="6632400" cy="4617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Montserrat Light"/>
                <a:ea typeface="Montserrat Light"/>
                <a:cs typeface="Montserrat Light"/>
                <a:sym typeface="Montserrat Light"/>
              </a:rPr>
              <a:t>What is the gap between the answers received from managers and from customers? Where is the biggest gap?  How can you fill the gap?</a:t>
            </a:r>
            <a:endParaRPr/>
          </a:p>
        </p:txBody>
      </p:sp>
      <p:sp>
        <p:nvSpPr>
          <p:cNvPr id="651" name="Google Shape;651;p3"/>
          <p:cNvSpPr txBox="1"/>
          <p:nvPr/>
        </p:nvSpPr>
        <p:spPr>
          <a:xfrm>
            <a:off x="6096000" y="4693582"/>
            <a:ext cx="5913600" cy="8310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Montserrat Light"/>
                <a:ea typeface="Montserrat Light"/>
                <a:cs typeface="Montserrat Light"/>
                <a:sym typeface="Montserrat Light"/>
              </a:rPr>
              <a:t>At the time you are asking customers their perception of your service, you should also ask their expectations of your service. This is to gain an understanding of Gap 5 – the gap between what customers perceive they are receiving and what they expect to receive.</a:t>
            </a:r>
            <a:endParaRPr/>
          </a:p>
        </p:txBody>
      </p:sp>
      <p:sp>
        <p:nvSpPr>
          <p:cNvPr id="652" name="Google Shape;652;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3" name="Google Shape;653;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
          <p:cNvSpPr txBox="1"/>
          <p:nvPr>
            <p:ph type="title"/>
          </p:nvPr>
        </p:nvSpPr>
        <p:spPr>
          <a:xfrm>
            <a:off x="298675" y="750475"/>
            <a:ext cx="110154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400"/>
              <a:t>Measure gap between managers’ perceptions and the specification of the services</a:t>
            </a:r>
            <a:endParaRPr/>
          </a:p>
        </p:txBody>
      </p:sp>
      <p:sp>
        <p:nvSpPr>
          <p:cNvPr id="659" name="Google Shape;659;p4"/>
          <p:cNvSpPr txBox="1"/>
          <p:nvPr/>
        </p:nvSpPr>
        <p:spPr>
          <a:xfrm>
            <a:off x="347172" y="1802793"/>
            <a:ext cx="99246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2"/>
                </a:solidFill>
                <a:latin typeface="Montserrat Light"/>
                <a:ea typeface="Montserrat Light"/>
                <a:cs typeface="Montserrat Light"/>
                <a:sym typeface="Montserrat Light"/>
              </a:rPr>
              <a:t>Check any disconnect between managers’ perceptions of what people need and your company’s specifications of the services.  You need the right set of standards for service and ensure that they are met (these are gaps 2 and 3 as shown on slide 2). Ask yourself the following questions:</a:t>
            </a:r>
            <a:endParaRPr>
              <a:solidFill>
                <a:schemeClr val="dk2"/>
              </a:solidFill>
            </a:endParaRPr>
          </a:p>
          <a:p>
            <a:pPr indent="0" lvl="0" marL="0" marR="0" rtl="0" algn="l">
              <a:spcBef>
                <a:spcPts val="0"/>
              </a:spcBef>
              <a:spcAft>
                <a:spcPts val="0"/>
              </a:spcAft>
              <a:buNone/>
            </a:pPr>
            <a:r>
              <a:t/>
            </a:r>
            <a:endParaRPr sz="1200">
              <a:solidFill>
                <a:schemeClr val="dk1"/>
              </a:solidFill>
              <a:latin typeface="Montserrat Light"/>
              <a:ea typeface="Montserrat Light"/>
              <a:cs typeface="Montserrat Light"/>
              <a:sym typeface="Montserrat Light"/>
            </a:endParaRPr>
          </a:p>
        </p:txBody>
      </p:sp>
      <p:sp>
        <p:nvSpPr>
          <p:cNvPr id="660" name="Google Shape;660;p4"/>
          <p:cNvSpPr txBox="1"/>
          <p:nvPr/>
        </p:nvSpPr>
        <p:spPr>
          <a:xfrm>
            <a:off x="784684" y="2793192"/>
            <a:ext cx="43686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accent1"/>
                </a:solidFill>
                <a:latin typeface="Montserrat SemiBold"/>
                <a:ea typeface="Montserrat SemiBold"/>
                <a:cs typeface="Montserrat SemiBold"/>
                <a:sym typeface="Montserrat SemiBold"/>
              </a:rPr>
              <a:t>Responsiveness standards</a:t>
            </a:r>
            <a:r>
              <a:rPr lang="en-GB" sz="1200">
                <a:solidFill>
                  <a:schemeClr val="lt1"/>
                </a:solidFill>
                <a:latin typeface="Montserrat SemiBold"/>
                <a:ea typeface="Montserrat SemiBold"/>
                <a:cs typeface="Montserrat SemiBold"/>
                <a:sym typeface="Montserrat SemiBold"/>
              </a:rPr>
              <a:t>ds</a:t>
            </a:r>
            <a:endParaRPr>
              <a:solidFill>
                <a:schemeClr val="l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What standards does the company have for delivering on time in full?</a:t>
            </a:r>
            <a:endParaRPr>
              <a:solidFill>
                <a:schemeClr val="dk2"/>
              </a:solidFill>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How fast does the company respond to requests for quotations?</a:t>
            </a:r>
            <a:endParaRPr>
              <a:solidFill>
                <a:schemeClr val="dk2"/>
              </a:solidFill>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How fast does the company respond to queries or technical problems?</a:t>
            </a:r>
            <a:endParaRPr>
              <a:solidFill>
                <a:schemeClr val="dk2"/>
              </a:solidFill>
            </a:endParaRPr>
          </a:p>
          <a:p>
            <a:pPr indent="-152394" lvl="0" marL="228594" marR="0" rtl="0" algn="l">
              <a:spcBef>
                <a:spcPts val="0"/>
              </a:spcBef>
              <a:spcAft>
                <a:spcPts val="0"/>
              </a:spcAft>
              <a:buClr>
                <a:schemeClr val="dk1"/>
              </a:buClr>
              <a:buSzPts val="1200"/>
              <a:buFont typeface="Arial"/>
              <a:buNone/>
            </a:pPr>
            <a:r>
              <a:t/>
            </a:r>
            <a:endParaRPr sz="12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chemeClr val="accent1"/>
                </a:solidFill>
                <a:latin typeface="Montserrat SemiBold"/>
                <a:ea typeface="Montserrat SemiBold"/>
                <a:cs typeface="Montserrat SemiBold"/>
                <a:sym typeface="Montserrat SemiBold"/>
              </a:rPr>
              <a:t>Assurance standards</a:t>
            </a:r>
            <a:endParaRPr>
              <a:solidFill>
                <a:schemeClr val="accen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How knowledgeable are employees of the company about products?</a:t>
            </a:r>
            <a:endParaRPr>
              <a:solidFill>
                <a:schemeClr val="dk2"/>
              </a:solidFill>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What training is given to employees on products?</a:t>
            </a:r>
            <a:endParaRPr>
              <a:solidFill>
                <a:schemeClr val="dk2"/>
              </a:solidFill>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What training is given to employees on delivering customer experience?</a:t>
            </a:r>
            <a:endParaRPr>
              <a:solidFill>
                <a:schemeClr val="dk2"/>
              </a:solidFill>
            </a:endParaRPr>
          </a:p>
          <a:p>
            <a:pPr indent="-152394" lvl="0" marL="228594" marR="0" rtl="0" algn="l">
              <a:spcBef>
                <a:spcPts val="0"/>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p:txBody>
      </p:sp>
      <p:sp>
        <p:nvSpPr>
          <p:cNvPr id="661" name="Google Shape;661;p4"/>
          <p:cNvSpPr txBox="1"/>
          <p:nvPr/>
        </p:nvSpPr>
        <p:spPr>
          <a:xfrm>
            <a:off x="5884168" y="2793192"/>
            <a:ext cx="4368600" cy="24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accent1"/>
                </a:solidFill>
                <a:latin typeface="Montserrat SemiBold"/>
                <a:ea typeface="Montserrat SemiBold"/>
                <a:cs typeface="Montserrat SemiBold"/>
                <a:sym typeface="Montserrat SemiBold"/>
              </a:rPr>
              <a:t>Tangible standards</a:t>
            </a:r>
            <a:endParaRPr>
              <a:solidFill>
                <a:schemeClr val="accen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What is the failure rate of products that are delivered to customers?</a:t>
            </a:r>
            <a:endParaRPr>
              <a:solidFill>
                <a:schemeClr val="dk2"/>
              </a:solidFill>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How clean and fresh  is company signage, vehicle livery and the company premises?</a:t>
            </a:r>
            <a:endParaRPr>
              <a:solidFill>
                <a:schemeClr val="dk2"/>
              </a:solidFill>
            </a:endParaRPr>
          </a:p>
          <a:p>
            <a:pPr indent="-152394" lvl="0" marL="228594" marR="0" rtl="0" algn="l">
              <a:spcBef>
                <a:spcPts val="0"/>
              </a:spcBef>
              <a:spcAft>
                <a:spcPts val="0"/>
              </a:spcAft>
              <a:buClr>
                <a:schemeClr val="dk1"/>
              </a:buClr>
              <a:buSzPts val="1200"/>
              <a:buFont typeface="Arial"/>
              <a:buNone/>
            </a:pPr>
            <a:r>
              <a:t/>
            </a:r>
            <a:endParaRPr sz="12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chemeClr val="accent1"/>
                </a:solidFill>
                <a:latin typeface="Montserrat SemiBold"/>
                <a:ea typeface="Montserrat SemiBold"/>
                <a:cs typeface="Montserrat SemiBold"/>
                <a:sym typeface="Montserrat SemiBold"/>
              </a:rPr>
              <a:t>Empathy standards</a:t>
            </a:r>
            <a:endParaRPr>
              <a:solidFill>
                <a:schemeClr val="accen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How customer orientated our members of staff?</a:t>
            </a:r>
            <a:endParaRPr>
              <a:solidFill>
                <a:schemeClr val="dk2"/>
              </a:solidFill>
            </a:endParaRPr>
          </a:p>
          <a:p>
            <a:pPr indent="-152394" lvl="0" marL="228594" marR="0" rtl="0" algn="l">
              <a:spcBef>
                <a:spcPts val="0"/>
              </a:spcBef>
              <a:spcAft>
                <a:spcPts val="0"/>
              </a:spcAft>
              <a:buClr>
                <a:schemeClr val="dk1"/>
              </a:buClr>
              <a:buSzPts val="1200"/>
              <a:buFont typeface="Arial"/>
              <a:buNone/>
            </a:pPr>
            <a:r>
              <a:t/>
            </a:r>
            <a:endParaRPr sz="12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200">
                <a:solidFill>
                  <a:schemeClr val="accent1"/>
                </a:solidFill>
                <a:latin typeface="Montserrat SemiBold"/>
                <a:ea typeface="Montserrat SemiBold"/>
                <a:cs typeface="Montserrat SemiBold"/>
                <a:sym typeface="Montserrat SemiBold"/>
              </a:rPr>
              <a:t>Net promoter score and customer satisfaction</a:t>
            </a:r>
            <a:endParaRPr>
              <a:solidFill>
                <a:schemeClr val="accent1"/>
              </a:solidFill>
              <a:latin typeface="Montserrat SemiBold"/>
              <a:ea typeface="Montserrat SemiBold"/>
              <a:cs typeface="Montserrat SemiBold"/>
              <a:sym typeface="Montserrat SemiBold"/>
            </a:endParaRPr>
          </a:p>
          <a:p>
            <a:pPr indent="-228594" lvl="0" marL="228594" marR="0" rtl="0" algn="l">
              <a:spcBef>
                <a:spcPts val="0"/>
              </a:spcBef>
              <a:spcAft>
                <a:spcPts val="0"/>
              </a:spcAft>
              <a:buClr>
                <a:schemeClr val="dk2"/>
              </a:buClr>
              <a:buSzPts val="1200"/>
              <a:buFont typeface="Arial"/>
              <a:buChar char="•"/>
            </a:pPr>
            <a:r>
              <a:rPr lang="en-GB" sz="1200">
                <a:solidFill>
                  <a:schemeClr val="dk2"/>
                </a:solidFill>
                <a:latin typeface="Montserrat Light"/>
                <a:ea typeface="Montserrat Light"/>
                <a:cs typeface="Montserrat Light"/>
                <a:sym typeface="Montserrat Light"/>
              </a:rPr>
              <a:t>What are the target NPS and customer satisfaction scores of the company?</a:t>
            </a:r>
            <a:endParaRPr>
              <a:solidFill>
                <a:schemeClr val="dk2"/>
              </a:solidFill>
            </a:endParaRPr>
          </a:p>
          <a:p>
            <a:pPr indent="-152394" lvl="0" marL="228594" marR="0" rtl="0" algn="l">
              <a:spcBef>
                <a:spcPts val="0"/>
              </a:spcBef>
              <a:spcAft>
                <a:spcPts val="0"/>
              </a:spcAft>
              <a:buClr>
                <a:schemeClr val="dk1"/>
              </a:buClr>
              <a:buSzPts val="1200"/>
              <a:buFont typeface="Arial"/>
              <a:buNone/>
            </a:pPr>
            <a:r>
              <a:t/>
            </a:r>
            <a:endParaRPr sz="1200">
              <a:solidFill>
                <a:schemeClr val="dk1"/>
              </a:solidFill>
              <a:latin typeface="Montserrat Light"/>
              <a:ea typeface="Montserrat Light"/>
              <a:cs typeface="Montserrat Light"/>
              <a:sym typeface="Montserrat Light"/>
            </a:endParaRPr>
          </a:p>
        </p:txBody>
      </p:sp>
      <p:sp>
        <p:nvSpPr>
          <p:cNvPr id="662" name="Google Shape;662;p4"/>
          <p:cNvSpPr txBox="1"/>
          <p:nvPr/>
        </p:nvSpPr>
        <p:spPr>
          <a:xfrm>
            <a:off x="1914665" y="5955743"/>
            <a:ext cx="7968900" cy="4617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Montserrat Light"/>
                <a:ea typeface="Montserrat Light"/>
                <a:cs typeface="Montserrat Light"/>
                <a:sym typeface="Montserrat Light"/>
              </a:rPr>
              <a:t>Make sure that you have a plan in place to achieved congruence between the service standards that are set by your company and those that are expected by your customers</a:t>
            </a:r>
            <a:endParaRPr/>
          </a:p>
        </p:txBody>
      </p:sp>
      <p:sp>
        <p:nvSpPr>
          <p:cNvPr id="663" name="Google Shape;663;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4" name="Google Shape;664;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
          <p:cNvSpPr txBox="1"/>
          <p:nvPr>
            <p:ph type="title"/>
          </p:nvPr>
        </p:nvSpPr>
        <p:spPr>
          <a:xfrm>
            <a:off x="298674" y="750475"/>
            <a:ext cx="9525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Step 3: Communication with customers</a:t>
            </a:r>
            <a:endParaRPr/>
          </a:p>
        </p:txBody>
      </p:sp>
      <p:sp>
        <p:nvSpPr>
          <p:cNvPr id="670" name="Google Shape;670;p5"/>
          <p:cNvSpPr txBox="1"/>
          <p:nvPr/>
        </p:nvSpPr>
        <p:spPr>
          <a:xfrm>
            <a:off x="327484" y="1585634"/>
            <a:ext cx="992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Managers in a business can devise communications to customers that are out of kilter with the service that is actually delivered. This is Gap 4. Ask yourself the following questions:</a:t>
            </a:r>
            <a:endParaRPr/>
          </a:p>
        </p:txBody>
      </p:sp>
      <p:sp>
        <p:nvSpPr>
          <p:cNvPr id="671" name="Google Shape;671;p5"/>
          <p:cNvSpPr txBox="1"/>
          <p:nvPr/>
        </p:nvSpPr>
        <p:spPr>
          <a:xfrm>
            <a:off x="708484" y="2371435"/>
            <a:ext cx="6173100" cy="30477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expectations do you create in the minds of customers?  How do you create these expectations?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do you promise customers? </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Who makes these promises? (Previous commitments, sales representatives, technical teams, customer service representatives, other members of staff, word-of-mouth between customers)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training do you provide members of staff on creating the right level of expectations?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internal measures do you have to ensure that these promises to customers are being delivered?</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What efforts do you make to be realistic about the service delivery to your customers?</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do you know that your communications with customers have been received and understood by them?</a:t>
            </a:r>
            <a:endParaRPr/>
          </a:p>
          <a:p>
            <a:pPr indent="-228594" lvl="0" marL="228594" marR="0" rtl="0" algn="l">
              <a:spcBef>
                <a:spcPts val="0"/>
              </a:spcBef>
              <a:spcAft>
                <a:spcPts val="0"/>
              </a:spcAft>
              <a:buClr>
                <a:schemeClr val="dk1"/>
              </a:buClr>
              <a:buSzPts val="1200"/>
              <a:buFont typeface="Arial"/>
              <a:buChar char="•"/>
            </a:pPr>
            <a:r>
              <a:rPr lang="en-GB" sz="1200">
                <a:solidFill>
                  <a:schemeClr val="dk1"/>
                </a:solidFill>
                <a:latin typeface="Montserrat Light"/>
                <a:ea typeface="Montserrat Light"/>
                <a:cs typeface="Montserrat Light"/>
                <a:sym typeface="Montserrat Light"/>
              </a:rPr>
              <a:t>How could communications with customers better manage their expectations?</a:t>
            </a:r>
            <a:endParaRPr/>
          </a:p>
        </p:txBody>
      </p:sp>
      <p:sp>
        <p:nvSpPr>
          <p:cNvPr id="672" name="Google Shape;672;p5"/>
          <p:cNvSpPr txBox="1"/>
          <p:nvPr/>
        </p:nvSpPr>
        <p:spPr>
          <a:xfrm>
            <a:off x="798650" y="5765475"/>
            <a:ext cx="5778000" cy="6465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Montserrat Light"/>
                <a:ea typeface="Montserrat Light"/>
                <a:cs typeface="Montserrat Light"/>
                <a:sym typeface="Montserrat Light"/>
              </a:rPr>
              <a:t>Consider the communications you have with customers - how are they delivered, how could they be changed to improve customers’ perceptions of your service?</a:t>
            </a:r>
            <a:endParaRPr/>
          </a:p>
        </p:txBody>
      </p:sp>
      <p:sp>
        <p:nvSpPr>
          <p:cNvPr id="673" name="Google Shape;673;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4" name="Google Shape;674;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675" name="Google Shape;675;p5"/>
          <p:cNvPicPr preferRelativeResize="0"/>
          <p:nvPr/>
        </p:nvPicPr>
        <p:blipFill>
          <a:blip r:embed="rId3">
            <a:alphaModFix/>
          </a:blip>
          <a:stretch>
            <a:fillRect/>
          </a:stretch>
        </p:blipFill>
        <p:spPr>
          <a:xfrm>
            <a:off x="6841869" y="2403625"/>
            <a:ext cx="5111683" cy="3590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
          <p:cNvSpPr txBox="1"/>
          <p:nvPr>
            <p:ph type="title"/>
          </p:nvPr>
        </p:nvSpPr>
        <p:spPr>
          <a:xfrm>
            <a:off x="298674" y="750475"/>
            <a:ext cx="104673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Perceived service and expected service</a:t>
            </a:r>
            <a:r>
              <a:rPr lang="en-GB">
                <a:solidFill>
                  <a:schemeClr val="accent3"/>
                </a:solidFill>
              </a:rPr>
              <a:t>.</a:t>
            </a:r>
            <a:endParaRPr>
              <a:solidFill>
                <a:schemeClr val="accent3"/>
              </a:solidFill>
            </a:endParaRPr>
          </a:p>
        </p:txBody>
      </p:sp>
      <p:sp>
        <p:nvSpPr>
          <p:cNvPr id="681" name="Google Shape;681;p6"/>
          <p:cNvSpPr txBox="1"/>
          <p:nvPr/>
        </p:nvSpPr>
        <p:spPr>
          <a:xfrm>
            <a:off x="303944" y="1591354"/>
            <a:ext cx="99246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Communication (or the absence of it) can sometimes be the cause of customer discontent. This is  Gap 5. Ask yourself the following questions:</a:t>
            </a:r>
            <a:endParaRPr>
              <a:solidFill>
                <a:schemeClr val="dk2"/>
              </a:solidFill>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82" name="Google Shape;682;p6"/>
          <p:cNvSpPr txBox="1"/>
          <p:nvPr/>
        </p:nvSpPr>
        <p:spPr>
          <a:xfrm>
            <a:off x="790006" y="2413054"/>
            <a:ext cx="8736900" cy="20319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expectations do customers have of your service?</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are these expectations created?</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do you promise customers? </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Who makes these promises? (Sales representatives, other members of staff, word-of-mouth between customers)</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What efforts do you make to be realistic about the service delivery to your customers?</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do you know that your communications with customers have been received and understood by them?</a:t>
            </a:r>
            <a:endParaRPr>
              <a:solidFill>
                <a:schemeClr val="dk2"/>
              </a:solidFill>
            </a:endParaRPr>
          </a:p>
          <a:p>
            <a:pPr indent="-228594" lvl="0" marL="228594" marR="0" rtl="0" algn="l">
              <a:spcBef>
                <a:spcPts val="0"/>
              </a:spcBef>
              <a:spcAft>
                <a:spcPts val="0"/>
              </a:spcAft>
              <a:buClr>
                <a:schemeClr val="dk2"/>
              </a:buClr>
              <a:buSzPts val="1400"/>
              <a:buFont typeface="Arial"/>
              <a:buChar char="•"/>
            </a:pPr>
            <a:r>
              <a:rPr lang="en-GB" sz="1400">
                <a:solidFill>
                  <a:schemeClr val="dk2"/>
                </a:solidFill>
                <a:latin typeface="Montserrat Light"/>
                <a:ea typeface="Montserrat Light"/>
                <a:cs typeface="Montserrat Light"/>
                <a:sym typeface="Montserrat Light"/>
              </a:rPr>
              <a:t>How could communications with customers better manage their expectations?</a:t>
            </a:r>
            <a:endParaRPr>
              <a:solidFill>
                <a:schemeClr val="dk2"/>
              </a:solidFill>
            </a:endParaRPr>
          </a:p>
        </p:txBody>
      </p:sp>
      <p:sp>
        <p:nvSpPr>
          <p:cNvPr id="683" name="Google Shape;683;p6"/>
          <p:cNvSpPr txBox="1"/>
          <p:nvPr/>
        </p:nvSpPr>
        <p:spPr>
          <a:xfrm>
            <a:off x="1778247" y="5481369"/>
            <a:ext cx="8448900" cy="5232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Consider your communications with customers, how they are delivered, and how they could be changed to improve their  perceptions of your customer service</a:t>
            </a:r>
            <a:endParaRPr/>
          </a:p>
        </p:txBody>
      </p:sp>
      <p:sp>
        <p:nvSpPr>
          <p:cNvPr id="684" name="Google Shape;684;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5" name="Google Shape;685;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Considerations</a:t>
            </a:r>
            <a:r>
              <a:rPr lang="en-GB" sz="2900">
                <a:solidFill>
                  <a:schemeClr val="accent1"/>
                </a:solidFill>
              </a:rPr>
              <a:t>.</a:t>
            </a:r>
            <a:endParaRPr sz="2900">
              <a:solidFill>
                <a:schemeClr val="accent1"/>
              </a:solidFill>
            </a:endParaRPr>
          </a:p>
        </p:txBody>
      </p:sp>
      <p:sp>
        <p:nvSpPr>
          <p:cNvPr id="691" name="Google Shape;691;p7"/>
          <p:cNvSpPr txBox="1"/>
          <p:nvPr/>
        </p:nvSpPr>
        <p:spPr>
          <a:xfrm>
            <a:off x="699057" y="1445256"/>
            <a:ext cx="9924600" cy="2924400"/>
          </a:xfrm>
          <a:prstGeom prst="rect">
            <a:avLst/>
          </a:prstGeom>
          <a:noFill/>
          <a:ln>
            <a:noFill/>
          </a:ln>
        </p:spPr>
        <p:txBody>
          <a:bodyPr anchorCtr="0" anchor="t" bIns="45700" lIns="91425" spcFirstLastPara="1" rIns="91425" wrap="square" tIns="45700">
            <a:spAutoFit/>
          </a:bodyPr>
          <a:lstStyle/>
          <a:p>
            <a:pPr indent="-368290" lvl="0" marL="380990" marR="0" rtl="0" algn="l">
              <a:spcBef>
                <a:spcPts val="0"/>
              </a:spcBef>
              <a:spcAft>
                <a:spcPts val="0"/>
              </a:spcAft>
              <a:buClr>
                <a:schemeClr val="dk1"/>
              </a:buClr>
              <a:buSzPts val="1400"/>
              <a:buFont typeface="Arial"/>
              <a:buChar char="•"/>
            </a:pPr>
            <a:r>
              <a:rPr lang="en-GB">
                <a:solidFill>
                  <a:schemeClr val="lt1"/>
                </a:solidFill>
                <a:latin typeface="Montserrat SemiBold"/>
                <a:ea typeface="Montserrat SemiBold"/>
                <a:cs typeface="Montserrat SemiBold"/>
                <a:sym typeface="Montserrat SemiBold"/>
              </a:rPr>
              <a:t>Measure everything: </a:t>
            </a:r>
            <a:r>
              <a:rPr lang="en-GB">
                <a:solidFill>
                  <a:schemeClr val="dk1"/>
                </a:solidFill>
                <a:latin typeface="Montserrat Light"/>
                <a:ea typeface="Montserrat Light"/>
                <a:cs typeface="Montserrat Light"/>
                <a:sym typeface="Montserrat Light"/>
              </a:rPr>
              <a:t>the SERVQUAL model requires measurements between customers’ perceptions, customers’ expectations, management’s perceptions, standards set by managers, and communications with customers. You will need to have a system for regularly collecting these measurements inside and outside your company.</a:t>
            </a:r>
            <a:endParaRPr sz="1200"/>
          </a:p>
          <a:p>
            <a:pPr indent="-279390" lvl="0" marL="380990" marR="0" rtl="0" algn="l">
              <a:spcBef>
                <a:spcPts val="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a:p>
            <a:pPr indent="-368290" lvl="0" marL="380990" marR="0" rtl="0" algn="l">
              <a:spcBef>
                <a:spcPts val="0"/>
              </a:spcBef>
              <a:spcAft>
                <a:spcPts val="0"/>
              </a:spcAft>
              <a:buClr>
                <a:schemeClr val="dk1"/>
              </a:buClr>
              <a:buSzPts val="1400"/>
              <a:buFont typeface="Arial"/>
              <a:buChar char="•"/>
            </a:pPr>
            <a:r>
              <a:rPr lang="en-GB">
                <a:solidFill>
                  <a:schemeClr val="lt1"/>
                </a:solidFill>
                <a:latin typeface="Montserrat SemiBold"/>
                <a:ea typeface="Montserrat SemiBold"/>
                <a:cs typeface="Montserrat SemiBold"/>
                <a:sym typeface="Montserrat SemiBold"/>
              </a:rPr>
              <a:t>Understand causation:</a:t>
            </a:r>
            <a:r>
              <a:rPr lang="en-GB">
                <a:solidFill>
                  <a:schemeClr val="dk1"/>
                </a:solidFill>
                <a:latin typeface="Montserrat Light"/>
                <a:ea typeface="Montserrat Light"/>
                <a:cs typeface="Montserrat Light"/>
                <a:sym typeface="Montserrat Light"/>
              </a:rPr>
              <a:t> once you have measurements, look for causation. You need to understand what is causing problems and develop responses. For example, work out if a problem is late deliveries or that customers are promised unrealistically fast deliveries?</a:t>
            </a:r>
            <a:endParaRPr sz="1200"/>
          </a:p>
          <a:p>
            <a:pPr indent="-279390" lvl="0" marL="380990" marR="0" rtl="0" algn="l">
              <a:spcBef>
                <a:spcPts val="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a:p>
            <a:pPr indent="-368290" lvl="0" marL="380990" marR="0" rtl="0" algn="l">
              <a:spcBef>
                <a:spcPts val="0"/>
              </a:spcBef>
              <a:spcAft>
                <a:spcPts val="0"/>
              </a:spcAft>
              <a:buClr>
                <a:schemeClr val="dk1"/>
              </a:buClr>
              <a:buSzPts val="1400"/>
              <a:buFont typeface="Arial"/>
              <a:buChar char="•"/>
            </a:pPr>
            <a:r>
              <a:rPr lang="en-GB">
                <a:solidFill>
                  <a:schemeClr val="lt1"/>
                </a:solidFill>
                <a:latin typeface="Montserrat SemiBold"/>
                <a:ea typeface="Montserrat SemiBold"/>
                <a:cs typeface="Montserrat SemiBold"/>
                <a:sym typeface="Montserrat SemiBold"/>
              </a:rPr>
              <a:t>Benchmark with best in class:</a:t>
            </a:r>
            <a:r>
              <a:rPr lang="en-GB">
                <a:solidFill>
                  <a:schemeClr val="dk1"/>
                </a:solidFill>
                <a:latin typeface="Montserrat Light"/>
                <a:ea typeface="Montserrat Light"/>
                <a:cs typeface="Montserrat Light"/>
                <a:sym typeface="Montserrat Light"/>
              </a:rPr>
              <a:t> consider using benchmarks used by customers that set their expectations. Increasingly customers expectations are determined by  suppliers that do not compete within your class of business (e.g. Amazon).</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92" name="Google Shape;692;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3" name="Google Shape;693;p7"/>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8"/>
          <p:cNvSpPr txBox="1"/>
          <p:nvPr>
            <p:ph type="title"/>
          </p:nvPr>
        </p:nvSpPr>
        <p:spPr>
          <a:xfrm>
            <a:off x="333515" y="472411"/>
            <a:ext cx="7019392"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endParaRPr sz="2900"/>
          </a:p>
        </p:txBody>
      </p:sp>
      <p:sp>
        <p:nvSpPr>
          <p:cNvPr id="699" name="Google Shape;699;p8"/>
          <p:cNvSpPr/>
          <p:nvPr/>
        </p:nvSpPr>
        <p:spPr>
          <a:xfrm>
            <a:off x="1105902" y="1626108"/>
            <a:ext cx="8735682" cy="3015184"/>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Service is a crucial factor in delivering satisfaction.  Customers have become increasingly demanding in their expectations of service.  Comparisons of your company will be made by customers who enjoy high service delivery in unrelated areas but this nevertheless influences their expectations. </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Delivering good service needs a service “mind-set”.  Ask yourself “Do we employ the right people to delivery service?” “Do we train our people to deliver the very best service?” “Do we give our people the right resources to allow them to delivery superb services?”.</a:t>
            </a:r>
            <a:endParaRPr/>
          </a:p>
          <a:p>
            <a:pPr indent="-279390" lvl="0" marL="380990" marR="0" rtl="0" algn="l">
              <a:spcBef>
                <a:spcPts val="1000"/>
              </a:spcBef>
              <a:spcAft>
                <a:spcPts val="0"/>
              </a:spcAft>
              <a:buClr>
                <a:schemeClr val="dk1"/>
              </a:buClr>
              <a:buSzPts val="1600"/>
              <a:buFont typeface="Arial"/>
              <a:buNone/>
            </a:pPr>
            <a:r>
              <a:t/>
            </a:r>
            <a:endParaRPr sz="1600">
              <a:solidFill>
                <a:schemeClr val="dk1"/>
              </a:solidFill>
              <a:latin typeface="Montserrat Light"/>
              <a:ea typeface="Montserrat Light"/>
              <a:cs typeface="Montserrat Light"/>
              <a:sym typeface="Montserrat Light"/>
            </a:endParaRPr>
          </a:p>
        </p:txBody>
      </p:sp>
      <p:sp>
        <p:nvSpPr>
          <p:cNvPr id="700" name="Google Shape;700;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1" name="Google Shape;701;p8"/>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28e7806d472_0_1"/>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7" name="Google Shape;707;g28e7806d472_0_1">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g28e7806d472_0_1">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g28e7806d472_0_1">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0" name="Google Shape;710;g28e7806d472_0_1">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1" name="Google Shape;711;g28e7806d472_0_1">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