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Signika"/>
      <p:regular r:id="rId17"/>
      <p:bold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EB Garamon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5" roundtripDataSignature="AMtx7mi1jcAdc75+eV5m/JVwiKpoNyk6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234F2E-AE0F-416F-A645-3F8427A60264}">
  <a:tblStyle styleId="{83234F2E-AE0F-416F-A645-3F8427A602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fill>
          <a:solidFill>
            <a:srgbClr val="CACCCF"/>
          </a:solidFill>
        </a:fill>
      </a:tcStyle>
    </a:band1H>
    <a:band2H>
      <a:tcTxStyle/>
    </a:band2H>
    <a:band1V>
      <a:tcTxStyle/>
      <a:tcStyle>
        <a:fill>
          <a:solidFill>
            <a:srgbClr val="CACC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  <a:tblStyle styleId="{6B379607-E661-447A-8095-C8CF952B92E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fill>
          <a:solidFill>
            <a:srgbClr val="CBCBCB"/>
          </a:solidFill>
        </a:fill>
      </a:tcStyle>
    </a:band1H>
    <a:band2H>
      <a:tcTxStyle/>
    </a:band2H>
    <a:band1V>
      <a:tcTxStyle/>
      <a:tcStyle>
        <a:fill>
          <a:solidFill>
            <a:srgbClr val="CBCB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BGaramond-regular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4.xml"/><Relationship Id="rId32" Type="http://schemas.openxmlformats.org/officeDocument/2006/relationships/font" Target="fonts/EBGaramond-bold.fntdata"/><Relationship Id="rId13" Type="http://schemas.openxmlformats.org/officeDocument/2006/relationships/font" Target="fonts/MontserratSemiBold-regular.fntdata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EBGaramond-boldItalic.fntdata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Signika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Signik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ab2921a6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g2ab2921a6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2275" y="4136195"/>
            <a:ext cx="2191790" cy="87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459" y="999788"/>
            <a:ext cx="5290622" cy="325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 txBox="1"/>
          <p:nvPr/>
        </p:nvSpPr>
        <p:spPr>
          <a:xfrm>
            <a:off x="390833" y="327712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b="0" i="0" lang="en-GB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920199" y="1188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1" y="1188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 txBox="1"/>
          <p:nvPr>
            <p:ph type="title"/>
          </p:nvPr>
        </p:nvSpPr>
        <p:spPr>
          <a:xfrm>
            <a:off x="381000" y="653698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 SemiBold"/>
              <a:buNone/>
              <a:defRPr b="1" i="0" sz="33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1">
  <p:cSld name="Text White bkg 1">
    <p:bg>
      <p:bgPr>
        <a:solidFill>
          <a:schemeClr val="dk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45" name="Google Shape;24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7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920199" y="807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1" y="807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>
            <p:ph type="title"/>
          </p:nvPr>
        </p:nvSpPr>
        <p:spPr>
          <a:xfrm>
            <a:off x="250136" y="354308"/>
            <a:ext cx="3867150" cy="41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53" name="Google Shape;253;p17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254" name="Google Shape;254;p17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7"/>
          <p:cNvSpPr/>
          <p:nvPr/>
        </p:nvSpPr>
        <p:spPr>
          <a:xfrm rot="7200000">
            <a:off x="8971676" y="59465"/>
            <a:ext cx="134950" cy="134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/>
          <p:nvPr/>
        </p:nvSpPr>
        <p:spPr>
          <a:xfrm rot="7200000">
            <a:off x="8817222" y="214461"/>
            <a:ext cx="134950" cy="134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">
  <p:cSld name="step 4">
    <p:bg>
      <p:bgPr>
        <a:solidFill>
          <a:schemeClr val="dk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85" name="Google Shape;28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8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9" name="Google Shape;289;p18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290" name="Google Shape;290;p18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8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293" name="Google Shape;293;p18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295" name="Google Shape;2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085726" y="-415321"/>
            <a:ext cx="318602" cy="115703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/>
          <p:nvPr/>
        </p:nvSpPr>
        <p:spPr>
          <a:xfrm>
            <a:off x="8382001" y="94648"/>
            <a:ext cx="301130" cy="301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18"/>
          <p:cNvGrpSpPr/>
          <p:nvPr/>
        </p:nvGrpSpPr>
        <p:grpSpPr>
          <a:xfrm>
            <a:off x="8720064" y="97414"/>
            <a:ext cx="496252" cy="910589"/>
            <a:chOff x="11436251" y="129884"/>
            <a:chExt cx="661669" cy="1214119"/>
          </a:xfrm>
        </p:grpSpPr>
        <p:sp>
          <p:nvSpPr>
            <p:cNvPr id="298" name="Google Shape;298;p1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">
  <p:cSld name="step 5">
    <p:bg>
      <p:bgPr>
        <a:solidFill>
          <a:schemeClr val="dk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27" name="Google Shape;32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9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332" name="Google Shape;332;p19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9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335" name="Google Shape;335;p19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6" name="Google Shape;3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19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338" name="Google Shape;338;p1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366" name="Google Shape;3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6618" y="541740"/>
            <a:ext cx="318602" cy="1157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367" name="Google Shape;36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7897107" y="-319302"/>
            <a:ext cx="242669" cy="88127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 blue bkg">
  <p:cSld name="step 1 blue bkg"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69" name="Google Shape;36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0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3" name="Google Shape;3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0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375" name="Google Shape;375;p2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0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378" name="Google Shape;378;p20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379" name="Google Shape;379;p20"/>
          <p:cNvGrpSpPr/>
          <p:nvPr/>
        </p:nvGrpSpPr>
        <p:grpSpPr>
          <a:xfrm>
            <a:off x="8710539" y="97414"/>
            <a:ext cx="496252" cy="910589"/>
            <a:chOff x="11436251" y="129884"/>
            <a:chExt cx="661669" cy="1214119"/>
          </a:xfrm>
        </p:grpSpPr>
        <p:sp>
          <p:nvSpPr>
            <p:cNvPr id="380" name="Google Shape;380;p2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408" name="Google Shape;4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4351" y="1049913"/>
            <a:ext cx="4191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 blue bkg">
  <p:cSld name="step 2 blue bkg"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10" name="Google Shape;41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1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1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1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416" name="Google Shape;416;p2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21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419" name="Google Shape;419;p21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20" name="Google Shape;420;p21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421" name="Google Shape;421;p2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striped background&#10;&#10;Description automatically generated" id="449" name="Google Shape;4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0625" y="1129820"/>
            <a:ext cx="3333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 blue bkg">
  <p:cSld name="step 3 blue bkg"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51" name="Google Shape;45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2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2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22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5" name="Google Shape;4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22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457" name="Google Shape;457;p2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22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460" name="Google Shape;460;p22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61" name="Google Shape;461;p22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462" name="Google Shape;462;p2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2"/>
          <p:cNvSpPr/>
          <p:nvPr/>
        </p:nvSpPr>
        <p:spPr>
          <a:xfrm rot="10800000">
            <a:off x="8701087" y="-4708"/>
            <a:ext cx="442838" cy="4428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 blue bkg">
  <p:cSld name="step 4 blue bkg"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92" name="Google Shape;49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3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3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23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6" name="Google Shape;4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23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498" name="Google Shape;498;p2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23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501" name="Google Shape;501;p23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02" name="Google Shape;502;p23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503" name="Google Shape;503;p2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531" name="Google Shape;5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6618" y="541740"/>
            <a:ext cx="318602" cy="115703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3"/>
          <p:cNvSpPr/>
          <p:nvPr/>
        </p:nvSpPr>
        <p:spPr>
          <a:xfrm>
            <a:off x="8681836" y="605582"/>
            <a:ext cx="339785" cy="33978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 blue bkg">
  <p:cSld name="step 5 blue bkg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34" name="Google Shape;5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4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4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24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8" name="Google Shape;5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4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540" name="Google Shape;540;p2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4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543" name="Google Shape;543;p24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44" name="Google Shape;544;p24"/>
          <p:cNvGrpSpPr/>
          <p:nvPr/>
        </p:nvGrpSpPr>
        <p:grpSpPr>
          <a:xfrm>
            <a:off x="8710539" y="97414"/>
            <a:ext cx="496252" cy="910589"/>
            <a:chOff x="11436251" y="129884"/>
            <a:chExt cx="661669" cy="1214119"/>
          </a:xfrm>
        </p:grpSpPr>
        <p:sp>
          <p:nvSpPr>
            <p:cNvPr id="545" name="Google Shape;545;p2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573" name="Google Shape;57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4351" y="1049913"/>
            <a:ext cx="4191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lank">
  <p:cSld name="blue_blank"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75" name="Google Shape;5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5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25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9" name="Google Shape;5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blank">
  <p:cSld name="white_blank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on a black background&#10;&#10;Description automatically generated" id="582" name="Google Shape;5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6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6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6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2">
  <p:cSld name="Text White bkg 2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75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920199" y="807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1" y="807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>
            <p:ph type="title"/>
          </p:nvPr>
        </p:nvSpPr>
        <p:spPr>
          <a:xfrm>
            <a:off x="250136" y="354308"/>
            <a:ext cx="3867150" cy="41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8" name="Google Shape;28;p9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29" name="Google Shape;29;p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57" name="Google Shape;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9306" y="1104255"/>
            <a:ext cx="3333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showMasterSp="0">
  <p:cSld name="Divider Slide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"/>
          <p:cNvSpPr/>
          <p:nvPr/>
        </p:nvSpPr>
        <p:spPr>
          <a:xfrm>
            <a:off x="8478839" y="7941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8" name="Google Shape;588;p27"/>
          <p:cNvSpPr txBox="1"/>
          <p:nvPr>
            <p:ph idx="1" type="body"/>
          </p:nvPr>
        </p:nvSpPr>
        <p:spPr>
          <a:xfrm>
            <a:off x="395288" y="1030932"/>
            <a:ext cx="3485249" cy="400110"/>
          </a:xfrm>
          <a:prstGeom prst="rect">
            <a:avLst/>
          </a:prstGeom>
          <a:solidFill>
            <a:srgbClr val="FCD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27"/>
          <p:cNvSpPr txBox="1"/>
          <p:nvPr>
            <p:ph idx="2" type="body"/>
          </p:nvPr>
        </p:nvSpPr>
        <p:spPr>
          <a:xfrm>
            <a:off x="395288" y="455593"/>
            <a:ext cx="4804520" cy="523220"/>
          </a:xfrm>
          <a:prstGeom prst="rect">
            <a:avLst/>
          </a:prstGeom>
          <a:solidFill>
            <a:srgbClr val="FCD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C:\Users\Colette Stevens\AppData\Local\Microsoft\Windows\Temporary Internet Files\Content.Outlook\H4M5LI8U\back page footer-14 (2).png" id="590" name="Google Shape;590;p27"/>
          <p:cNvPicPr preferRelativeResize="0"/>
          <p:nvPr/>
        </p:nvPicPr>
        <p:blipFill rotWithShape="1">
          <a:blip r:embed="rId2">
            <a:alphaModFix/>
          </a:blip>
          <a:srcRect b="12874" l="0" r="33032" t="0"/>
          <a:stretch/>
        </p:blipFill>
        <p:spPr>
          <a:xfrm>
            <a:off x="0" y="1563638"/>
            <a:ext cx="9144000" cy="2993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8"/>
          <p:cNvSpPr txBox="1"/>
          <p:nvPr/>
        </p:nvSpPr>
        <p:spPr>
          <a:xfrm>
            <a:off x="87314" y="4876006"/>
            <a:ext cx="27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5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>
              <a:solidFill>
                <a:srgbClr val="0055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8"/>
          <p:cNvSpPr txBox="1"/>
          <p:nvPr>
            <p:ph idx="1" type="body"/>
          </p:nvPr>
        </p:nvSpPr>
        <p:spPr>
          <a:xfrm>
            <a:off x="447675" y="1113588"/>
            <a:ext cx="8226000" cy="305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2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5" name="Google Shape;595;p28"/>
          <p:cNvSpPr txBox="1"/>
          <p:nvPr/>
        </p:nvSpPr>
        <p:spPr>
          <a:xfrm>
            <a:off x="3419872" y="4918673"/>
            <a:ext cx="14401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B2B Frameworks Ltd 2018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1">
  <p:cSld name="1_Title Slide 1">
    <p:bg>
      <p:bgPr>
        <a:solidFill>
          <a:schemeClr val="dk1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597" name="Google Shape;59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2275" y="4136195"/>
            <a:ext cx="2191790" cy="87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459" y="999788"/>
            <a:ext cx="5290622" cy="325864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9"/>
          <p:cNvSpPr txBox="1"/>
          <p:nvPr/>
        </p:nvSpPr>
        <p:spPr>
          <a:xfrm>
            <a:off x="390833" y="327712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b="0" i="0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29"/>
          <p:cNvSpPr/>
          <p:nvPr/>
        </p:nvSpPr>
        <p:spPr>
          <a:xfrm>
            <a:off x="920199" y="1188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9"/>
          <p:cNvSpPr/>
          <p:nvPr/>
        </p:nvSpPr>
        <p:spPr>
          <a:xfrm>
            <a:off x="1" y="1188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">
  <p:cSld name="step 1">
    <p:bg>
      <p:bgPr>
        <a:solidFill>
          <a:schemeClr val="dk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fld id="{00000000-1234-1234-1234-123412341234}" type="slidenum">
              <a:rPr lang="en-GB"/>
              <a:t>‹#›</a:t>
            </a:fld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3" name="Google Shape;63;p10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64" name="Google Shape;64;p1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0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0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70" name="Google Shape;70;p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98" name="Google Shape;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6618" y="541740"/>
            <a:ext cx="318602" cy="1157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99" name="Google Shape;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7897107" y="-319302"/>
            <a:ext cx="242669" cy="881273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">
  <p:cSld name="step 2"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01" name="Google Shape;10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5" name="Google Shape;105;p11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106" name="Google Shape;106;p1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1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109" name="Google Shape;109;p11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1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112" name="Google Shape;112;p1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1"/>
          <p:cNvSpPr/>
          <p:nvPr/>
        </p:nvSpPr>
        <p:spPr>
          <a:xfrm rot="10800000">
            <a:off x="8673662" y="-6479"/>
            <a:ext cx="494756" cy="4947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">
  <p:cSld name="step 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42" name="Google Shape;14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/>
          <p:nvPr/>
        </p:nvSpPr>
        <p:spPr>
          <a:xfrm flipH="1">
            <a:off x="63928" y="4695349"/>
            <a:ext cx="353207" cy="35320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>
            <a:off x="0" y="988868"/>
            <a:ext cx="1048359" cy="43502"/>
            <a:chOff x="0" y="1077191"/>
            <a:chExt cx="1397812" cy="58002"/>
          </a:xfrm>
        </p:grpSpPr>
        <p:sp>
          <p:nvSpPr>
            <p:cNvPr id="147" name="Google Shape;147;p1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2"/>
          <p:cNvSpPr txBox="1"/>
          <p:nvPr/>
        </p:nvSpPr>
        <p:spPr>
          <a:xfrm>
            <a:off x="224008" y="285853"/>
            <a:ext cx="458744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150" name="Google Shape;150;p12"/>
          <p:cNvSpPr txBox="1"/>
          <p:nvPr>
            <p:ph type="title"/>
          </p:nvPr>
        </p:nvSpPr>
        <p:spPr>
          <a:xfrm>
            <a:off x="224007" y="562853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204" y="4756409"/>
            <a:ext cx="1355647" cy="320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2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153" name="Google Shape;153;p1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181" name="Google Shape;1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9306" y="789930"/>
            <a:ext cx="3333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blank">
  <p:cSld name="1_white_blank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83" name="Google Shape;1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2275" y="4136195"/>
            <a:ext cx="2191790" cy="87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/>
          <p:nvPr/>
        </p:nvSpPr>
        <p:spPr>
          <a:xfrm>
            <a:off x="376734" y="3248761"/>
            <a:ext cx="3175096" cy="126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www.b2bframeworks.com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sng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In touch:</a:t>
            </a:r>
            <a:endParaRPr/>
          </a:p>
        </p:txBody>
      </p:sp>
      <p:pic>
        <p:nvPicPr>
          <p:cNvPr descr="A black letter f in a white circle&#10;&#10;Description automatically generated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409" y="4517567"/>
            <a:ext cx="277599" cy="27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circle with letters in it&#10;&#10;Description automatically generated" id="186" name="Google Shape;1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033" y="4517567"/>
            <a:ext cx="277599" cy="27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x in a white circle&#10;&#10;Description automatically generated" id="187" name="Google Shape;1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3556" y="4493544"/>
            <a:ext cx="325022" cy="312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amera&#10;&#10;Description automatically generated" id="188" name="Google Shape;1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9180" y="4496487"/>
            <a:ext cx="325022" cy="31252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>
            <p:ph type="title"/>
          </p:nvPr>
        </p:nvSpPr>
        <p:spPr>
          <a:xfrm>
            <a:off x="285422" y="2651145"/>
            <a:ext cx="3867150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 SemiBold"/>
              <a:buNone/>
              <a:defRPr b="1" i="0" sz="27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91" name="Google Shape;1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230652"/>
            <a:ext cx="2191790" cy="87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>
            <p:ph type="title"/>
          </p:nvPr>
        </p:nvSpPr>
        <p:spPr>
          <a:xfrm>
            <a:off x="381000" y="1844323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 SemiBold"/>
              <a:buNone/>
              <a:defRPr b="1" i="0" sz="33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3" name="Google Shape;193;p14"/>
          <p:cNvSpPr txBox="1"/>
          <p:nvPr/>
        </p:nvSpPr>
        <p:spPr>
          <a:xfrm>
            <a:off x="390833" y="1518337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b="0" i="0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920199" y="2379518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" y="2379518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mputer monitor and monitor with blue circles and black background&#10;&#10;Description automatically generated"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942975"/>
            <a:ext cx="53721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/>
        </p:nvSpPr>
        <p:spPr>
          <a:xfrm>
            <a:off x="390833" y="327712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None/>
            </a:pPr>
            <a:r>
              <a:rPr b="0" i="0"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logo with a black background&#10;&#10;Description automatically generated" id="199" name="Google Shape;19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0889" y="4136196"/>
            <a:ext cx="2209643" cy="87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505133" y="442012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</a:pPr>
            <a:r>
              <a:rPr b="0" i="0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920199" y="1188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1" y="1188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931" y="1030496"/>
            <a:ext cx="5290621" cy="325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>
            <p:ph type="title"/>
          </p:nvPr>
        </p:nvSpPr>
        <p:spPr>
          <a:xfrm>
            <a:off x="381000" y="653698"/>
            <a:ext cx="386715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 SemiBold"/>
              <a:buNone/>
              <a:defRPr b="1" i="0" sz="33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ue bkg">
  <p:cSld name="Text Blue bkg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6" name="Google Shape;20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/>
          <p:nvPr/>
        </p:nvSpPr>
        <p:spPr>
          <a:xfrm flipH="1">
            <a:off x="53692" y="4695349"/>
            <a:ext cx="353207" cy="35320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6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6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7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852" y="4756410"/>
            <a:ext cx="1362218" cy="32174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/>
          <p:nvPr/>
        </p:nvSpPr>
        <p:spPr>
          <a:xfrm>
            <a:off x="920199" y="807893"/>
            <a:ext cx="128161" cy="435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1" y="807893"/>
            <a:ext cx="966668" cy="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>
            <p:ph type="title"/>
          </p:nvPr>
        </p:nvSpPr>
        <p:spPr>
          <a:xfrm>
            <a:off x="250136" y="354309"/>
            <a:ext cx="3867150" cy="366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b="1" i="0" sz="2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14" name="Google Shape;214;p16"/>
          <p:cNvGrpSpPr/>
          <p:nvPr/>
        </p:nvGrpSpPr>
        <p:grpSpPr>
          <a:xfrm>
            <a:off x="8577189" y="97414"/>
            <a:ext cx="496252" cy="910589"/>
            <a:chOff x="11436251" y="129884"/>
            <a:chExt cx="661669" cy="1214119"/>
          </a:xfrm>
        </p:grpSpPr>
        <p:sp>
          <p:nvSpPr>
            <p:cNvPr id="215" name="Google Shape;215;p1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6"/>
          <p:cNvSpPr/>
          <p:nvPr/>
        </p:nvSpPr>
        <p:spPr>
          <a:xfrm rot="1323502">
            <a:off x="8794444" y="634260"/>
            <a:ext cx="523703" cy="523703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16192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acebook.com/b2bframeworks" TargetMode="External"/><Relationship Id="rId4" Type="http://schemas.openxmlformats.org/officeDocument/2006/relationships/hyperlink" Target="https://www.linkedin.com/in/b2b-frameworks/" TargetMode="External"/><Relationship Id="rId5" Type="http://schemas.openxmlformats.org/officeDocument/2006/relationships/hyperlink" Target="https://twitter.com/b2bframeworks" TargetMode="External"/><Relationship Id="rId6" Type="http://schemas.openxmlformats.org/officeDocument/2006/relationships/hyperlink" Target="https://www.instagram.com/b2bframeworks/" TargetMode="External"/><Relationship Id="rId7" Type="http://schemas.openxmlformats.org/officeDocument/2006/relationships/hyperlink" Target="https://www.b2bframewor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"/>
          <p:cNvSpPr txBox="1"/>
          <p:nvPr>
            <p:ph type="title"/>
          </p:nvPr>
        </p:nvSpPr>
        <p:spPr>
          <a:xfrm>
            <a:off x="399726" y="555525"/>
            <a:ext cx="20862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AIDA</a:t>
            </a:r>
            <a:br>
              <a:rPr b="0"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607" name="Google Shape;6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5450" y="1930674"/>
            <a:ext cx="1389837" cy="8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1325" y="2794774"/>
            <a:ext cx="996950" cy="6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"/>
          <p:cNvSpPr txBox="1"/>
          <p:nvPr>
            <p:ph idx="11" type="ftr"/>
          </p:nvPr>
        </p:nvSpPr>
        <p:spPr>
          <a:xfrm>
            <a:off x="3028950" y="481198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B2B Frameworks Ltd 2018</a:t>
            </a:r>
            <a:endParaRPr b="0" i="0" sz="7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4" name="Google Shape;614;p2"/>
          <p:cNvSpPr txBox="1"/>
          <p:nvPr>
            <p:ph idx="12" type="sldNum"/>
          </p:nvPr>
        </p:nvSpPr>
        <p:spPr>
          <a:xfrm>
            <a:off x="173936" y="481198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5" name="Google Shape;615;p2"/>
          <p:cNvSpPr txBox="1"/>
          <p:nvPr>
            <p:ph type="title"/>
          </p:nvPr>
        </p:nvSpPr>
        <p:spPr>
          <a:xfrm>
            <a:off x="250125" y="354300"/>
            <a:ext cx="81090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Montserrat SemiBold"/>
              <a:buNone/>
            </a:pPr>
            <a:r>
              <a:rPr lang="en-GB" sz="2300"/>
              <a:t>A business model for improved communications</a:t>
            </a:r>
            <a:r>
              <a:rPr lang="en-GB" sz="2300">
                <a:solidFill>
                  <a:schemeClr val="accent3"/>
                </a:solidFill>
              </a:rPr>
              <a:t>.</a:t>
            </a:r>
            <a:br>
              <a:rPr lang="en-GB" sz="2300"/>
            </a:br>
            <a:endParaRPr sz="2300"/>
          </a:p>
        </p:txBody>
      </p:sp>
      <p:sp>
        <p:nvSpPr>
          <p:cNvPr id="616" name="Google Shape;616;p2"/>
          <p:cNvSpPr/>
          <p:nvPr/>
        </p:nvSpPr>
        <p:spPr>
          <a:xfrm>
            <a:off x="316050" y="1014100"/>
            <a:ext cx="81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model to improve your communication with your target audience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7" name="Google Shape;617;p2"/>
          <p:cNvSpPr txBox="1"/>
          <p:nvPr/>
        </p:nvSpPr>
        <p:spPr>
          <a:xfrm>
            <a:off x="395525" y="1559450"/>
            <a:ext cx="3752400" cy="2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Communications programs have different objectives. Some are aimed at building awareness or a strong brand position. Others are geared to selling products. Think through the objectives of your communications programme and use the model to determine its effectiveness.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percentages shown on the left-hand side of the inverted triangle indicate how the effect of the communication declines as it gets closer to driving action. The model presupposes that a decision to buy a product follows a number of steps – first people need to be aware of what you are selling, then they need to be interested, then they need to have desire until finally they take action.</a:t>
            </a:r>
            <a:endParaRPr sz="1300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125" y="1689864"/>
            <a:ext cx="4661351" cy="289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" name="Google Shape;623;p3"/>
          <p:cNvGraphicFramePr/>
          <p:nvPr/>
        </p:nvGraphicFramePr>
        <p:xfrm>
          <a:off x="368021" y="15875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{83234F2E-AE0F-416F-A645-3F8427A60264}</a:tableStyleId>
              </a:tblPr>
              <a:tblGrid>
                <a:gridCol w="4059975"/>
                <a:gridCol w="1071675"/>
              </a:tblGrid>
              <a:tr h="50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Product name: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Rank importance</a:t>
                      </a:r>
                      <a:endParaRPr b="0" sz="13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Build awareness of the brand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Influence people’s attitudes to the brand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Communicate a specific marketing message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Drive people to ask for more information on the product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Drive people towards your website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Sell more products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Other promotional objectives…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Other promotional objectives…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4" name="Google Shape;624;p3"/>
          <p:cNvSpPr/>
          <p:nvPr/>
        </p:nvSpPr>
        <p:spPr>
          <a:xfrm>
            <a:off x="5571675" y="1616600"/>
            <a:ext cx="440400" cy="628800"/>
          </a:xfrm>
          <a:prstGeom prst="rightArrow">
            <a:avLst>
              <a:gd fmla="val 50000" name="adj1"/>
              <a:gd fmla="val 4303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"/>
          <p:cNvSpPr txBox="1"/>
          <p:nvPr/>
        </p:nvSpPr>
        <p:spPr>
          <a:xfrm>
            <a:off x="6012160" y="1591700"/>
            <a:ext cx="252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Now write an overall objective for your promotional campaign in no more than 25 words</a:t>
            </a:r>
            <a:endParaRPr sz="1300"/>
          </a:p>
        </p:txBody>
      </p:sp>
      <p:sp>
        <p:nvSpPr>
          <p:cNvPr id="626" name="Google Shape;626;p3"/>
          <p:cNvSpPr txBox="1"/>
          <p:nvPr/>
        </p:nvSpPr>
        <p:spPr>
          <a:xfrm>
            <a:off x="6012150" y="2392675"/>
            <a:ext cx="273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627" name="Google Shape;627;p3"/>
          <p:cNvSpPr txBox="1"/>
          <p:nvPr/>
        </p:nvSpPr>
        <p:spPr>
          <a:xfrm>
            <a:off x="224007" y="1042303"/>
            <a:ext cx="8236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Rank </a:t>
            </a:r>
            <a:r>
              <a:rPr b="0"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importance of various promotional objectives in the table below. Then write a “tight” overall objective for the promotional campaign for the product.</a:t>
            </a:r>
            <a:endParaRPr sz="1300"/>
          </a:p>
        </p:txBody>
      </p:sp>
      <p:sp>
        <p:nvSpPr>
          <p:cNvPr id="628" name="Google Shape;628;p3"/>
          <p:cNvSpPr txBox="1"/>
          <p:nvPr>
            <p:ph type="title"/>
          </p:nvPr>
        </p:nvSpPr>
        <p:spPr>
          <a:xfrm>
            <a:off x="224007" y="562853"/>
            <a:ext cx="5347664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</a:pPr>
            <a:r>
              <a:rPr lang="en-GB" sz="2300"/>
              <a:t>Your promotional objectives</a:t>
            </a:r>
            <a:r>
              <a:rPr lang="en-GB" sz="2300">
                <a:solidFill>
                  <a:schemeClr val="accent1"/>
                </a:solidFill>
              </a:rPr>
              <a:t>.</a:t>
            </a:r>
            <a:endParaRPr sz="2300">
              <a:solidFill>
                <a:schemeClr val="accent1"/>
              </a:solidFill>
            </a:endParaRPr>
          </a:p>
        </p:txBody>
      </p:sp>
      <p:sp>
        <p:nvSpPr>
          <p:cNvPr id="629" name="Google Shape;629;p3"/>
          <p:cNvSpPr txBox="1"/>
          <p:nvPr>
            <p:ph idx="11" type="ftr"/>
          </p:nvPr>
        </p:nvSpPr>
        <p:spPr>
          <a:xfrm>
            <a:off x="2483768" y="48249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B2B Frameworks Ltd 2018</a:t>
            </a:r>
            <a:endParaRPr sz="500"/>
          </a:p>
        </p:txBody>
      </p:sp>
      <p:sp>
        <p:nvSpPr>
          <p:cNvPr id="630" name="Google Shape;630;p3"/>
          <p:cNvSpPr txBox="1"/>
          <p:nvPr>
            <p:ph idx="12" type="sldNum"/>
          </p:nvPr>
        </p:nvSpPr>
        <p:spPr>
          <a:xfrm>
            <a:off x="178907" y="47476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" name="Google Shape;635;p4"/>
          <p:cNvGraphicFramePr/>
          <p:nvPr/>
        </p:nvGraphicFramePr>
        <p:xfrm>
          <a:off x="395535" y="220709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{6B379607-E661-447A-8095-C8CF952B92EE}</a:tableStyleId>
              </a:tblPr>
              <a:tblGrid>
                <a:gridCol w="4176475"/>
                <a:gridCol w="4176475"/>
              </a:tblGrid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Describe the customers who are the most likely targets for your product? 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 </a:t>
                      </a: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2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Who are the key decision-makers in the DMU?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are their demographics, their behaviours, their attitudes and their psychographic profiles? 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 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drives their choice of supplier/product?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would they be described as a segment?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 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6" name="Google Shape;636;p4"/>
          <p:cNvSpPr txBox="1"/>
          <p:nvPr/>
        </p:nvSpPr>
        <p:spPr>
          <a:xfrm>
            <a:off x="346725" y="1253075"/>
            <a:ext cx="816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Once you have decided upon the objectives of your communications programme, define your target audience. Some suggestions are provided in this worksheet. You may also want to consider building a persona that represents your target market (see an alternative toolkit).</a:t>
            </a:r>
            <a:endParaRPr b="0"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7" name="Google Shape;637;p4"/>
          <p:cNvSpPr txBox="1"/>
          <p:nvPr>
            <p:ph type="title"/>
          </p:nvPr>
        </p:nvSpPr>
        <p:spPr>
          <a:xfrm>
            <a:off x="224006" y="562853"/>
            <a:ext cx="8127469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</a:pPr>
            <a:r>
              <a:rPr lang="en-GB"/>
              <a:t>Det</a:t>
            </a:r>
            <a:r>
              <a:rPr lang="en-GB" sz="2300"/>
              <a:t>ermine who the promotion will be aimed at</a:t>
            </a:r>
            <a:r>
              <a:rPr lang="en-GB" sz="2300">
                <a:solidFill>
                  <a:schemeClr val="accent2"/>
                </a:solidFill>
              </a:rPr>
              <a:t>.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638" name="Google Shape;638;p4"/>
          <p:cNvSpPr txBox="1"/>
          <p:nvPr>
            <p:ph idx="11" type="ftr"/>
          </p:nvPr>
        </p:nvSpPr>
        <p:spPr>
          <a:xfrm>
            <a:off x="2622612" y="47476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B2B Frameworks Ltd 2018</a:t>
            </a:r>
            <a:endParaRPr sz="500"/>
          </a:p>
        </p:txBody>
      </p:sp>
      <p:sp>
        <p:nvSpPr>
          <p:cNvPr id="639" name="Google Shape;639;p4"/>
          <p:cNvSpPr txBox="1"/>
          <p:nvPr>
            <p:ph idx="12" type="sldNum"/>
          </p:nvPr>
        </p:nvSpPr>
        <p:spPr>
          <a:xfrm>
            <a:off x="178907" y="47476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" name="Google Shape;644;p5"/>
          <p:cNvGraphicFramePr/>
          <p:nvPr/>
        </p:nvGraphicFramePr>
        <p:xfrm>
          <a:off x="341227" y="157727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{83234F2E-AE0F-416F-A645-3F8427A60264}</a:tableStyleId>
              </a:tblPr>
              <a:tblGrid>
                <a:gridCol w="2375175"/>
                <a:gridCol w="1251200"/>
                <a:gridCol w="1208800"/>
                <a:gridCol w="1208800"/>
                <a:gridCol w="1208800"/>
                <a:gridCol w="12088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Promotional tools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Rank the importance of the promotional tools at each stage of the promotional journey</a:t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rgbClr val="32323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Awareness</a:t>
                      </a:r>
                      <a:endParaRPr sz="1000" u="none" cap="none" strike="noStrike">
                        <a:solidFill>
                          <a:srgbClr val="32323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rgbClr val="32323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Interest</a:t>
                      </a:r>
                      <a:endParaRPr sz="1000" u="none" cap="none" strike="noStrike">
                        <a:solidFill>
                          <a:srgbClr val="32323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rgbClr val="32323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Desire</a:t>
                      </a:r>
                      <a:endParaRPr sz="1000" u="none" cap="none" strike="noStrike">
                        <a:solidFill>
                          <a:srgbClr val="32323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rgbClr val="32323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Action</a:t>
                      </a:r>
                      <a:endParaRPr sz="1000" u="none" cap="none" strike="noStrike">
                        <a:solidFill>
                          <a:srgbClr val="32323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solidFill>
                            <a:srgbClr val="32323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 Budget</a:t>
                      </a:r>
                      <a:endParaRPr sz="1000" u="none" cap="none" strike="noStrike">
                        <a:solidFill>
                          <a:srgbClr val="32323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Ads in newspapers, magazines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Ads in TV, radio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Billboards and street furniture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Point of sale displays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Direct mail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Exhibitions and seminars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Sales calls (telephone)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Sales calls (visits)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Press releases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Website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Social media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Light"/>
                        <a:buNone/>
                      </a:pPr>
                      <a:r>
                        <a:rPr b="0" lang="en-GB" sz="9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Other</a:t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5" name="Google Shape;645;p5"/>
          <p:cNvSpPr txBox="1"/>
          <p:nvPr/>
        </p:nvSpPr>
        <p:spPr>
          <a:xfrm>
            <a:off x="225773" y="1045936"/>
            <a:ext cx="8136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Complete the following grid and consider the roles and impact of the different promotional tools. In the far right-hand column indicate a budget for each of the components of the mix.</a:t>
            </a:r>
            <a:endParaRPr sz="1300"/>
          </a:p>
        </p:txBody>
      </p:sp>
      <p:sp>
        <p:nvSpPr>
          <p:cNvPr id="646" name="Google Shape;646;p5"/>
          <p:cNvSpPr txBox="1"/>
          <p:nvPr>
            <p:ph type="title"/>
          </p:nvPr>
        </p:nvSpPr>
        <p:spPr>
          <a:xfrm>
            <a:off x="224006" y="562853"/>
            <a:ext cx="7156306" cy="38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</a:pPr>
            <a:r>
              <a:rPr lang="en-GB" sz="2300"/>
              <a:t>Finally, consider your promotional mix</a:t>
            </a:r>
            <a:r>
              <a:rPr lang="en-GB" sz="2300">
                <a:solidFill>
                  <a:schemeClr val="accent1"/>
                </a:solidFill>
              </a:rPr>
              <a:t>.</a:t>
            </a:r>
            <a:endParaRPr sz="2300">
              <a:solidFill>
                <a:schemeClr val="accent1"/>
              </a:solidFill>
            </a:endParaRPr>
          </a:p>
        </p:txBody>
      </p:sp>
      <p:sp>
        <p:nvSpPr>
          <p:cNvPr id="647" name="Google Shape;647;p5"/>
          <p:cNvSpPr txBox="1"/>
          <p:nvPr>
            <p:ph idx="11" type="ftr"/>
          </p:nvPr>
        </p:nvSpPr>
        <p:spPr>
          <a:xfrm>
            <a:off x="2627784" y="47476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B2B Frameworks Ltd 2018</a:t>
            </a:r>
            <a:endParaRPr sz="500"/>
          </a:p>
        </p:txBody>
      </p:sp>
      <p:sp>
        <p:nvSpPr>
          <p:cNvPr id="648" name="Google Shape;648;p5"/>
          <p:cNvSpPr txBox="1"/>
          <p:nvPr>
            <p:ph idx="12" type="sldNum"/>
          </p:nvPr>
        </p:nvSpPr>
        <p:spPr>
          <a:xfrm>
            <a:off x="178907" y="47476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ab2921a6ac_0_0"/>
          <p:cNvSpPr txBox="1"/>
          <p:nvPr>
            <p:ph type="title"/>
          </p:nvPr>
        </p:nvSpPr>
        <p:spPr>
          <a:xfrm>
            <a:off x="214067" y="1988359"/>
            <a:ext cx="29004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</a:pPr>
            <a:r>
              <a:rPr lang="en-GB" sz="3200"/>
              <a:t>Thank you</a:t>
            </a:r>
            <a:r>
              <a:rPr lang="en-GB" sz="3200">
                <a:solidFill>
                  <a:schemeClr val="lt1"/>
                </a:solidFill>
              </a:rPr>
              <a:t>.</a:t>
            </a:r>
            <a:endParaRPr sz="3200"/>
          </a:p>
        </p:txBody>
      </p:sp>
      <p:sp>
        <p:nvSpPr>
          <p:cNvPr id="654" name="Google Shape;654;g2ab2921a6ac_0_0">
            <a:hlinkClick r:id="rId3"/>
          </p:cNvPr>
          <p:cNvSpPr/>
          <p:nvPr/>
        </p:nvSpPr>
        <p:spPr>
          <a:xfrm>
            <a:off x="434550" y="4519331"/>
            <a:ext cx="2766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55" name="Google Shape;655;g2ab2921a6ac_0_0">
            <a:hlinkClick r:id="rId4"/>
          </p:cNvPr>
          <p:cNvSpPr/>
          <p:nvPr/>
        </p:nvSpPr>
        <p:spPr>
          <a:xfrm>
            <a:off x="884906" y="4519331"/>
            <a:ext cx="276600" cy="276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56" name="Google Shape;656;g2ab2921a6ac_0_0">
            <a:hlinkClick r:id="rId5"/>
          </p:cNvPr>
          <p:cNvSpPr/>
          <p:nvPr/>
        </p:nvSpPr>
        <p:spPr>
          <a:xfrm>
            <a:off x="1335263" y="4519331"/>
            <a:ext cx="276600" cy="276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57" name="Google Shape;657;g2ab2921a6ac_0_0">
            <a:hlinkClick r:id="rId6"/>
          </p:cNvPr>
          <p:cNvSpPr/>
          <p:nvPr/>
        </p:nvSpPr>
        <p:spPr>
          <a:xfrm>
            <a:off x="1742156" y="4519331"/>
            <a:ext cx="276600" cy="276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58" name="Google Shape;658;g2ab2921a6ac_0_0">
            <a:hlinkClick r:id="rId7"/>
          </p:cNvPr>
          <p:cNvSpPr/>
          <p:nvPr/>
        </p:nvSpPr>
        <p:spPr>
          <a:xfrm>
            <a:off x="402956" y="3515906"/>
            <a:ext cx="23940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2017-08-15T13:01:37Z</dcterms:created>
  <dc:creator>Paul Hague</dc:creator>
</cp:coreProperties>
</file>