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Hgd2g+Kxn0PEdCdsfJlfIlpr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E05C27-8219-44F5-9712-638DEE23F61E}">
  <a:tblStyle styleId="{A2E05C27-8219-44F5-9712-638DEE23F61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75FEE0-9A15-4F5B-906B-A0EC2A8F5DC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fill>
          <a:solidFill>
            <a:srgbClr val="FFEACA"/>
          </a:solidFill>
        </a:fill>
      </a:tcStyle>
    </a:band1H>
    <a:band2H>
      <a:tcTxStyle/>
    </a:band2H>
    <a:band1V>
      <a:tcTxStyle/>
      <a:tcStyle>
        <a:fill>
          <a:solidFill>
            <a:srgbClr val="FFE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f0dcf92f8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1f0dcf92f8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f0dcf92f8b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g1f0dcf92f8b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ue bkg">
  <p:cSld name="Text Blue bkg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46" name="Google Shape;2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54" name="Google Shape;254;p18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55" name="Google Shape;255;p1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8"/>
          <p:cNvSpPr/>
          <p:nvPr/>
        </p:nvSpPr>
        <p:spPr>
          <a:xfrm rot="1323502">
            <a:off x="11725925" y="845680"/>
            <a:ext cx="698270" cy="698270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">
  <p:cSld name="step 4">
    <p:bg>
      <p:bgPr>
        <a:solidFill>
          <a:schemeClr val="dk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85" name="Google Shape;28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9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9" name="Google Shape;289;p19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290" name="Google Shape;290;p19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9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293" name="Google Shape;293;p19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295" name="Google Shape;2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0780967" y="-553762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/>
          <p:nvPr/>
        </p:nvSpPr>
        <p:spPr>
          <a:xfrm>
            <a:off x="11176000" y="126197"/>
            <a:ext cx="401507" cy="40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19"/>
          <p:cNvGrpSpPr/>
          <p:nvPr/>
        </p:nvGrpSpPr>
        <p:grpSpPr>
          <a:xfrm>
            <a:off x="11626751" y="129884"/>
            <a:ext cx="661669" cy="1214119"/>
            <a:chOff x="11436251" y="129884"/>
            <a:chExt cx="661669" cy="1214119"/>
          </a:xfrm>
        </p:grpSpPr>
        <p:sp>
          <p:nvSpPr>
            <p:cNvPr id="298" name="Google Shape;298;p1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">
  <p:cSld name="step 5">
    <p:bg>
      <p:bgPr>
        <a:solidFill>
          <a:schemeClr val="dk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27" name="Google Shape;32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0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20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1" name="Google Shape;331;p2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32" name="Google Shape;332;p2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20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335" name="Google Shape;335;p20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2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38" name="Google Shape;338;p2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366" name="Google Shape;3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367" name="Google Shape;36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ep 5">
  <p:cSld name="1_step 5">
    <p:bg>
      <p:bgPr>
        <a:solidFill>
          <a:schemeClr val="dk2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69" name="Google Shape;36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3" name="Google Shape;373;p2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74" name="Google Shape;374;p2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6</a:t>
            </a:r>
            <a:endParaRPr/>
          </a:p>
        </p:txBody>
      </p:sp>
      <p:sp>
        <p:nvSpPr>
          <p:cNvPr id="377" name="Google Shape;377;p21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78" name="Google Shape;3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2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80" name="Google Shape;380;p2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408" name="Google Shape;4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409" name="Google Shape;40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 blue bkg">
  <p:cSld name="step 1 blue bkg"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11" name="Google Shape;41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5" name="Google Shape;4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2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17" name="Google Shape;417;p2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420" name="Google Shape;420;p2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21" name="Google Shape;421;p22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422" name="Google Shape;422;p2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450" name="Google Shape;4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 blue bkg">
  <p:cSld name="step 2 blue bkg"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52" name="Google Shape;4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3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2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6" name="Google Shape;4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58" name="Google Shape;458;p2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2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461" name="Google Shape;461;p23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62" name="Google Shape;462;p2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63" name="Google Shape;463;p2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striped background&#10;&#10;Description automatically generated" id="491" name="Google Shape;4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 blue bkg">
  <p:cSld name="step 3 blue bkg"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93" name="Google Shape;49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2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7" name="Google Shape;4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2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99" name="Google Shape;499;p2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2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502" name="Google Shape;502;p24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03" name="Google Shape;503;p2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504" name="Google Shape;504;p2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4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 blue bkg">
  <p:cSld name="step 4 blue bkg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34" name="Google Shape;53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2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8" name="Google Shape;5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5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40" name="Google Shape;540;p25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5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543" name="Google Shape;543;p25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44" name="Google Shape;544;p25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545" name="Google Shape;545;p25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573" name="Google Shape;5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5"/>
          <p:cNvSpPr/>
          <p:nvPr/>
        </p:nvSpPr>
        <p:spPr>
          <a:xfrm>
            <a:off x="11575781" y="807442"/>
            <a:ext cx="453047" cy="453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 blue bkg">
  <p:cSld name="step 5 blue bkg"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76" name="Google Shape;57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6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82" name="Google Shape;582;p26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6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585" name="Google Shape;585;p26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86" name="Google Shape;586;p26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587" name="Google Shape;587;p2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615" name="Google Shape;6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lank">
  <p:cSld name="blue_blank"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617" name="Google Shape;6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7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7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1" name="Google Shape;6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1">
  <p:cSld name="Text White bkg 1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8" name="Google Shape;28;p1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9" name="Google Shape;29;p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10"/>
          <p:cNvSpPr/>
          <p:nvPr/>
        </p:nvSpPr>
        <p:spPr>
          <a:xfrm rot="7200000">
            <a:off x="11962234" y="79286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0"/>
          <p:cNvSpPr/>
          <p:nvPr/>
        </p:nvSpPr>
        <p:spPr>
          <a:xfrm rot="7200000">
            <a:off x="11756296" y="285948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blank">
  <p:cSld name="white_blank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on a black background&#10;&#10;Description automatically generated" id="624" name="Google Shape;6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8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8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0" name="Google Shape;630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1" name="Google Shape;63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4" name="Google Shape;634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6" name="Google Shape;63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9" name="Google Shape;639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3" name="Google Shape;6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46" name="Google Shape;64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3" name="Google Shape;653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">
  <p:cSld name="step 1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60" name="Google Shape;6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4" name="Google Shape;64;p1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65" name="Google Shape;65;p1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1" name="Google Shape;71;p1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99" name="Google Shape;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100" name="Google Shape;1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">
  <p:cSld name="step 2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02" name="Google Shape;10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6" name="Google Shape;106;p1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7" name="Google Shape;107;p1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110" name="Google Shape;110;p1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2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13" name="Google Shape;113;p1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2"/>
          <p:cNvSpPr/>
          <p:nvPr/>
        </p:nvSpPr>
        <p:spPr>
          <a:xfrm rot="10800000">
            <a:off x="11564883" y="-8638"/>
            <a:ext cx="659674" cy="6596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">
  <p:cSld name="step 3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43" name="Google Shape;14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/>
          <p:nvPr/>
        </p:nvSpPr>
        <p:spPr>
          <a:xfrm flipH="1">
            <a:off x="85237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48" name="Google Shape;148;p1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151" name="Google Shape;151;p13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54" name="Google Shape;154;p1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182" name="Google Shape;1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0532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2">
  <p:cSld name="Text White bkg 2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84" name="Google Shape;18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92" name="Google Shape;192;p1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93" name="Google Shape;193;p1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221" name="Google Shape;2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4723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blank">
  <p:cSld name="1_white_blank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223" name="Google Shape;2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502311" y="4331682"/>
            <a:ext cx="4233461" cy="140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www.b2bframeworks.com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sng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In touch:</a:t>
            </a:r>
            <a:endParaRPr/>
          </a:p>
        </p:txBody>
      </p:sp>
      <p:pic>
        <p:nvPicPr>
          <p:cNvPr descr="A black letter f in a white circle&#10;&#10;Description automatically generated" id="225" name="Google Shape;2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12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circle with letters in it&#10;&#10;Description automatically generated" id="226" name="Google Shape;2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044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x in a white circle&#10;&#10;Description automatically generated" id="227" name="Google Shape;22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4742" y="5991392"/>
            <a:ext cx="433362" cy="4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amera&#10;&#10;Description automatically generated" id="228" name="Google Shape;22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5574" y="5995316"/>
            <a:ext cx="433362" cy="4166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>
            <p:ph type="title"/>
          </p:nvPr>
        </p:nvSpPr>
        <p:spPr>
          <a:xfrm>
            <a:off x="380563" y="3534859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b="1" i="0" sz="3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231" name="Google Shape;2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307536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 txBox="1"/>
          <p:nvPr>
            <p:ph type="title"/>
          </p:nvPr>
        </p:nvSpPr>
        <p:spPr>
          <a:xfrm>
            <a:off x="508000" y="24590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16"/>
          <p:cNvSpPr txBox="1"/>
          <p:nvPr/>
        </p:nvSpPr>
        <p:spPr>
          <a:xfrm>
            <a:off x="521110" y="20244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1226931" y="31726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0" y="31726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mputer monitor and monitor with blue circles and black background&#10;&#10;Description automatically generated"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57300"/>
            <a:ext cx="71628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logo with a black background&#10;&#10;Description automatically generated" id="239" name="Google Shape;23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4518" y="5514927"/>
            <a:ext cx="2946191" cy="1172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 txBox="1"/>
          <p:nvPr/>
        </p:nvSpPr>
        <p:spPr>
          <a:xfrm>
            <a:off x="673510" y="5893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908" y="1373995"/>
            <a:ext cx="7054161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21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acebook.com/b2bframeworks" TargetMode="External"/><Relationship Id="rId4" Type="http://schemas.openxmlformats.org/officeDocument/2006/relationships/hyperlink" Target="https://www.linkedin.com/company/b2bframeworks/" TargetMode="External"/><Relationship Id="rId5" Type="http://schemas.openxmlformats.org/officeDocument/2006/relationships/hyperlink" Target="https://twitter.com/b2bframeworks" TargetMode="External"/><Relationship Id="rId6" Type="http://schemas.openxmlformats.org/officeDocument/2006/relationships/hyperlink" Target="https://www.instagram.com/b2bframeworks/" TargetMode="External"/><Relationship Id="rId7" Type="http://schemas.openxmlformats.org/officeDocument/2006/relationships/hyperlink" Target="https://www.b2bframewor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"/>
          <p:cNvSpPr txBox="1"/>
          <p:nvPr>
            <p:ph type="title"/>
          </p:nvPr>
        </p:nvSpPr>
        <p:spPr>
          <a:xfrm>
            <a:off x="507998" y="835248"/>
            <a:ext cx="10674351" cy="80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</a:pPr>
            <a:r>
              <a:rPr lang="en-GB"/>
              <a:t>Stereotype Model </a:t>
            </a:r>
            <a:r>
              <a:rPr lang="en-GB" sz="3200"/>
              <a:t>(warmth/competence)</a:t>
            </a:r>
            <a:endParaRPr/>
          </a:p>
        </p:txBody>
      </p:sp>
      <p:pic>
        <p:nvPicPr>
          <p:cNvPr id="663" name="Google Shape;6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726" y="2666302"/>
            <a:ext cx="1579793" cy="9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251" y="3659327"/>
            <a:ext cx="1445550" cy="9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70" name="Google Shape;670;p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1" name="Google Shape;671;p2"/>
          <p:cNvSpPr txBox="1"/>
          <p:nvPr>
            <p:ph type="title"/>
          </p:nvPr>
        </p:nvSpPr>
        <p:spPr>
          <a:xfrm>
            <a:off x="333514" y="472411"/>
            <a:ext cx="11453673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A business tool to understand people</a:t>
            </a:r>
            <a:r>
              <a:rPr lang="en-GB">
                <a:solidFill>
                  <a:schemeClr val="accent1"/>
                </a:solidFill>
              </a:rPr>
              <a:t>.</a:t>
            </a:r>
            <a:endParaRPr/>
          </a:p>
        </p:txBody>
      </p:sp>
      <p:sp>
        <p:nvSpPr>
          <p:cNvPr id="672" name="Google Shape;672;p2"/>
          <p:cNvSpPr txBox="1"/>
          <p:nvPr/>
        </p:nvSpPr>
        <p:spPr>
          <a:xfrm>
            <a:off x="489576" y="1976850"/>
            <a:ext cx="52302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37415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Stereotype Content Model (SCM), which includes the Warmth/Competence framework, is a psychological theory developed by social psychologists Susan Fiske, Amy Cuddy, and Peter Glick.  The model explores how individuals perceive and categorise social groups based on two primary dimensions: warmth and competence.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415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Warmth:</a:t>
            </a:r>
            <a:r>
              <a:rPr lang="en-GB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This dimension refers to whether a group or individual is perceived as friendly, well-intentioned, and trustworthy. Warmth is associated with traits like friendliness, helpfulness, and good intentions.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Competence:</a:t>
            </a:r>
            <a:r>
              <a:rPr lang="en-GB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This dimension relates to whether a group or individual is perceived as capable, skilled, and effective. Competence is associated with traits like intelligence, skill, and efficacy.</a:t>
            </a:r>
            <a:endParaRPr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3" name="Google Shape;673;p2"/>
          <p:cNvSpPr txBox="1"/>
          <p:nvPr/>
        </p:nvSpPr>
        <p:spPr>
          <a:xfrm>
            <a:off x="442913" y="1328740"/>
            <a:ext cx="11306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tool to manage personnel and the position of your brands</a:t>
            </a:r>
            <a:endParaRPr b="1"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4" name="Google Shape;6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039" y="2103211"/>
            <a:ext cx="5230223" cy="328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80" name="Google Shape;680;p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1" name="Google Shape;681;p3"/>
          <p:cNvSpPr txBox="1"/>
          <p:nvPr>
            <p:ph type="title"/>
          </p:nvPr>
        </p:nvSpPr>
        <p:spPr>
          <a:xfrm>
            <a:off x="298676" y="750470"/>
            <a:ext cx="81595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Identify characteristics - warmth</a:t>
            </a:r>
            <a:r>
              <a:rPr lang="en-GB" sz="3000">
                <a:solidFill>
                  <a:schemeClr val="accent3"/>
                </a:solidFill>
              </a:rPr>
              <a:t>.</a:t>
            </a:r>
            <a:endParaRPr sz="3000">
              <a:solidFill>
                <a:schemeClr val="accent3"/>
              </a:solidFill>
            </a:endParaRPr>
          </a:p>
        </p:txBody>
      </p:sp>
      <p:graphicFrame>
        <p:nvGraphicFramePr>
          <p:cNvPr id="682" name="Google Shape;682;p3"/>
          <p:cNvGraphicFramePr/>
          <p:nvPr/>
        </p:nvGraphicFramePr>
        <p:xfrm>
          <a:off x="1460692" y="28200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{A2E05C27-8219-44F5-9712-638DEE23F61E}</a:tableStyleId>
              </a:tblPr>
              <a:tblGrid>
                <a:gridCol w="3805075"/>
                <a:gridCol w="5327875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7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Does this person show or lack empathy?</a:t>
                      </a:r>
                      <a:endParaRPr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Do they have high or low levels of social skills?</a:t>
                      </a:r>
                      <a:endParaRPr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Are they friendly or unfriendly?</a:t>
                      </a:r>
                      <a:endParaRPr i="0" sz="12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12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Could you go on holiday with them?</a:t>
                      </a:r>
                      <a:endParaRPr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83" name="Google Shape;683;p3"/>
          <p:cNvSpPr txBox="1"/>
          <p:nvPr/>
        </p:nvSpPr>
        <p:spPr>
          <a:xfrm>
            <a:off x="459775" y="1716825"/>
            <a:ext cx="1033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the main you can tell quickly whether someone is warm or not. They are likely to have a body language that is open and “invite you in”. Of course, you have to be careful of the con men who may be capable of deluding you.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89" name="Google Shape;689;p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0" name="Google Shape;690;p4"/>
          <p:cNvSpPr txBox="1"/>
          <p:nvPr>
            <p:ph type="title"/>
          </p:nvPr>
        </p:nvSpPr>
        <p:spPr>
          <a:xfrm>
            <a:off x="298676" y="750470"/>
            <a:ext cx="101915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/>
              <a:t>Identify capabilities</a:t>
            </a:r>
            <a:r>
              <a:rPr lang="en-GB">
                <a:solidFill>
                  <a:schemeClr val="accent2"/>
                </a:solidFill>
              </a:rPr>
              <a:t>.</a:t>
            </a:r>
            <a:r>
              <a:rPr lang="en-GB"/>
              <a:t> </a:t>
            </a:r>
            <a:endParaRPr/>
          </a:p>
        </p:txBody>
      </p:sp>
      <p:graphicFrame>
        <p:nvGraphicFramePr>
          <p:cNvPr id="691" name="Google Shape;691;p4"/>
          <p:cNvGraphicFramePr/>
          <p:nvPr/>
        </p:nvGraphicFramePr>
        <p:xfrm>
          <a:off x="1144663" y="283921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{0075FEE0-9A15-4F5B-906B-A0EC2A8F5DCC}</a:tableStyleId>
              </a:tblPr>
              <a:tblGrid>
                <a:gridCol w="4817975"/>
                <a:gridCol w="5143300"/>
              </a:tblGrid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Montserrat SemiBold"/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What level of capability does this person have?  How do you know?  How can you be sure?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SemiBold"/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can you measure their competence?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92" name="Google Shape;692;p4"/>
          <p:cNvSpPr txBox="1"/>
          <p:nvPr/>
        </p:nvSpPr>
        <p:spPr>
          <a:xfrm>
            <a:off x="398177" y="1611400"/>
            <a:ext cx="1014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People's skills, capabilities and competences can usually be observed, or at least determined by examination. Don't take these for granted and don't be embarrassed to test them.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98" name="Google Shape;698;p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9" name="Google Shape;699;p5"/>
          <p:cNvSpPr txBox="1"/>
          <p:nvPr>
            <p:ph type="title"/>
          </p:nvPr>
        </p:nvSpPr>
        <p:spPr>
          <a:xfrm>
            <a:off x="298676" y="750470"/>
            <a:ext cx="105979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Cross analyse warmth and competence</a:t>
            </a:r>
            <a:r>
              <a:rPr lang="en-GB" sz="3000">
                <a:solidFill>
                  <a:schemeClr val="accent1"/>
                </a:solidFill>
              </a:rPr>
              <a:t>.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700" name="Google Shape;700;p5"/>
          <p:cNvSpPr txBox="1"/>
          <p:nvPr/>
        </p:nvSpPr>
        <p:spPr>
          <a:xfrm>
            <a:off x="1733550" y="2088825"/>
            <a:ext cx="8667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 Warmth/High Competence:</a:t>
            </a: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These groups are generally well-regarded and positively stereotyped. Examples might include in-groups or admired social categories.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 Warmth/Low Competence:</a:t>
            </a: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These groups are seen as friendly and well-intentioned but may be perceived as less capable. This category often includes groups that are pitied or perceived as needing assistance.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Low Warmth/High Competence:</a:t>
            </a: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These groups are seen as capable but may be perceived as less friendly or even threatening. This category often includes out-groups that are viewed with suspicion or as competitors.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Low Warmth/Low Competence: </a:t>
            </a: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These groups are often stigmatized and negatively stereotyped. They may be perceived as both unfriendly and ineffective.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706" name="Google Shape;706;p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7" name="Google Shape;707;p6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Finally</a:t>
            </a:r>
            <a:r>
              <a:rPr lang="en-GB" sz="3000">
                <a:solidFill>
                  <a:schemeClr val="lt1"/>
                </a:solidFill>
              </a:rPr>
              <a:t>…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08" name="Google Shape;708;p6"/>
          <p:cNvSpPr txBox="1"/>
          <p:nvPr/>
        </p:nvSpPr>
        <p:spPr>
          <a:xfrm>
            <a:off x="1809959" y="1746328"/>
            <a:ext cx="7969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SCM suggests that stereotypes often arise from a combination of these warmth and competence dimensions, and these perceptions influence social interactions, attitudes, and behaviours.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Moreover, individuals and groups may be evaluated differently depending on the context and the goals of the perceiver.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model is useful in business for: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Ensuring diversity and inclusion</a:t>
            </a:r>
            <a:endParaRPr/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Team building and collaboration</a:t>
            </a:r>
            <a:endParaRPr/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Training and development</a:t>
            </a:r>
            <a:endParaRPr/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Improving customer relations</a:t>
            </a:r>
            <a:endParaRPr/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Helping leaders and managers motivate staff</a:t>
            </a:r>
            <a:endParaRPr/>
          </a:p>
          <a:p>
            <a:pPr indent="-2603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GB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Building brands that exude warmth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f0dcf92f8b_0_0"/>
          <p:cNvSpPr txBox="1"/>
          <p:nvPr>
            <p:ph type="title"/>
          </p:nvPr>
        </p:nvSpPr>
        <p:spPr>
          <a:xfrm>
            <a:off x="333515" y="472411"/>
            <a:ext cx="515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2800"/>
              <a:t>Editable framework</a:t>
            </a:r>
            <a:r>
              <a:rPr lang="en-GB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714" name="Google Shape;714;g1f0dcf92f8b_0_0"/>
          <p:cNvSpPr txBox="1"/>
          <p:nvPr>
            <p:ph idx="11" type="ftr"/>
          </p:nvPr>
        </p:nvSpPr>
        <p:spPr>
          <a:xfrm>
            <a:off x="4038600" y="64159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715" name="Google Shape;715;g1f0dcf92f8b_0_0"/>
          <p:cNvSpPr txBox="1"/>
          <p:nvPr>
            <p:ph idx="12" type="sldNum"/>
          </p:nvPr>
        </p:nvSpPr>
        <p:spPr>
          <a:xfrm>
            <a:off x="231915" y="64159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6" name="Google Shape;716;g1f0dcf92f8b_0_0"/>
          <p:cNvSpPr/>
          <p:nvPr/>
        </p:nvSpPr>
        <p:spPr>
          <a:xfrm>
            <a:off x="484600" y="1310350"/>
            <a:ext cx="3060300" cy="18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to add your own text and edit to suit your own branding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17" name="Google Shape;717;g1f0dcf92f8b_0_0"/>
          <p:cNvGrpSpPr/>
          <p:nvPr/>
        </p:nvGrpSpPr>
        <p:grpSpPr>
          <a:xfrm>
            <a:off x="0" y="1100016"/>
            <a:ext cx="1397787" cy="57996"/>
            <a:chOff x="0" y="1077191"/>
            <a:chExt cx="1397787" cy="57996"/>
          </a:xfrm>
        </p:grpSpPr>
        <p:sp>
          <p:nvSpPr>
            <p:cNvPr id="718" name="Google Shape;718;g1f0dcf92f8b_0_0"/>
            <p:cNvSpPr/>
            <p:nvPr/>
          </p:nvSpPr>
          <p:spPr>
            <a:xfrm>
              <a:off x="1226931" y="1077191"/>
              <a:ext cx="170856" cy="57996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1f0dcf92f8b_0_0"/>
            <p:cNvSpPr/>
            <p:nvPr/>
          </p:nvSpPr>
          <p:spPr>
            <a:xfrm>
              <a:off x="0" y="1077191"/>
              <a:ext cx="1288800" cy="5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g1f0dcf92f8b_0_0"/>
          <p:cNvSpPr/>
          <p:nvPr/>
        </p:nvSpPr>
        <p:spPr>
          <a:xfrm>
            <a:off x="4145513" y="1193963"/>
            <a:ext cx="3388004" cy="2042160"/>
          </a:xfrm>
          <a:custGeom>
            <a:rect b="b" l="l" r="r" t="t"/>
            <a:pathLst>
              <a:path extrusionOk="0" h="3048000" w="4805680">
                <a:moveTo>
                  <a:pt x="4805121" y="0"/>
                </a:moveTo>
                <a:lnTo>
                  <a:pt x="469112" y="0"/>
                </a:lnTo>
                <a:lnTo>
                  <a:pt x="421149" y="2422"/>
                </a:lnTo>
                <a:lnTo>
                  <a:pt x="374571" y="9530"/>
                </a:lnTo>
                <a:lnTo>
                  <a:pt x="329614" y="21090"/>
                </a:lnTo>
                <a:lnTo>
                  <a:pt x="286514" y="36865"/>
                </a:lnTo>
                <a:lnTo>
                  <a:pt x="245507" y="56620"/>
                </a:lnTo>
                <a:lnTo>
                  <a:pt x="206828" y="80118"/>
                </a:lnTo>
                <a:lnTo>
                  <a:pt x="170714" y="107123"/>
                </a:lnTo>
                <a:lnTo>
                  <a:pt x="137401" y="137401"/>
                </a:lnTo>
                <a:lnTo>
                  <a:pt x="107123" y="170714"/>
                </a:lnTo>
                <a:lnTo>
                  <a:pt x="80118" y="206828"/>
                </a:lnTo>
                <a:lnTo>
                  <a:pt x="56620" y="245507"/>
                </a:lnTo>
                <a:lnTo>
                  <a:pt x="36865" y="286514"/>
                </a:lnTo>
                <a:lnTo>
                  <a:pt x="21090" y="329614"/>
                </a:lnTo>
                <a:lnTo>
                  <a:pt x="9530" y="374571"/>
                </a:lnTo>
                <a:lnTo>
                  <a:pt x="2422" y="421149"/>
                </a:lnTo>
                <a:lnTo>
                  <a:pt x="0" y="469112"/>
                </a:lnTo>
                <a:lnTo>
                  <a:pt x="0" y="3047542"/>
                </a:lnTo>
                <a:lnTo>
                  <a:pt x="4805121" y="3047542"/>
                </a:lnTo>
                <a:lnTo>
                  <a:pt x="4805121" y="0"/>
                </a:lnTo>
                <a:close/>
              </a:path>
            </a:pathLst>
          </a:custGeom>
          <a:solidFill>
            <a:srgbClr val="2B7A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21" name="Google Shape;721;g1f0dcf92f8b_0_0"/>
          <p:cNvSpPr/>
          <p:nvPr/>
        </p:nvSpPr>
        <p:spPr>
          <a:xfrm>
            <a:off x="7620500" y="1193963"/>
            <a:ext cx="3388004" cy="2042160"/>
          </a:xfrm>
          <a:custGeom>
            <a:rect b="b" l="l" r="r" t="t"/>
            <a:pathLst>
              <a:path extrusionOk="0" h="3048000" w="4805680">
                <a:moveTo>
                  <a:pt x="4336008" y="0"/>
                </a:moveTo>
                <a:lnTo>
                  <a:pt x="0" y="0"/>
                </a:lnTo>
                <a:lnTo>
                  <a:pt x="0" y="3047542"/>
                </a:lnTo>
                <a:lnTo>
                  <a:pt x="4805121" y="3047542"/>
                </a:lnTo>
                <a:lnTo>
                  <a:pt x="4805121" y="469112"/>
                </a:lnTo>
                <a:lnTo>
                  <a:pt x="4802699" y="421149"/>
                </a:lnTo>
                <a:lnTo>
                  <a:pt x="4795590" y="374571"/>
                </a:lnTo>
                <a:lnTo>
                  <a:pt x="4784030" y="329614"/>
                </a:lnTo>
                <a:lnTo>
                  <a:pt x="4768255" y="286514"/>
                </a:lnTo>
                <a:lnTo>
                  <a:pt x="4748501" y="245507"/>
                </a:lnTo>
                <a:lnTo>
                  <a:pt x="4725003" y="206828"/>
                </a:lnTo>
                <a:lnTo>
                  <a:pt x="4697997" y="170714"/>
                </a:lnTo>
                <a:lnTo>
                  <a:pt x="4667719" y="137401"/>
                </a:lnTo>
                <a:lnTo>
                  <a:pt x="4634406" y="107123"/>
                </a:lnTo>
                <a:lnTo>
                  <a:pt x="4598292" y="80118"/>
                </a:lnTo>
                <a:lnTo>
                  <a:pt x="4559613" y="56620"/>
                </a:lnTo>
                <a:lnTo>
                  <a:pt x="4518606" y="36865"/>
                </a:lnTo>
                <a:lnTo>
                  <a:pt x="4475506" y="21090"/>
                </a:lnTo>
                <a:lnTo>
                  <a:pt x="4430550" y="9530"/>
                </a:lnTo>
                <a:lnTo>
                  <a:pt x="4383972" y="2422"/>
                </a:lnTo>
                <a:lnTo>
                  <a:pt x="4336008" y="0"/>
                </a:lnTo>
                <a:close/>
              </a:path>
            </a:pathLst>
          </a:custGeom>
          <a:solidFill>
            <a:srgbClr val="2B7A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22" name="Google Shape;722;g1f0dcf92f8b_0_0"/>
          <p:cNvSpPr/>
          <p:nvPr/>
        </p:nvSpPr>
        <p:spPr>
          <a:xfrm>
            <a:off x="4145512" y="3323749"/>
            <a:ext cx="3388004" cy="2042160"/>
          </a:xfrm>
          <a:custGeom>
            <a:rect b="b" l="l" r="r" t="t"/>
            <a:pathLst>
              <a:path extrusionOk="0" h="3048000" w="4805680">
                <a:moveTo>
                  <a:pt x="4805121" y="0"/>
                </a:moveTo>
                <a:lnTo>
                  <a:pt x="0" y="0"/>
                </a:lnTo>
                <a:lnTo>
                  <a:pt x="0" y="2578430"/>
                </a:lnTo>
                <a:lnTo>
                  <a:pt x="2422" y="2626393"/>
                </a:lnTo>
                <a:lnTo>
                  <a:pt x="9530" y="2672971"/>
                </a:lnTo>
                <a:lnTo>
                  <a:pt x="21090" y="2717928"/>
                </a:lnTo>
                <a:lnTo>
                  <a:pt x="36865" y="2761028"/>
                </a:lnTo>
                <a:lnTo>
                  <a:pt x="56620" y="2802035"/>
                </a:lnTo>
                <a:lnTo>
                  <a:pt x="80118" y="2840713"/>
                </a:lnTo>
                <a:lnTo>
                  <a:pt x="107123" y="2876827"/>
                </a:lnTo>
                <a:lnTo>
                  <a:pt x="137401" y="2910141"/>
                </a:lnTo>
                <a:lnTo>
                  <a:pt x="170714" y="2940419"/>
                </a:lnTo>
                <a:lnTo>
                  <a:pt x="206828" y="2967424"/>
                </a:lnTo>
                <a:lnTo>
                  <a:pt x="245507" y="2990922"/>
                </a:lnTo>
                <a:lnTo>
                  <a:pt x="286514" y="3010677"/>
                </a:lnTo>
                <a:lnTo>
                  <a:pt x="329614" y="3026452"/>
                </a:lnTo>
                <a:lnTo>
                  <a:pt x="374571" y="3038011"/>
                </a:lnTo>
                <a:lnTo>
                  <a:pt x="421149" y="3045120"/>
                </a:lnTo>
                <a:lnTo>
                  <a:pt x="469112" y="3047542"/>
                </a:lnTo>
                <a:lnTo>
                  <a:pt x="4805121" y="3047542"/>
                </a:lnTo>
                <a:lnTo>
                  <a:pt x="4805121" y="0"/>
                </a:lnTo>
                <a:close/>
              </a:path>
            </a:pathLst>
          </a:custGeom>
          <a:solidFill>
            <a:srgbClr val="2B7A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23" name="Google Shape;723;g1f0dcf92f8b_0_0"/>
          <p:cNvSpPr/>
          <p:nvPr/>
        </p:nvSpPr>
        <p:spPr>
          <a:xfrm>
            <a:off x="7620500" y="3323749"/>
            <a:ext cx="3388004" cy="2042160"/>
          </a:xfrm>
          <a:custGeom>
            <a:rect b="b" l="l" r="r" t="t"/>
            <a:pathLst>
              <a:path extrusionOk="0" h="3048000" w="4805680">
                <a:moveTo>
                  <a:pt x="4805121" y="0"/>
                </a:moveTo>
                <a:lnTo>
                  <a:pt x="0" y="0"/>
                </a:lnTo>
                <a:lnTo>
                  <a:pt x="0" y="3047542"/>
                </a:lnTo>
                <a:lnTo>
                  <a:pt x="4336008" y="3047542"/>
                </a:lnTo>
                <a:lnTo>
                  <a:pt x="4383972" y="3045120"/>
                </a:lnTo>
                <a:lnTo>
                  <a:pt x="4430550" y="3038011"/>
                </a:lnTo>
                <a:lnTo>
                  <a:pt x="4475506" y="3026452"/>
                </a:lnTo>
                <a:lnTo>
                  <a:pt x="4518606" y="3010677"/>
                </a:lnTo>
                <a:lnTo>
                  <a:pt x="4559613" y="2990922"/>
                </a:lnTo>
                <a:lnTo>
                  <a:pt x="4598292" y="2967424"/>
                </a:lnTo>
                <a:lnTo>
                  <a:pt x="4634406" y="2940419"/>
                </a:lnTo>
                <a:lnTo>
                  <a:pt x="4667719" y="2910141"/>
                </a:lnTo>
                <a:lnTo>
                  <a:pt x="4697997" y="2876827"/>
                </a:lnTo>
                <a:lnTo>
                  <a:pt x="4725003" y="2840713"/>
                </a:lnTo>
                <a:lnTo>
                  <a:pt x="4748501" y="2802035"/>
                </a:lnTo>
                <a:lnTo>
                  <a:pt x="4768255" y="2761028"/>
                </a:lnTo>
                <a:lnTo>
                  <a:pt x="4784030" y="2717928"/>
                </a:lnTo>
                <a:lnTo>
                  <a:pt x="4795590" y="2672971"/>
                </a:lnTo>
                <a:lnTo>
                  <a:pt x="4802699" y="2626393"/>
                </a:lnTo>
                <a:lnTo>
                  <a:pt x="4805121" y="2578430"/>
                </a:lnTo>
                <a:lnTo>
                  <a:pt x="4805121" y="0"/>
                </a:lnTo>
                <a:close/>
              </a:path>
            </a:pathLst>
          </a:custGeom>
          <a:solidFill>
            <a:srgbClr val="2B7A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24" name="Google Shape;724;g1f0dcf92f8b_0_0"/>
          <p:cNvSpPr txBox="1"/>
          <p:nvPr/>
        </p:nvSpPr>
        <p:spPr>
          <a:xfrm>
            <a:off x="6945329" y="5440242"/>
            <a:ext cx="12762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Competence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g1f0dcf92f8b_0_0"/>
          <p:cNvSpPr txBox="1"/>
          <p:nvPr/>
        </p:nvSpPr>
        <p:spPr>
          <a:xfrm rot="-5400000">
            <a:off x="3497421" y="3214804"/>
            <a:ext cx="7893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Warmth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g1f0dcf92f8b_0_0"/>
          <p:cNvSpPr txBox="1"/>
          <p:nvPr/>
        </p:nvSpPr>
        <p:spPr>
          <a:xfrm>
            <a:off x="3473750" y="2071994"/>
            <a:ext cx="5559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 SemiBold"/>
                <a:ea typeface="Montserrat SemiBold"/>
                <a:cs typeface="Montserrat SemiBold"/>
                <a:sym typeface="Montserrat SemiBold"/>
              </a:rPr>
              <a:t>Warm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7" name="Google Shape;727;g1f0dcf92f8b_0_0"/>
          <p:cNvSpPr txBox="1"/>
          <p:nvPr/>
        </p:nvSpPr>
        <p:spPr>
          <a:xfrm>
            <a:off x="3544786" y="4201743"/>
            <a:ext cx="4137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 SemiBold"/>
                <a:ea typeface="Montserrat SemiBold"/>
                <a:cs typeface="Montserrat SemiBold"/>
                <a:sym typeface="Montserrat SemiBold"/>
              </a:rPr>
              <a:t>Cold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8" name="Google Shape;728;g1f0dcf92f8b_0_0"/>
          <p:cNvSpPr txBox="1"/>
          <p:nvPr/>
        </p:nvSpPr>
        <p:spPr>
          <a:xfrm>
            <a:off x="5537699" y="5444662"/>
            <a:ext cx="3798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 SemiBold"/>
                <a:ea typeface="Montserrat SemiBold"/>
                <a:cs typeface="Montserrat SemiBold"/>
                <a:sym typeface="Montserrat SemiBold"/>
              </a:rPr>
              <a:t>Low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9" name="Google Shape;729;g1f0dcf92f8b_0_0"/>
          <p:cNvSpPr txBox="1"/>
          <p:nvPr/>
        </p:nvSpPr>
        <p:spPr>
          <a:xfrm>
            <a:off x="9093229" y="5444662"/>
            <a:ext cx="4392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ontserrat SemiBold"/>
                <a:ea typeface="Montserrat SemiBold"/>
                <a:cs typeface="Montserrat SemiBold"/>
                <a:sym typeface="Montserrat SemiBold"/>
              </a:rPr>
              <a:t>High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f0dcf92f8b_0_10"/>
          <p:cNvSpPr txBox="1"/>
          <p:nvPr>
            <p:ph type="title"/>
          </p:nvPr>
        </p:nvSpPr>
        <p:spPr>
          <a:xfrm>
            <a:off x="380563" y="3534859"/>
            <a:ext cx="5156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Montserrat SemiBold"/>
              <a:buNone/>
            </a:pPr>
            <a:r>
              <a:rPr lang="en-GB" sz="4240"/>
              <a:t>Thank you</a:t>
            </a:r>
            <a:r>
              <a:rPr lang="en-GB" sz="4240">
                <a:solidFill>
                  <a:schemeClr val="lt1"/>
                </a:solidFill>
              </a:rPr>
              <a:t>.</a:t>
            </a:r>
            <a:endParaRPr sz="4240"/>
          </a:p>
        </p:txBody>
      </p:sp>
      <p:sp>
        <p:nvSpPr>
          <p:cNvPr id="735" name="Google Shape;735;g1f0dcf92f8b_0_10">
            <a:hlinkClick r:id="rId3"/>
          </p:cNvPr>
          <p:cNvSpPr/>
          <p:nvPr/>
        </p:nvSpPr>
        <p:spPr>
          <a:xfrm>
            <a:off x="579400" y="6025775"/>
            <a:ext cx="36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1f0dcf92f8b_0_10">
            <a:hlinkClick r:id="rId4"/>
          </p:cNvPr>
          <p:cNvSpPr/>
          <p:nvPr/>
        </p:nvSpPr>
        <p:spPr>
          <a:xfrm>
            <a:off x="1179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1f0dcf92f8b_0_10">
            <a:hlinkClick r:id="rId5"/>
          </p:cNvPr>
          <p:cNvSpPr/>
          <p:nvPr/>
        </p:nvSpPr>
        <p:spPr>
          <a:xfrm>
            <a:off x="1780350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g1f0dcf92f8b_0_10">
            <a:hlinkClick r:id="rId6"/>
          </p:cNvPr>
          <p:cNvSpPr/>
          <p:nvPr/>
        </p:nvSpPr>
        <p:spPr>
          <a:xfrm>
            <a:off x="2322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1f0dcf92f8b_0_10">
            <a:hlinkClick r:id="rId7"/>
          </p:cNvPr>
          <p:cNvSpPr/>
          <p:nvPr/>
        </p:nvSpPr>
        <p:spPr>
          <a:xfrm>
            <a:off x="537275" y="4687875"/>
            <a:ext cx="3192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2023-10-26T17:10:16Z</dcterms:created>
  <dc:creator>Jayne Sanders</dc:creator>
</cp:coreProperties>
</file>