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WJyYDBei0tMqEf/jNRLv4DTBp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EDBA2F-8CE1-4B88-86E9-265B9D3C4704}">
  <a:tblStyle styleId="{0DEDBA2F-8CE1-4B88-86E9-265B9D3C470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3A38B63-A456-4EE1-AEF3-D9157E4C82B0}"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1f0d4b1a5b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g1f0d4b1a5b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f0d4b1a5bc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g1f0d4b1a5b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39.png"/><Relationship Id="rId5" Type="http://schemas.openxmlformats.org/officeDocument/2006/relationships/image" Target="../media/image5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39.png"/><Relationship Id="rId5" Type="http://schemas.openxmlformats.org/officeDocument/2006/relationships/image" Target="../media/image5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3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4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5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3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39.png"/><Relationship Id="rId5" Type="http://schemas.openxmlformats.org/officeDocument/2006/relationships/image" Target="../media/image5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3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8" name="Shape 248"/>
        <p:cNvGrpSpPr/>
        <p:nvPr/>
      </p:nvGrpSpPr>
      <p:grpSpPr>
        <a:xfrm>
          <a:off x="0" y="0"/>
          <a:ext cx="0" cy="0"/>
          <a:chOff x="0" y="0"/>
          <a:chExt cx="0" cy="0"/>
        </a:xfrm>
      </p:grpSpPr>
      <p:pic>
        <p:nvPicPr>
          <p:cNvPr descr="A yellow circle on a black background&#10;&#10;Description automatically generated" id="249" name="Google Shape;24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0" name="Google Shape;250;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3" name="Google Shape;253;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4" name="Google Shape;254;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7" name="Google Shape;257;p18"/>
          <p:cNvGrpSpPr/>
          <p:nvPr/>
        </p:nvGrpSpPr>
        <p:grpSpPr>
          <a:xfrm>
            <a:off x="11436251" y="129884"/>
            <a:ext cx="661669" cy="1214119"/>
            <a:chOff x="11436251" y="129884"/>
            <a:chExt cx="661669" cy="1214119"/>
          </a:xfrm>
        </p:grpSpPr>
        <p:sp>
          <p:nvSpPr>
            <p:cNvPr id="258" name="Google Shape;258;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6" name="Google Shape;286;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7" name="Shape 287"/>
        <p:cNvGrpSpPr/>
        <p:nvPr/>
      </p:nvGrpSpPr>
      <p:grpSpPr>
        <a:xfrm>
          <a:off x="0" y="0"/>
          <a:ext cx="0" cy="0"/>
          <a:chOff x="0" y="0"/>
          <a:chExt cx="0" cy="0"/>
        </a:xfrm>
      </p:grpSpPr>
      <p:pic>
        <p:nvPicPr>
          <p:cNvPr descr="A yellow circle on a black background&#10;&#10;Description automatically generated" id="288" name="Google Shape;288;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9" name="Google Shape;289;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2" name="Google Shape;29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5" name="Google Shape;295;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6" name="Google Shape;296;p19"/>
          <p:cNvGrpSpPr/>
          <p:nvPr/>
        </p:nvGrpSpPr>
        <p:grpSpPr>
          <a:xfrm>
            <a:off x="11436251" y="129884"/>
            <a:ext cx="661669" cy="1214119"/>
            <a:chOff x="11436251" y="129884"/>
            <a:chExt cx="661669" cy="1214119"/>
          </a:xfrm>
        </p:grpSpPr>
        <p:sp>
          <p:nvSpPr>
            <p:cNvPr id="297" name="Google Shape;29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5" name="Google Shape;325;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1"/>
          <p:cNvGrpSpPr/>
          <p:nvPr/>
        </p:nvGrpSpPr>
        <p:grpSpPr>
          <a:xfrm>
            <a:off x="114362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2"/>
          <p:cNvGrpSpPr/>
          <p:nvPr/>
        </p:nvGrpSpPr>
        <p:grpSpPr>
          <a:xfrm>
            <a:off x="0" y="1318491"/>
            <a:ext cx="1397812" cy="58002"/>
            <a:chOff x="0" y="1077191"/>
            <a:chExt cx="1397812" cy="58002"/>
          </a:xfrm>
        </p:grpSpPr>
        <p:sp>
          <p:nvSpPr>
            <p:cNvPr id="417" name="Google Shape;41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2"/>
          <p:cNvGrpSpPr/>
          <p:nvPr/>
        </p:nvGrpSpPr>
        <p:grpSpPr>
          <a:xfrm>
            <a:off x="11614051" y="129884"/>
            <a:ext cx="661669" cy="1214119"/>
            <a:chOff x="11436251" y="129884"/>
            <a:chExt cx="661669" cy="1214119"/>
          </a:xfrm>
        </p:grpSpPr>
        <p:sp>
          <p:nvSpPr>
            <p:cNvPr id="422" name="Google Shape;42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3"/>
          <p:cNvGrpSpPr/>
          <p:nvPr/>
        </p:nvGrpSpPr>
        <p:grpSpPr>
          <a:xfrm>
            <a:off x="0" y="1318491"/>
            <a:ext cx="1397812" cy="58002"/>
            <a:chOff x="0" y="1077191"/>
            <a:chExt cx="1397812" cy="58002"/>
          </a:xfrm>
        </p:grpSpPr>
        <p:sp>
          <p:nvSpPr>
            <p:cNvPr id="458" name="Google Shape;45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3"/>
          <p:cNvGrpSpPr/>
          <p:nvPr/>
        </p:nvGrpSpPr>
        <p:grpSpPr>
          <a:xfrm>
            <a:off x="11436251" y="129884"/>
            <a:ext cx="661669" cy="1214119"/>
            <a:chOff x="11436251" y="129884"/>
            <a:chExt cx="661669" cy="1214119"/>
          </a:xfrm>
        </p:grpSpPr>
        <p:sp>
          <p:nvSpPr>
            <p:cNvPr id="463" name="Google Shape;46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4"/>
          <p:cNvGrpSpPr/>
          <p:nvPr/>
        </p:nvGrpSpPr>
        <p:grpSpPr>
          <a:xfrm>
            <a:off x="0" y="1318491"/>
            <a:ext cx="1397812" cy="58002"/>
            <a:chOff x="0" y="1077191"/>
            <a:chExt cx="1397812" cy="58002"/>
          </a:xfrm>
        </p:grpSpPr>
        <p:sp>
          <p:nvSpPr>
            <p:cNvPr id="499" name="Google Shape;49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4"/>
          <p:cNvGrpSpPr/>
          <p:nvPr/>
        </p:nvGrpSpPr>
        <p:grpSpPr>
          <a:xfrm>
            <a:off x="11436251" y="129884"/>
            <a:ext cx="661669" cy="1214119"/>
            <a:chOff x="11436251" y="129884"/>
            <a:chExt cx="661669" cy="1214119"/>
          </a:xfrm>
        </p:grpSpPr>
        <p:sp>
          <p:nvSpPr>
            <p:cNvPr id="504" name="Google Shape;50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4362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6"/>
          <p:cNvGrpSpPr/>
          <p:nvPr/>
        </p:nvGrpSpPr>
        <p:grpSpPr>
          <a:xfrm>
            <a:off x="0" y="1318491"/>
            <a:ext cx="1397812" cy="58002"/>
            <a:chOff x="0" y="1077191"/>
            <a:chExt cx="1397812" cy="58002"/>
          </a:xfrm>
        </p:grpSpPr>
        <p:sp>
          <p:nvSpPr>
            <p:cNvPr id="582" name="Google Shape;58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6"/>
          <p:cNvGrpSpPr/>
          <p:nvPr/>
        </p:nvGrpSpPr>
        <p:grpSpPr>
          <a:xfrm>
            <a:off x="11614051" y="129884"/>
            <a:ext cx="661669" cy="1214119"/>
            <a:chOff x="11436251" y="129884"/>
            <a:chExt cx="661669" cy="1214119"/>
          </a:xfrm>
        </p:grpSpPr>
        <p:sp>
          <p:nvSpPr>
            <p:cNvPr id="587" name="Google Shape;58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1"/>
          <p:cNvGrpSpPr/>
          <p:nvPr/>
        </p:nvGrpSpPr>
        <p:grpSpPr>
          <a:xfrm>
            <a:off x="0" y="1318491"/>
            <a:ext cx="1397812" cy="58002"/>
            <a:chOff x="0" y="1077191"/>
            <a:chExt cx="1397812" cy="58002"/>
          </a:xfrm>
        </p:grpSpPr>
        <p:sp>
          <p:nvSpPr>
            <p:cNvPr id="65" name="Google Shape;65;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1"/>
          <p:cNvGrpSpPr/>
          <p:nvPr/>
        </p:nvGrpSpPr>
        <p:grpSpPr>
          <a:xfrm>
            <a:off x="11436251" y="129884"/>
            <a:ext cx="661669" cy="1214119"/>
            <a:chOff x="11436251" y="129884"/>
            <a:chExt cx="661669" cy="1214119"/>
          </a:xfrm>
        </p:grpSpPr>
        <p:sp>
          <p:nvSpPr>
            <p:cNvPr id="71" name="Google Shape;71;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2"/>
          <p:cNvGrpSpPr/>
          <p:nvPr/>
        </p:nvGrpSpPr>
        <p:grpSpPr>
          <a:xfrm>
            <a:off x="0" y="1318491"/>
            <a:ext cx="1397812" cy="58002"/>
            <a:chOff x="0" y="1077191"/>
            <a:chExt cx="1397812" cy="58002"/>
          </a:xfrm>
        </p:grpSpPr>
        <p:sp>
          <p:nvSpPr>
            <p:cNvPr id="107" name="Google Shape;10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2"/>
          <p:cNvGrpSpPr/>
          <p:nvPr/>
        </p:nvGrpSpPr>
        <p:grpSpPr>
          <a:xfrm>
            <a:off x="11436251" y="129884"/>
            <a:ext cx="661669" cy="1214119"/>
            <a:chOff x="11436251" y="129884"/>
            <a:chExt cx="661669" cy="1214119"/>
          </a:xfrm>
        </p:grpSpPr>
        <p:sp>
          <p:nvSpPr>
            <p:cNvPr id="113" name="Google Shape;113;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3"/>
          <p:cNvGrpSpPr/>
          <p:nvPr/>
        </p:nvGrpSpPr>
        <p:grpSpPr>
          <a:xfrm>
            <a:off x="0" y="1318491"/>
            <a:ext cx="1397812" cy="58002"/>
            <a:chOff x="0" y="1077191"/>
            <a:chExt cx="1397812" cy="58002"/>
          </a:xfrm>
        </p:grpSpPr>
        <p:sp>
          <p:nvSpPr>
            <p:cNvPr id="148" name="Google Shape;14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3"/>
          <p:cNvGrpSpPr/>
          <p:nvPr/>
        </p:nvGrpSpPr>
        <p:grpSpPr>
          <a:xfrm>
            <a:off x="11436251" y="129884"/>
            <a:ext cx="661669" cy="1214119"/>
            <a:chOff x="11436251" y="129884"/>
            <a:chExt cx="661669" cy="1214119"/>
          </a:xfrm>
        </p:grpSpPr>
        <p:sp>
          <p:nvSpPr>
            <p:cNvPr id="154" name="Google Shape;154;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4"/>
          <p:cNvGrpSpPr/>
          <p:nvPr/>
        </p:nvGrpSpPr>
        <p:grpSpPr>
          <a:xfrm>
            <a:off x="0" y="1318491"/>
            <a:ext cx="1397812" cy="58002"/>
            <a:chOff x="0" y="1077191"/>
            <a:chExt cx="1397812" cy="58002"/>
          </a:xfrm>
        </p:grpSpPr>
        <p:sp>
          <p:nvSpPr>
            <p:cNvPr id="189" name="Google Shape;189;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4"/>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4"/>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4"/>
          <p:cNvGrpSpPr/>
          <p:nvPr/>
        </p:nvGrpSpPr>
        <p:grpSpPr>
          <a:xfrm>
            <a:off x="11626751" y="129884"/>
            <a:ext cx="661669" cy="1214119"/>
            <a:chOff x="11436251" y="129884"/>
            <a:chExt cx="661669" cy="1214119"/>
          </a:xfrm>
        </p:grpSpPr>
        <p:sp>
          <p:nvSpPr>
            <p:cNvPr id="197" name="Google Shape;19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7" name="Google Shape;227;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8" name="Google Shape;228;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9" name="Google Shape;229;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30" name="Google Shape;230;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31" name="Google Shape;231;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32" name="Google Shape;232;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3" name="Shape 233"/>
        <p:cNvGrpSpPr/>
        <p:nvPr/>
      </p:nvGrpSpPr>
      <p:grpSpPr>
        <a:xfrm>
          <a:off x="0" y="0"/>
          <a:ext cx="0" cy="0"/>
          <a:chOff x="0" y="0"/>
          <a:chExt cx="0" cy="0"/>
        </a:xfrm>
      </p:grpSpPr>
      <p:pic>
        <p:nvPicPr>
          <p:cNvPr descr="A logo with blue and yellow colors&#10;&#10;Description automatically generated" id="234" name="Google Shape;234;p1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5" name="Google Shape;235;p16"/>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6"/>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7" name="Google Shape;237;p16"/>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9" name="Google Shape;239;p1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40" name="Shape 240"/>
        <p:cNvGrpSpPr/>
        <p:nvPr/>
      </p:nvGrpSpPr>
      <p:grpSpPr>
        <a:xfrm>
          <a:off x="0" y="0"/>
          <a:ext cx="0" cy="0"/>
          <a:chOff x="0" y="0"/>
          <a:chExt cx="0" cy="0"/>
        </a:xfrm>
      </p:grpSpPr>
      <p:sp>
        <p:nvSpPr>
          <p:cNvPr id="241" name="Google Shape;241;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42" name="Google Shape;242;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3" name="Google Shape;243;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4" name="Google Shape;244;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7" name="Google Shape;247;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8455026"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Key Account Management</a:t>
            </a:r>
            <a:endParaRPr/>
          </a:p>
        </p:txBody>
      </p:sp>
      <p:pic>
        <p:nvPicPr>
          <p:cNvPr id="663" name="Google Shape;663;p1"/>
          <p:cNvPicPr preferRelativeResize="0"/>
          <p:nvPr/>
        </p:nvPicPr>
        <p:blipFill rotWithShape="1">
          <a:blip r:embed="rId3">
            <a:alphaModFix/>
          </a:blip>
          <a:srcRect b="0" l="0" r="0" t="0"/>
          <a:stretch/>
        </p:blipFill>
        <p:spPr>
          <a:xfrm>
            <a:off x="6614902" y="2651900"/>
            <a:ext cx="1451975" cy="1044000"/>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838127" y="3695900"/>
            <a:ext cx="1125779" cy="80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serve the “biggies”</a:t>
            </a:r>
            <a:r>
              <a:rPr lang="en-GB">
                <a:solidFill>
                  <a:schemeClr val="accent1"/>
                </a:solidFill>
              </a:rPr>
              <a:t>.</a:t>
            </a:r>
            <a:endParaRPr/>
          </a:p>
        </p:txBody>
      </p:sp>
      <p:sp>
        <p:nvSpPr>
          <p:cNvPr id="672" name="Google Shape;672;p2"/>
          <p:cNvSpPr txBox="1"/>
          <p:nvPr/>
        </p:nvSpPr>
        <p:spPr>
          <a:xfrm>
            <a:off x="333515" y="1976845"/>
            <a:ext cx="5247600" cy="289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374151"/>
                </a:solidFill>
                <a:latin typeface="Montserrat Light"/>
                <a:ea typeface="Montserrat Light"/>
                <a:cs typeface="Montserrat Light"/>
                <a:sym typeface="Montserrat Light"/>
              </a:rPr>
              <a:t>Key Account Management (KAM) is a strategic approach to managing and nurturing relationships with a select group of high-value customers, often referred to as key accounts or strategic accounts. </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It is important for companies looking to maximise revenue, build strong and lasting relationships, and strategically navigate the competitive landscape. </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By focusing efforts on key accounts, businesses can create a win-win scenario where both parties benefit from a collaborative and tailored approach to business interactions.</a:t>
            </a:r>
            <a:endParaRPr>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366713" y="13287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manage strategically important customers</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5785551" y="1900650"/>
            <a:ext cx="5914060" cy="4252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6" y="750470"/>
            <a:ext cx="806427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Segment to identify key accounts</a:t>
            </a:r>
            <a:r>
              <a:rPr lang="en-GB">
                <a:solidFill>
                  <a:schemeClr val="accent3"/>
                </a:solidFill>
              </a:rPr>
              <a:t>.</a:t>
            </a:r>
            <a:endParaRPr>
              <a:solidFill>
                <a:schemeClr val="accent3"/>
              </a:solidFill>
            </a:endParaRPr>
          </a:p>
        </p:txBody>
      </p:sp>
      <p:graphicFrame>
        <p:nvGraphicFramePr>
          <p:cNvPr id="682" name="Google Shape;682;p3"/>
          <p:cNvGraphicFramePr/>
          <p:nvPr/>
        </p:nvGraphicFramePr>
        <p:xfrm>
          <a:off x="1489587" y="2657009"/>
          <a:ext cx="3000000" cy="3000000"/>
        </p:xfrm>
        <a:graphic>
          <a:graphicData uri="http://schemas.openxmlformats.org/drawingml/2006/table">
            <a:tbl>
              <a:tblPr>
                <a:noFill/>
                <a:tableStyleId>{0DEDBA2F-8CE1-4B88-86E9-265B9D3C4704}</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72725">
                <a:tc>
                  <a:txBody>
                    <a:bodyPr/>
                    <a:lstStyle/>
                    <a:p>
                      <a:pPr indent="0" lvl="0" marL="0" marR="0" rtl="0" algn="l">
                        <a:lnSpc>
                          <a:spcPct val="115000"/>
                        </a:lnSpc>
                        <a:spcBef>
                          <a:spcPts val="0"/>
                        </a:spcBef>
                        <a:spcAft>
                          <a:spcPts val="0"/>
                        </a:spcAft>
                        <a:buNone/>
                      </a:pPr>
                      <a:r>
                        <a:t/>
                      </a:r>
                      <a:endParaRPr i="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are the criteria for identifying key accounts?  (Current revenue is obvious but what about anticipated growth of the account?).</a:t>
                      </a:r>
                      <a:endParaRPr>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08150">
                <a:tc>
                  <a:txBody>
                    <a:bodyPr/>
                    <a:lstStyle/>
                    <a:p>
                      <a:pPr indent="0" lvl="0" marL="0" marR="0" rtl="0" algn="l">
                        <a:lnSpc>
                          <a:spcPct val="115000"/>
                        </a:lnSpc>
                        <a:spcBef>
                          <a:spcPts val="0"/>
                        </a:spcBef>
                        <a:spcAft>
                          <a:spcPts val="0"/>
                        </a:spcAft>
                        <a:buNone/>
                      </a:pPr>
                      <a:r>
                        <a:t/>
                      </a:r>
                      <a:endParaRPr i="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How many key accounts have you got? How many can you manage? </a:t>
                      </a:r>
                      <a:endParaRPr>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9612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Who is going to manage your key accounts?</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312551" y="1561200"/>
            <a:ext cx="107709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Identify and segment customers based on criteria such as revenue potential, strategic importance, and mutual value. Not all customers will qualify as key accounts. Define clear criteria for selecting key accounts, considering factors like the customer's market influence, long-term potential, and alignment with the company’s strategic goals.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Needs of the key accounts</a:t>
            </a:r>
            <a:r>
              <a:rPr lang="en-GB">
                <a:solidFill>
                  <a:schemeClr val="accent2"/>
                </a:solidFill>
              </a:rPr>
              <a:t>.</a:t>
            </a:r>
            <a:r>
              <a:rPr lang="en-GB"/>
              <a:t> </a:t>
            </a:r>
            <a:endParaRPr/>
          </a:p>
        </p:txBody>
      </p:sp>
      <p:graphicFrame>
        <p:nvGraphicFramePr>
          <p:cNvPr id="691" name="Google Shape;691;p4"/>
          <p:cNvGraphicFramePr/>
          <p:nvPr/>
        </p:nvGraphicFramePr>
        <p:xfrm>
          <a:off x="1064342" y="2924938"/>
          <a:ext cx="3000000" cy="3000000"/>
        </p:xfrm>
        <a:graphic>
          <a:graphicData uri="http://schemas.openxmlformats.org/drawingml/2006/table">
            <a:tbl>
              <a:tblPr bandRow="1" firstCol="1" firstRow="1">
                <a:noFill/>
                <a:tableStyleId>{23A38B63-A456-4EE1-AEF3-D9157E4C82B0}</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Thinking first about the key account itself, – what does it need?</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What is the composition of the decision making unit at the key account?  How are the needs changing?</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91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the roles and needs of these people in the DMU?  How are these needs changing?</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382426" y="1599650"/>
            <a:ext cx="104625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Conduct a thorough analysis of the key accounts' business objectives, challenges, and priorities. Understand their industry trends, market position, and competitive landscape. Identify key decision-makers and influencers within the key accounts. Understand their roles, responsibilities, and expectations.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320108"/>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Make a Key Account Plan</a:t>
            </a:r>
            <a:r>
              <a:rPr lang="en-GB">
                <a:solidFill>
                  <a:schemeClr val="accent1"/>
                </a:solidFill>
              </a:rPr>
              <a:t>.</a:t>
            </a:r>
            <a:endParaRPr>
              <a:solidFill>
                <a:schemeClr val="accent1"/>
              </a:solidFill>
            </a:endParaRPr>
          </a:p>
        </p:txBody>
      </p:sp>
      <p:graphicFrame>
        <p:nvGraphicFramePr>
          <p:cNvPr id="700" name="Google Shape;700;p5"/>
          <p:cNvGraphicFramePr/>
          <p:nvPr/>
        </p:nvGraphicFramePr>
        <p:xfrm>
          <a:off x="1151416" y="2760651"/>
          <a:ext cx="3000000" cy="3000000"/>
        </p:xfrm>
        <a:graphic>
          <a:graphicData uri="http://schemas.openxmlformats.org/drawingml/2006/table">
            <a:tbl>
              <a:tblPr bandRow="1" firstCol="1" firstRow="1">
                <a:noFill/>
                <a:tableStyleId>{23A38B63-A456-4EE1-AEF3-D9157E4C82B0}</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many key account companies are in the plan?  What are the objectives for each account?</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within your organisation is best able to handle these key accounts? How many people at your end will be required?</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goals do you have for each account in terms of revenue, share of wallet, loyalty etc?</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395200" y="1589725"/>
            <a:ext cx="1113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Develop a Key Account Management plan that outlines the overall strategy, objectives, and tactics for each key account. Align the plan with your company's broader business strategy. Set specific and measurable goals for each key account. These goals should align with both the customer's objectives and your company's revenue and relationship-building targets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298675" y="750470"/>
            <a:ext cx="6968899"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Deliver and learn</a:t>
            </a:r>
            <a:r>
              <a:rPr lang="en-GB">
                <a:solidFill>
                  <a:schemeClr val="lt1"/>
                </a:solidFill>
              </a:rPr>
              <a:t>.</a:t>
            </a:r>
            <a:endParaRPr>
              <a:solidFill>
                <a:schemeClr val="lt1"/>
              </a:solidFill>
            </a:endParaRPr>
          </a:p>
        </p:txBody>
      </p:sp>
      <p:sp>
        <p:nvSpPr>
          <p:cNvPr id="709" name="Google Shape;709;p6"/>
          <p:cNvSpPr txBox="1"/>
          <p:nvPr/>
        </p:nvSpPr>
        <p:spPr>
          <a:xfrm>
            <a:off x="393301" y="1628525"/>
            <a:ext cx="108933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Develop customised solutions that address the specific needs of each key account. Tailor your value proposition to demonstrate how your products or services uniquely meet their requirements. Be responsive to feedback and consistently seek ways to enhance the value you provide. Establish Key Performance Indicators (KPIs) to measure the performance and success of Key Account Management efforts. Metrics may include revenue growth, customer satisfaction, and adherence to agreed milestones.</a:t>
            </a:r>
            <a:endParaRPr/>
          </a:p>
        </p:txBody>
      </p:sp>
      <p:graphicFrame>
        <p:nvGraphicFramePr>
          <p:cNvPr id="710" name="Google Shape;710;p6"/>
          <p:cNvGraphicFramePr/>
          <p:nvPr/>
        </p:nvGraphicFramePr>
        <p:xfrm>
          <a:off x="1084741" y="3166273"/>
          <a:ext cx="3000000" cy="3000000"/>
        </p:xfrm>
        <a:graphic>
          <a:graphicData uri="http://schemas.openxmlformats.org/drawingml/2006/table">
            <a:tbl>
              <a:tblPr bandRow="1" firstCol="1" firstRow="1">
                <a:noFill/>
                <a:tableStyleId>{23A38B63-A456-4EE1-AEF3-D9157E4C82B0}</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550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does each key account need? How are you able to deliver this and make a profit?</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858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measurements will help you stay on track with each key account?</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414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you learning that will help you improve your offer to these key accounts?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1f0d4b1a5bc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Editable framework</a:t>
            </a:r>
            <a:r>
              <a:rPr lang="en-GB">
                <a:solidFill>
                  <a:schemeClr val="lt1"/>
                </a:solidFill>
              </a:rPr>
              <a:t>.</a:t>
            </a:r>
            <a:endParaRPr>
              <a:solidFill>
                <a:schemeClr val="lt1"/>
              </a:solidFill>
            </a:endParaRPr>
          </a:p>
        </p:txBody>
      </p:sp>
      <p:sp>
        <p:nvSpPr>
          <p:cNvPr id="716" name="Google Shape;716;g1f0d4b1a5bc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7" name="Google Shape;717;g1f0d4b1a5bc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18" name="Google Shape;718;g1f0d4b1a5bc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9" name="Google Shape;719;g1f0d4b1a5bc_0_0"/>
          <p:cNvGrpSpPr/>
          <p:nvPr/>
        </p:nvGrpSpPr>
        <p:grpSpPr>
          <a:xfrm>
            <a:off x="0" y="1100016"/>
            <a:ext cx="1397787" cy="57996"/>
            <a:chOff x="0" y="1077191"/>
            <a:chExt cx="1397787" cy="57996"/>
          </a:xfrm>
        </p:grpSpPr>
        <p:sp>
          <p:nvSpPr>
            <p:cNvPr id="720" name="Google Shape;720;g1f0d4b1a5bc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1" name="Google Shape;721;g1f0d4b1a5bc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22" name="Google Shape;722;g1f0d4b1a5bc_0_0"/>
          <p:cNvGrpSpPr/>
          <p:nvPr/>
        </p:nvGrpSpPr>
        <p:grpSpPr>
          <a:xfrm>
            <a:off x="4543754" y="2036703"/>
            <a:ext cx="3930753" cy="3672464"/>
            <a:chOff x="4232906" y="657582"/>
            <a:chExt cx="5245200" cy="4889447"/>
          </a:xfrm>
        </p:grpSpPr>
        <p:sp>
          <p:nvSpPr>
            <p:cNvPr id="723" name="Google Shape;723;g1f0d4b1a5bc_0_0"/>
            <p:cNvSpPr/>
            <p:nvPr/>
          </p:nvSpPr>
          <p:spPr>
            <a:xfrm>
              <a:off x="4232906" y="657582"/>
              <a:ext cx="137795" cy="180340"/>
            </a:xfrm>
            <a:custGeom>
              <a:rect b="b" l="l" r="r" t="t"/>
              <a:pathLst>
                <a:path extrusionOk="0" h="180340" w="137795">
                  <a:moveTo>
                    <a:pt x="68630" y="0"/>
                  </a:moveTo>
                  <a:lnTo>
                    <a:pt x="0" y="179730"/>
                  </a:lnTo>
                  <a:lnTo>
                    <a:pt x="137261" y="179730"/>
                  </a:lnTo>
                  <a:lnTo>
                    <a:pt x="6863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4" name="Google Shape;724;g1f0d4b1a5bc_0_0"/>
            <p:cNvSpPr/>
            <p:nvPr/>
          </p:nvSpPr>
          <p:spPr>
            <a:xfrm>
              <a:off x="4301524" y="829565"/>
              <a:ext cx="5004434" cy="4648835"/>
            </a:xfrm>
            <a:custGeom>
              <a:rect b="b" l="l" r="r" t="t"/>
              <a:pathLst>
                <a:path extrusionOk="0" h="4648835" w="5004434">
                  <a:moveTo>
                    <a:pt x="12" y="0"/>
                  </a:moveTo>
                  <a:lnTo>
                    <a:pt x="12" y="1688082"/>
                  </a:lnTo>
                  <a:lnTo>
                    <a:pt x="11" y="2734978"/>
                  </a:lnTo>
                  <a:lnTo>
                    <a:pt x="7" y="3576470"/>
                  </a:lnTo>
                  <a:lnTo>
                    <a:pt x="0" y="4648339"/>
                  </a:lnTo>
                  <a:lnTo>
                    <a:pt x="1537389" y="4648317"/>
                  </a:lnTo>
                  <a:lnTo>
                    <a:pt x="3173564" y="4648306"/>
                  </a:lnTo>
                  <a:lnTo>
                    <a:pt x="4473955" y="4648302"/>
                  </a:lnTo>
                  <a:lnTo>
                    <a:pt x="5003990" y="4648301"/>
                  </a:lnTo>
                </a:path>
              </a:pathLst>
            </a:custGeom>
            <a:noFill/>
            <a:ln cap="flat" cmpd="sng" w="1267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5" name="Google Shape;725;g1f0d4b1a5bc_0_0"/>
            <p:cNvSpPr/>
            <p:nvPr/>
          </p:nvSpPr>
          <p:spPr>
            <a:xfrm>
              <a:off x="9297766" y="5409234"/>
              <a:ext cx="180340" cy="137795"/>
            </a:xfrm>
            <a:custGeom>
              <a:rect b="b" l="l" r="r" t="t"/>
              <a:pathLst>
                <a:path extrusionOk="0" h="137795" w="180340">
                  <a:moveTo>
                    <a:pt x="0" y="0"/>
                  </a:moveTo>
                  <a:lnTo>
                    <a:pt x="0" y="137261"/>
                  </a:lnTo>
                  <a:lnTo>
                    <a:pt x="179730" y="68630"/>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26" name="Google Shape;726;g1f0d4b1a5bc_0_0"/>
          <p:cNvSpPr txBox="1"/>
          <p:nvPr/>
        </p:nvSpPr>
        <p:spPr>
          <a:xfrm>
            <a:off x="3225800" y="1868450"/>
            <a:ext cx="1162500" cy="470100"/>
          </a:xfrm>
          <a:prstGeom prst="rect">
            <a:avLst/>
          </a:prstGeom>
          <a:noFill/>
          <a:ln>
            <a:noFill/>
          </a:ln>
        </p:spPr>
        <p:txBody>
          <a:bodyPr anchorCtr="0" anchor="t" bIns="0" lIns="0" spcFirstLastPara="1" rIns="0" wrap="square" tIns="8225">
            <a:spAutoFit/>
          </a:bodyPr>
          <a:lstStyle/>
          <a:p>
            <a:pPr indent="0" lvl="0" marL="12700" marR="0" rtl="0" algn="ctr">
              <a:lnSpc>
                <a:spcPct val="100000"/>
              </a:lnSpc>
              <a:spcBef>
                <a:spcPts val="0"/>
              </a:spcBef>
              <a:spcAft>
                <a:spcPts val="0"/>
              </a:spcAft>
              <a:buNone/>
            </a:pPr>
            <a:r>
              <a:rPr b="1" lang="en-GB" sz="1000">
                <a:solidFill>
                  <a:srgbClr val="023154"/>
                </a:solidFill>
                <a:latin typeface="Montserrat SemiBold"/>
                <a:ea typeface="Montserrat SemiBold"/>
                <a:cs typeface="Montserrat SemiBold"/>
                <a:sym typeface="Montserrat SemiBold"/>
              </a:rPr>
              <a:t>Customer sales/potential</a:t>
            </a:r>
            <a:endParaRPr sz="1000">
              <a:latin typeface="Montserrat SemiBold"/>
              <a:ea typeface="Montserrat SemiBold"/>
              <a:cs typeface="Montserrat SemiBold"/>
              <a:sym typeface="Montserrat SemiBold"/>
            </a:endParaRPr>
          </a:p>
          <a:p>
            <a:pPr indent="0" lvl="0" marL="0" rtl="0" algn="ctr">
              <a:lnSpc>
                <a:spcPct val="100000"/>
              </a:lnSpc>
              <a:spcBef>
                <a:spcPts val="0"/>
              </a:spcBef>
              <a:spcAft>
                <a:spcPts val="0"/>
              </a:spcAft>
              <a:buNone/>
            </a:pPr>
            <a:r>
              <a:rPr b="1" lang="en-GB" sz="1000">
                <a:solidFill>
                  <a:srgbClr val="023154"/>
                </a:solidFill>
                <a:latin typeface="Montserrat SemiBold"/>
                <a:ea typeface="Montserrat SemiBold"/>
                <a:cs typeface="Montserrat SemiBold"/>
                <a:sym typeface="Montserrat SemiBold"/>
              </a:rPr>
              <a:t>- Large</a:t>
            </a:r>
            <a:endParaRPr sz="1000">
              <a:latin typeface="Montserrat SemiBold"/>
              <a:ea typeface="Montserrat SemiBold"/>
              <a:cs typeface="Montserrat SemiBold"/>
              <a:sym typeface="Montserrat SemiBold"/>
            </a:endParaRPr>
          </a:p>
        </p:txBody>
      </p:sp>
      <p:sp>
        <p:nvSpPr>
          <p:cNvPr id="727" name="Google Shape;727;g1f0d4b1a5bc_0_0"/>
          <p:cNvSpPr txBox="1"/>
          <p:nvPr/>
        </p:nvSpPr>
        <p:spPr>
          <a:xfrm>
            <a:off x="3225800" y="5048668"/>
            <a:ext cx="1162500" cy="470100"/>
          </a:xfrm>
          <a:prstGeom prst="rect">
            <a:avLst/>
          </a:prstGeom>
          <a:noFill/>
          <a:ln>
            <a:noFill/>
          </a:ln>
        </p:spPr>
        <p:txBody>
          <a:bodyPr anchorCtr="0" anchor="t" bIns="0" lIns="0" spcFirstLastPara="1" rIns="0" wrap="square" tIns="8225">
            <a:spAutoFit/>
          </a:bodyPr>
          <a:lstStyle/>
          <a:p>
            <a:pPr indent="0" lvl="0" marL="12700" marR="0" rtl="0" algn="ctr">
              <a:lnSpc>
                <a:spcPct val="100000"/>
              </a:lnSpc>
              <a:spcBef>
                <a:spcPts val="0"/>
              </a:spcBef>
              <a:spcAft>
                <a:spcPts val="0"/>
              </a:spcAft>
              <a:buNone/>
            </a:pPr>
            <a:r>
              <a:rPr b="1" lang="en-GB" sz="1000">
                <a:solidFill>
                  <a:srgbClr val="023154"/>
                </a:solidFill>
                <a:latin typeface="Montserrat SemiBold"/>
                <a:ea typeface="Montserrat SemiBold"/>
                <a:cs typeface="Montserrat SemiBold"/>
                <a:sym typeface="Montserrat SemiBold"/>
              </a:rPr>
              <a:t>Customer sales/potential</a:t>
            </a:r>
            <a:endParaRPr sz="1000">
              <a:latin typeface="Montserrat SemiBold"/>
              <a:ea typeface="Montserrat SemiBold"/>
              <a:cs typeface="Montserrat SemiBold"/>
              <a:sym typeface="Montserrat SemiBold"/>
            </a:endParaRPr>
          </a:p>
          <a:p>
            <a:pPr indent="0" lvl="0" marL="0" rtl="0" algn="ctr">
              <a:lnSpc>
                <a:spcPct val="100000"/>
              </a:lnSpc>
              <a:spcBef>
                <a:spcPts val="0"/>
              </a:spcBef>
              <a:spcAft>
                <a:spcPts val="0"/>
              </a:spcAft>
              <a:buNone/>
            </a:pPr>
            <a:r>
              <a:rPr b="1" lang="en-GB" sz="1000">
                <a:solidFill>
                  <a:srgbClr val="023154"/>
                </a:solidFill>
                <a:latin typeface="Montserrat SemiBold"/>
                <a:ea typeface="Montserrat SemiBold"/>
                <a:cs typeface="Montserrat SemiBold"/>
                <a:sym typeface="Montserrat SemiBold"/>
              </a:rPr>
              <a:t>- Small</a:t>
            </a:r>
            <a:endParaRPr sz="1000">
              <a:latin typeface="Montserrat SemiBold"/>
              <a:ea typeface="Montserrat SemiBold"/>
              <a:cs typeface="Montserrat SemiBold"/>
              <a:sym typeface="Montserrat SemiBold"/>
            </a:endParaRPr>
          </a:p>
        </p:txBody>
      </p:sp>
      <p:sp>
        <p:nvSpPr>
          <p:cNvPr id="728" name="Google Shape;728;g1f0d4b1a5bc_0_0"/>
          <p:cNvSpPr txBox="1"/>
          <p:nvPr/>
        </p:nvSpPr>
        <p:spPr>
          <a:xfrm>
            <a:off x="4265117" y="5698265"/>
            <a:ext cx="1682100" cy="470100"/>
          </a:xfrm>
          <a:prstGeom prst="rect">
            <a:avLst/>
          </a:prstGeom>
          <a:noFill/>
          <a:ln>
            <a:noFill/>
          </a:ln>
        </p:spPr>
        <p:txBody>
          <a:bodyPr anchorCtr="0" anchor="t" bIns="0" lIns="0" spcFirstLastPara="1" rIns="0" wrap="square" tIns="8225">
            <a:spAutoFit/>
          </a:bodyPr>
          <a:lstStyle/>
          <a:p>
            <a:pPr indent="0" lvl="0" marL="12700" marR="0" rtl="0" algn="ctr">
              <a:lnSpc>
                <a:spcPct val="100000"/>
              </a:lnSpc>
              <a:spcBef>
                <a:spcPts val="0"/>
              </a:spcBef>
              <a:spcAft>
                <a:spcPts val="0"/>
              </a:spcAft>
              <a:buNone/>
            </a:pPr>
            <a:r>
              <a:rPr b="1" lang="en-GB" sz="1000">
                <a:solidFill>
                  <a:srgbClr val="023154"/>
                </a:solidFill>
                <a:latin typeface="Montserrat SemiBold"/>
                <a:ea typeface="Montserrat SemiBold"/>
                <a:cs typeface="Montserrat SemiBold"/>
                <a:sym typeface="Montserrat SemiBold"/>
              </a:rPr>
              <a:t>Customer Relationships/service requirement - Low</a:t>
            </a:r>
            <a:endParaRPr sz="1000">
              <a:latin typeface="Montserrat SemiBold"/>
              <a:ea typeface="Montserrat SemiBold"/>
              <a:cs typeface="Montserrat SemiBold"/>
              <a:sym typeface="Montserrat SemiBold"/>
            </a:endParaRPr>
          </a:p>
        </p:txBody>
      </p:sp>
      <p:sp>
        <p:nvSpPr>
          <p:cNvPr id="729" name="Google Shape;729;g1f0d4b1a5bc_0_0"/>
          <p:cNvSpPr txBox="1"/>
          <p:nvPr/>
        </p:nvSpPr>
        <p:spPr>
          <a:xfrm>
            <a:off x="7114900" y="5698265"/>
            <a:ext cx="1682100" cy="470100"/>
          </a:xfrm>
          <a:prstGeom prst="rect">
            <a:avLst/>
          </a:prstGeom>
          <a:noFill/>
          <a:ln>
            <a:noFill/>
          </a:ln>
        </p:spPr>
        <p:txBody>
          <a:bodyPr anchorCtr="0" anchor="t" bIns="0" lIns="0" spcFirstLastPara="1" rIns="0" wrap="square" tIns="8225">
            <a:spAutoFit/>
          </a:bodyPr>
          <a:lstStyle/>
          <a:p>
            <a:pPr indent="0" lvl="0" marL="12700" marR="0" rtl="0" algn="ctr">
              <a:lnSpc>
                <a:spcPct val="100000"/>
              </a:lnSpc>
              <a:spcBef>
                <a:spcPts val="0"/>
              </a:spcBef>
              <a:spcAft>
                <a:spcPts val="0"/>
              </a:spcAft>
              <a:buNone/>
            </a:pPr>
            <a:r>
              <a:rPr b="1" lang="en-GB" sz="1000">
                <a:solidFill>
                  <a:srgbClr val="023154"/>
                </a:solidFill>
                <a:latin typeface="Montserrat SemiBold"/>
                <a:ea typeface="Montserrat SemiBold"/>
                <a:cs typeface="Montserrat SemiBold"/>
                <a:sym typeface="Montserrat SemiBold"/>
              </a:rPr>
              <a:t>Customer Relationships/service requirement - High</a:t>
            </a:r>
            <a:endParaRPr sz="1000">
              <a:latin typeface="Montserrat SemiBold"/>
              <a:ea typeface="Montserrat SemiBold"/>
              <a:cs typeface="Montserrat SemiBold"/>
              <a:sym typeface="Montserrat SemiBold"/>
            </a:endParaRPr>
          </a:p>
        </p:txBody>
      </p:sp>
      <p:grpSp>
        <p:nvGrpSpPr>
          <p:cNvPr id="730" name="Google Shape;730;g1f0d4b1a5bc_0_0"/>
          <p:cNvGrpSpPr/>
          <p:nvPr/>
        </p:nvGrpSpPr>
        <p:grpSpPr>
          <a:xfrm>
            <a:off x="4796372" y="2036701"/>
            <a:ext cx="3713176" cy="3461610"/>
            <a:chOff x="4570000" y="657579"/>
            <a:chExt cx="4954865" cy="4608721"/>
          </a:xfrm>
        </p:grpSpPr>
        <p:sp>
          <p:nvSpPr>
            <p:cNvPr id="731" name="Google Shape;731;g1f0d4b1a5bc_0_0"/>
            <p:cNvSpPr/>
            <p:nvPr/>
          </p:nvSpPr>
          <p:spPr>
            <a:xfrm>
              <a:off x="7376025" y="657579"/>
              <a:ext cx="2148840" cy="1290320"/>
            </a:xfrm>
            <a:custGeom>
              <a:rect b="b" l="l" r="r" t="t"/>
              <a:pathLst>
                <a:path extrusionOk="0" h="1290320" w="2148840">
                  <a:moveTo>
                    <a:pt x="1894344" y="0"/>
                  </a:moveTo>
                  <a:lnTo>
                    <a:pt x="254165" y="0"/>
                  </a:lnTo>
                  <a:lnTo>
                    <a:pt x="208478" y="4094"/>
                  </a:lnTo>
                  <a:lnTo>
                    <a:pt x="165478" y="15901"/>
                  </a:lnTo>
                  <a:lnTo>
                    <a:pt x="125882" y="34700"/>
                  </a:lnTo>
                  <a:lnTo>
                    <a:pt x="90409" y="59775"/>
                  </a:lnTo>
                  <a:lnTo>
                    <a:pt x="59775" y="90409"/>
                  </a:lnTo>
                  <a:lnTo>
                    <a:pt x="34700" y="125882"/>
                  </a:lnTo>
                  <a:lnTo>
                    <a:pt x="15901" y="165478"/>
                  </a:lnTo>
                  <a:lnTo>
                    <a:pt x="4094" y="208478"/>
                  </a:lnTo>
                  <a:lnTo>
                    <a:pt x="0" y="254165"/>
                  </a:lnTo>
                  <a:lnTo>
                    <a:pt x="0" y="1035824"/>
                  </a:lnTo>
                  <a:lnTo>
                    <a:pt x="4094" y="1081511"/>
                  </a:lnTo>
                  <a:lnTo>
                    <a:pt x="15901" y="1124511"/>
                  </a:lnTo>
                  <a:lnTo>
                    <a:pt x="34700" y="1164107"/>
                  </a:lnTo>
                  <a:lnTo>
                    <a:pt x="59775" y="1199580"/>
                  </a:lnTo>
                  <a:lnTo>
                    <a:pt x="90409" y="1230213"/>
                  </a:lnTo>
                  <a:lnTo>
                    <a:pt x="125882" y="1255289"/>
                  </a:lnTo>
                  <a:lnTo>
                    <a:pt x="165478" y="1274088"/>
                  </a:lnTo>
                  <a:lnTo>
                    <a:pt x="208478" y="1285894"/>
                  </a:lnTo>
                  <a:lnTo>
                    <a:pt x="254165" y="1289989"/>
                  </a:lnTo>
                  <a:lnTo>
                    <a:pt x="1894344" y="1289989"/>
                  </a:lnTo>
                  <a:lnTo>
                    <a:pt x="1940031" y="1285894"/>
                  </a:lnTo>
                  <a:lnTo>
                    <a:pt x="1983031" y="1274088"/>
                  </a:lnTo>
                  <a:lnTo>
                    <a:pt x="2022627" y="1255289"/>
                  </a:lnTo>
                  <a:lnTo>
                    <a:pt x="2058100" y="1230213"/>
                  </a:lnTo>
                  <a:lnTo>
                    <a:pt x="2088733" y="1199580"/>
                  </a:lnTo>
                  <a:lnTo>
                    <a:pt x="2113809" y="1164107"/>
                  </a:lnTo>
                  <a:lnTo>
                    <a:pt x="2132608" y="1124511"/>
                  </a:lnTo>
                  <a:lnTo>
                    <a:pt x="2144414" y="1081511"/>
                  </a:lnTo>
                  <a:lnTo>
                    <a:pt x="2148509" y="1035824"/>
                  </a:lnTo>
                  <a:lnTo>
                    <a:pt x="2148509" y="254165"/>
                  </a:lnTo>
                  <a:lnTo>
                    <a:pt x="2144414" y="208478"/>
                  </a:lnTo>
                  <a:lnTo>
                    <a:pt x="2132608" y="165478"/>
                  </a:lnTo>
                  <a:lnTo>
                    <a:pt x="2113809" y="125882"/>
                  </a:lnTo>
                  <a:lnTo>
                    <a:pt x="2088733" y="90409"/>
                  </a:lnTo>
                  <a:lnTo>
                    <a:pt x="2058100" y="59775"/>
                  </a:lnTo>
                  <a:lnTo>
                    <a:pt x="2022627" y="34700"/>
                  </a:lnTo>
                  <a:lnTo>
                    <a:pt x="1983031" y="15901"/>
                  </a:lnTo>
                  <a:lnTo>
                    <a:pt x="1940031" y="4094"/>
                  </a:lnTo>
                  <a:lnTo>
                    <a:pt x="1894344" y="0"/>
                  </a:lnTo>
                  <a:close/>
                </a:path>
              </a:pathLst>
            </a:custGeom>
            <a:solidFill>
              <a:srgbClr val="0FEDE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2" name="Google Shape;732;g1f0d4b1a5bc_0_0"/>
            <p:cNvSpPr/>
            <p:nvPr/>
          </p:nvSpPr>
          <p:spPr>
            <a:xfrm>
              <a:off x="6100025" y="2316780"/>
              <a:ext cx="3037840" cy="1290320"/>
            </a:xfrm>
            <a:custGeom>
              <a:rect b="b" l="l" r="r" t="t"/>
              <a:pathLst>
                <a:path extrusionOk="0" h="1290320" w="3037840">
                  <a:moveTo>
                    <a:pt x="2783433" y="0"/>
                  </a:moveTo>
                  <a:lnTo>
                    <a:pt x="254165" y="0"/>
                  </a:lnTo>
                  <a:lnTo>
                    <a:pt x="208478" y="4094"/>
                  </a:lnTo>
                  <a:lnTo>
                    <a:pt x="165478" y="15901"/>
                  </a:lnTo>
                  <a:lnTo>
                    <a:pt x="125882" y="34700"/>
                  </a:lnTo>
                  <a:lnTo>
                    <a:pt x="90409" y="59775"/>
                  </a:lnTo>
                  <a:lnTo>
                    <a:pt x="59775" y="90409"/>
                  </a:lnTo>
                  <a:lnTo>
                    <a:pt x="34700" y="125882"/>
                  </a:lnTo>
                  <a:lnTo>
                    <a:pt x="15901" y="165478"/>
                  </a:lnTo>
                  <a:lnTo>
                    <a:pt x="4094" y="208478"/>
                  </a:lnTo>
                  <a:lnTo>
                    <a:pt x="0" y="254165"/>
                  </a:lnTo>
                  <a:lnTo>
                    <a:pt x="0" y="1035824"/>
                  </a:lnTo>
                  <a:lnTo>
                    <a:pt x="4094" y="1081511"/>
                  </a:lnTo>
                  <a:lnTo>
                    <a:pt x="15901" y="1124511"/>
                  </a:lnTo>
                  <a:lnTo>
                    <a:pt x="34700" y="1164107"/>
                  </a:lnTo>
                  <a:lnTo>
                    <a:pt x="59775" y="1199580"/>
                  </a:lnTo>
                  <a:lnTo>
                    <a:pt x="90409" y="1230213"/>
                  </a:lnTo>
                  <a:lnTo>
                    <a:pt x="125882" y="1255289"/>
                  </a:lnTo>
                  <a:lnTo>
                    <a:pt x="165478" y="1274088"/>
                  </a:lnTo>
                  <a:lnTo>
                    <a:pt x="208478" y="1285894"/>
                  </a:lnTo>
                  <a:lnTo>
                    <a:pt x="254165" y="1289989"/>
                  </a:lnTo>
                  <a:lnTo>
                    <a:pt x="2783433" y="1289989"/>
                  </a:lnTo>
                  <a:lnTo>
                    <a:pt x="2829120" y="1285894"/>
                  </a:lnTo>
                  <a:lnTo>
                    <a:pt x="2872120" y="1274088"/>
                  </a:lnTo>
                  <a:lnTo>
                    <a:pt x="2911716" y="1255289"/>
                  </a:lnTo>
                  <a:lnTo>
                    <a:pt x="2947189" y="1230213"/>
                  </a:lnTo>
                  <a:lnTo>
                    <a:pt x="2977822" y="1199580"/>
                  </a:lnTo>
                  <a:lnTo>
                    <a:pt x="3002898" y="1164107"/>
                  </a:lnTo>
                  <a:lnTo>
                    <a:pt x="3021697" y="1124511"/>
                  </a:lnTo>
                  <a:lnTo>
                    <a:pt x="3033503" y="1081511"/>
                  </a:lnTo>
                  <a:lnTo>
                    <a:pt x="3037598" y="1035824"/>
                  </a:lnTo>
                  <a:lnTo>
                    <a:pt x="3037598" y="254165"/>
                  </a:lnTo>
                  <a:lnTo>
                    <a:pt x="3033503" y="208478"/>
                  </a:lnTo>
                  <a:lnTo>
                    <a:pt x="3021697" y="165478"/>
                  </a:lnTo>
                  <a:lnTo>
                    <a:pt x="3002898" y="125882"/>
                  </a:lnTo>
                  <a:lnTo>
                    <a:pt x="2977822" y="90409"/>
                  </a:lnTo>
                  <a:lnTo>
                    <a:pt x="2947189" y="59775"/>
                  </a:lnTo>
                  <a:lnTo>
                    <a:pt x="2911716" y="34700"/>
                  </a:lnTo>
                  <a:lnTo>
                    <a:pt x="2872120" y="15901"/>
                  </a:lnTo>
                  <a:lnTo>
                    <a:pt x="2829120" y="4094"/>
                  </a:lnTo>
                  <a:lnTo>
                    <a:pt x="2783433"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3" name="Google Shape;733;g1f0d4b1a5bc_0_0"/>
            <p:cNvSpPr/>
            <p:nvPr/>
          </p:nvSpPr>
          <p:spPr>
            <a:xfrm>
              <a:off x="4570000" y="3975980"/>
              <a:ext cx="4942840" cy="1290320"/>
            </a:xfrm>
            <a:custGeom>
              <a:rect b="b" l="l" r="r" t="t"/>
              <a:pathLst>
                <a:path extrusionOk="0" h="1290320" w="4942840">
                  <a:moveTo>
                    <a:pt x="4688624" y="0"/>
                  </a:moveTo>
                  <a:lnTo>
                    <a:pt x="254165" y="0"/>
                  </a:lnTo>
                  <a:lnTo>
                    <a:pt x="208478" y="4094"/>
                  </a:lnTo>
                  <a:lnTo>
                    <a:pt x="165478" y="15901"/>
                  </a:lnTo>
                  <a:lnTo>
                    <a:pt x="125882" y="34700"/>
                  </a:lnTo>
                  <a:lnTo>
                    <a:pt x="90409" y="59775"/>
                  </a:lnTo>
                  <a:lnTo>
                    <a:pt x="59775" y="90409"/>
                  </a:lnTo>
                  <a:lnTo>
                    <a:pt x="34700" y="125882"/>
                  </a:lnTo>
                  <a:lnTo>
                    <a:pt x="15901" y="165478"/>
                  </a:lnTo>
                  <a:lnTo>
                    <a:pt x="4094" y="208478"/>
                  </a:lnTo>
                  <a:lnTo>
                    <a:pt x="0" y="254165"/>
                  </a:lnTo>
                  <a:lnTo>
                    <a:pt x="0" y="1035824"/>
                  </a:lnTo>
                  <a:lnTo>
                    <a:pt x="4094" y="1081511"/>
                  </a:lnTo>
                  <a:lnTo>
                    <a:pt x="15901" y="1124511"/>
                  </a:lnTo>
                  <a:lnTo>
                    <a:pt x="34700" y="1164107"/>
                  </a:lnTo>
                  <a:lnTo>
                    <a:pt x="59775" y="1199580"/>
                  </a:lnTo>
                  <a:lnTo>
                    <a:pt x="90409" y="1230213"/>
                  </a:lnTo>
                  <a:lnTo>
                    <a:pt x="125882" y="1255289"/>
                  </a:lnTo>
                  <a:lnTo>
                    <a:pt x="165478" y="1274088"/>
                  </a:lnTo>
                  <a:lnTo>
                    <a:pt x="208478" y="1285894"/>
                  </a:lnTo>
                  <a:lnTo>
                    <a:pt x="254165" y="1289989"/>
                  </a:lnTo>
                  <a:lnTo>
                    <a:pt x="4688624" y="1289989"/>
                  </a:lnTo>
                  <a:lnTo>
                    <a:pt x="4734311" y="1285894"/>
                  </a:lnTo>
                  <a:lnTo>
                    <a:pt x="4777311" y="1274088"/>
                  </a:lnTo>
                  <a:lnTo>
                    <a:pt x="4816906" y="1255289"/>
                  </a:lnTo>
                  <a:lnTo>
                    <a:pt x="4852380" y="1230213"/>
                  </a:lnTo>
                  <a:lnTo>
                    <a:pt x="4883013" y="1199580"/>
                  </a:lnTo>
                  <a:lnTo>
                    <a:pt x="4908088" y="1164107"/>
                  </a:lnTo>
                  <a:lnTo>
                    <a:pt x="4926888" y="1124511"/>
                  </a:lnTo>
                  <a:lnTo>
                    <a:pt x="4938694" y="1081511"/>
                  </a:lnTo>
                  <a:lnTo>
                    <a:pt x="4942789" y="1035824"/>
                  </a:lnTo>
                  <a:lnTo>
                    <a:pt x="4942789" y="254165"/>
                  </a:lnTo>
                  <a:lnTo>
                    <a:pt x="4938694" y="208478"/>
                  </a:lnTo>
                  <a:lnTo>
                    <a:pt x="4926888" y="165478"/>
                  </a:lnTo>
                  <a:lnTo>
                    <a:pt x="4908088" y="125882"/>
                  </a:lnTo>
                  <a:lnTo>
                    <a:pt x="4883013" y="90409"/>
                  </a:lnTo>
                  <a:lnTo>
                    <a:pt x="4852380" y="59775"/>
                  </a:lnTo>
                  <a:lnTo>
                    <a:pt x="4816906" y="34700"/>
                  </a:lnTo>
                  <a:lnTo>
                    <a:pt x="4777311" y="15901"/>
                  </a:lnTo>
                  <a:lnTo>
                    <a:pt x="4734311" y="4094"/>
                  </a:lnTo>
                  <a:lnTo>
                    <a:pt x="4688624"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34" name="Google Shape;734;g1f0d4b1a5bc_0_0"/>
          <p:cNvSpPr txBox="1"/>
          <p:nvPr/>
        </p:nvSpPr>
        <p:spPr>
          <a:xfrm>
            <a:off x="7103944" y="4720339"/>
            <a:ext cx="1111200" cy="477900"/>
          </a:xfrm>
          <a:prstGeom prst="rect">
            <a:avLst/>
          </a:prstGeom>
          <a:noFill/>
          <a:ln>
            <a:noFill/>
          </a:ln>
        </p:spPr>
        <p:txBody>
          <a:bodyPr anchorCtr="0" anchor="t" bIns="0" lIns="0" spcFirstLastPara="1" rIns="0" wrap="square" tIns="8225">
            <a:spAutoFit/>
          </a:bodyPr>
          <a:lstStyle/>
          <a:p>
            <a:pPr indent="0" lvl="0" marL="63500" marR="50800" rtl="0" algn="ctr">
              <a:lnSpc>
                <a:spcPct val="100000"/>
              </a:lnSpc>
              <a:spcBef>
                <a:spcPts val="0"/>
              </a:spcBef>
              <a:spcAft>
                <a:spcPts val="0"/>
              </a:spcAft>
              <a:buNone/>
            </a:pPr>
            <a:r>
              <a:rPr lang="en-GB" sz="700">
                <a:solidFill>
                  <a:srgbClr val="FFFFFF"/>
                </a:solidFill>
                <a:latin typeface="Montserrat Medium"/>
                <a:ea typeface="Montserrat Medium"/>
                <a:cs typeface="Montserrat Medium"/>
                <a:sym typeface="Montserrat Medium"/>
              </a:rPr>
              <a:t>Over demanding (are they worth it?</a:t>
            </a:r>
            <a:endParaRPr sz="700">
              <a:latin typeface="Montserrat Medium"/>
              <a:ea typeface="Montserrat Medium"/>
              <a:cs typeface="Montserrat Medium"/>
              <a:sym typeface="Montserrat Medium"/>
            </a:endParaRPr>
          </a:p>
          <a:p>
            <a:pPr indent="0" lvl="0" marL="12700" marR="0" rtl="0" algn="ctr">
              <a:lnSpc>
                <a:spcPct val="100000"/>
              </a:lnSpc>
              <a:spcBef>
                <a:spcPts val="300"/>
              </a:spcBef>
              <a:spcAft>
                <a:spcPts val="0"/>
              </a:spcAft>
              <a:buNone/>
            </a:pPr>
            <a:r>
              <a:rPr lang="en-GB" sz="700">
                <a:solidFill>
                  <a:srgbClr val="FFFFFF"/>
                </a:solidFill>
                <a:latin typeface="Montserrat Medium"/>
                <a:ea typeface="Montserrat Medium"/>
                <a:cs typeface="Montserrat Medium"/>
                <a:sym typeface="Montserrat Medium"/>
              </a:rPr>
              <a:t>Can they be serviced efﬁciently?)</a:t>
            </a:r>
            <a:endParaRPr sz="700">
              <a:latin typeface="Montserrat Medium"/>
              <a:ea typeface="Montserrat Medium"/>
              <a:cs typeface="Montserrat Medium"/>
              <a:sym typeface="Montserrat Medium"/>
            </a:endParaRPr>
          </a:p>
        </p:txBody>
      </p:sp>
      <p:sp>
        <p:nvSpPr>
          <p:cNvPr id="735" name="Google Shape;735;g1f0d4b1a5bc_0_0"/>
          <p:cNvSpPr txBox="1"/>
          <p:nvPr/>
        </p:nvSpPr>
        <p:spPr>
          <a:xfrm>
            <a:off x="7159252" y="2387101"/>
            <a:ext cx="1066500" cy="1623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000">
                <a:latin typeface="Montserrat SemiBold"/>
                <a:ea typeface="Montserrat SemiBold"/>
                <a:cs typeface="Montserrat SemiBold"/>
                <a:sym typeface="Montserrat SemiBold"/>
              </a:rPr>
              <a:t>Key accounts</a:t>
            </a:r>
            <a:endParaRPr sz="1000">
              <a:latin typeface="Montserrat SemiBold"/>
              <a:ea typeface="Montserrat SemiBold"/>
              <a:cs typeface="Montserrat SemiBold"/>
              <a:sym typeface="Montserrat SemiBold"/>
            </a:endParaRPr>
          </a:p>
        </p:txBody>
      </p:sp>
      <p:sp>
        <p:nvSpPr>
          <p:cNvPr id="736" name="Google Shape;736;g1f0d4b1a5bc_0_0"/>
          <p:cNvSpPr txBox="1"/>
          <p:nvPr/>
        </p:nvSpPr>
        <p:spPr>
          <a:xfrm>
            <a:off x="6446882" y="3642948"/>
            <a:ext cx="1222500" cy="1623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000">
                <a:latin typeface="Montserrat SemiBold"/>
                <a:ea typeface="Montserrat SemiBold"/>
                <a:cs typeface="Montserrat SemiBold"/>
                <a:sym typeface="Montserrat SemiBold"/>
              </a:rPr>
              <a:t>Major accounts</a:t>
            </a:r>
            <a:endParaRPr sz="1000">
              <a:latin typeface="Montserrat SemiBold"/>
              <a:ea typeface="Montserrat SemiBold"/>
              <a:cs typeface="Montserrat SemiBold"/>
              <a:sym typeface="Montserrat SemiBold"/>
            </a:endParaRPr>
          </a:p>
        </p:txBody>
      </p:sp>
      <p:sp>
        <p:nvSpPr>
          <p:cNvPr id="737" name="Google Shape;737;g1f0d4b1a5bc_0_0"/>
          <p:cNvSpPr txBox="1"/>
          <p:nvPr/>
        </p:nvSpPr>
        <p:spPr>
          <a:xfrm>
            <a:off x="5302187" y="4908257"/>
            <a:ext cx="1214400" cy="1623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000">
                <a:solidFill>
                  <a:srgbClr val="FFFFFF"/>
                </a:solidFill>
                <a:latin typeface="Montserrat SemiBold"/>
                <a:ea typeface="Montserrat SemiBold"/>
                <a:cs typeface="Montserrat SemiBold"/>
                <a:sym typeface="Montserrat SemiBold"/>
              </a:rPr>
              <a:t>Small accounts</a:t>
            </a:r>
            <a:endParaRPr sz="1000">
              <a:latin typeface="Montserrat SemiBold"/>
              <a:ea typeface="Montserrat SemiBold"/>
              <a:cs typeface="Montserrat SemiBold"/>
              <a:sym typeface="Montserrat SemiBold"/>
            </a:endParaRPr>
          </a:p>
        </p:txBody>
      </p:sp>
      <p:grpSp>
        <p:nvGrpSpPr>
          <p:cNvPr id="738" name="Google Shape;738;g1f0d4b1a5bc_0_0"/>
          <p:cNvGrpSpPr/>
          <p:nvPr/>
        </p:nvGrpSpPr>
        <p:grpSpPr>
          <a:xfrm>
            <a:off x="6443007" y="2937591"/>
            <a:ext cx="1845407" cy="2418089"/>
            <a:chOff x="6767271" y="1857006"/>
            <a:chExt cx="2462513" cy="3219397"/>
          </a:xfrm>
        </p:grpSpPr>
        <p:sp>
          <p:nvSpPr>
            <p:cNvPr id="739" name="Google Shape;739;g1f0d4b1a5bc_0_0"/>
            <p:cNvSpPr/>
            <p:nvPr/>
          </p:nvSpPr>
          <p:spPr>
            <a:xfrm>
              <a:off x="6767271" y="1857006"/>
              <a:ext cx="1585595" cy="2235200"/>
            </a:xfrm>
            <a:custGeom>
              <a:rect b="b" l="l" r="r" t="t"/>
              <a:pathLst>
                <a:path extrusionOk="0" h="2235200" w="1585595">
                  <a:moveTo>
                    <a:pt x="455066" y="2023211"/>
                  </a:moveTo>
                  <a:lnTo>
                    <a:pt x="447852" y="1671904"/>
                  </a:lnTo>
                  <a:lnTo>
                    <a:pt x="112268" y="1776069"/>
                  </a:lnTo>
                  <a:lnTo>
                    <a:pt x="194716" y="1835518"/>
                  </a:lnTo>
                  <a:lnTo>
                    <a:pt x="0" y="2106701"/>
                  </a:lnTo>
                  <a:lnTo>
                    <a:pt x="177901" y="2234958"/>
                  </a:lnTo>
                  <a:lnTo>
                    <a:pt x="372618" y="1963775"/>
                  </a:lnTo>
                  <a:lnTo>
                    <a:pt x="455066" y="2023211"/>
                  </a:lnTo>
                  <a:close/>
                </a:path>
                <a:path extrusionOk="0" h="2235200" w="1585595">
                  <a:moveTo>
                    <a:pt x="1585023" y="351307"/>
                  </a:moveTo>
                  <a:lnTo>
                    <a:pt x="1577809" y="0"/>
                  </a:lnTo>
                  <a:lnTo>
                    <a:pt x="1242225" y="104165"/>
                  </a:lnTo>
                  <a:lnTo>
                    <a:pt x="1324673" y="163614"/>
                  </a:lnTo>
                  <a:lnTo>
                    <a:pt x="1129957" y="434797"/>
                  </a:lnTo>
                  <a:lnTo>
                    <a:pt x="1307858" y="563054"/>
                  </a:lnTo>
                  <a:lnTo>
                    <a:pt x="1502575" y="291871"/>
                  </a:lnTo>
                  <a:lnTo>
                    <a:pt x="1585023" y="351307"/>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0" name="Google Shape;740;g1f0d4b1a5bc_0_0"/>
            <p:cNvSpPr/>
            <p:nvPr/>
          </p:nvSpPr>
          <p:spPr>
            <a:xfrm>
              <a:off x="9131359" y="4159464"/>
              <a:ext cx="98425" cy="916939"/>
            </a:xfrm>
            <a:custGeom>
              <a:rect b="b" l="l" r="r" t="t"/>
              <a:pathLst>
                <a:path extrusionOk="0" h="916939" w="98425">
                  <a:moveTo>
                    <a:pt x="7277" y="0"/>
                  </a:moveTo>
                  <a:lnTo>
                    <a:pt x="97942" y="0"/>
                  </a:lnTo>
                  <a:lnTo>
                    <a:pt x="97942" y="916762"/>
                  </a:lnTo>
                  <a:lnTo>
                    <a:pt x="0" y="916762"/>
                  </a:lnTo>
                </a:path>
              </a:pathLst>
            </a:custGeom>
            <a:noFill/>
            <a:ln cap="flat" cmpd="sng" w="9525">
              <a:solidFill>
                <a:srgbClr val="FFFFFF"/>
              </a:solidFill>
              <a:prstDash val="dash"/>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1" name="Google Shape;741;g1f0d4b1a5bc_0_0"/>
            <p:cNvSpPr/>
            <p:nvPr/>
          </p:nvSpPr>
          <p:spPr>
            <a:xfrm>
              <a:off x="7543704" y="4159464"/>
              <a:ext cx="98425" cy="916939"/>
            </a:xfrm>
            <a:custGeom>
              <a:rect b="b" l="l" r="r" t="t"/>
              <a:pathLst>
                <a:path extrusionOk="0" h="916939" w="98425">
                  <a:moveTo>
                    <a:pt x="90665" y="0"/>
                  </a:moveTo>
                  <a:lnTo>
                    <a:pt x="0" y="0"/>
                  </a:lnTo>
                  <a:lnTo>
                    <a:pt x="0" y="916762"/>
                  </a:lnTo>
                  <a:lnTo>
                    <a:pt x="97942" y="916762"/>
                  </a:lnTo>
                </a:path>
              </a:pathLst>
            </a:custGeom>
            <a:noFill/>
            <a:ln cap="flat" cmpd="sng" w="9525">
              <a:solidFill>
                <a:srgbClr val="FFFFFF"/>
              </a:solidFill>
              <a:prstDash val="dash"/>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g1f0d4b1a5bc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47" name="Google Shape;747;g1f0d4b1a5bc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8" name="Google Shape;748;g1f0d4b1a5bc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9" name="Google Shape;749;g1f0d4b1a5bc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0" name="Google Shape;750;g1f0d4b1a5bc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1" name="Google Shape;751;g1f0d4b1a5bc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