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M0PgWhmNfg4IRXPvChgpTo159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379BF9-F4CA-4AC0-8A2F-7D85DBA88646}">
  <a:tblStyle styleId="{38379BF9-F4CA-4AC0-8A2F-7D85DBA8864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B3AEE7A-DDF4-485F-9889-C58A0D8D4D94}"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f0d8e8dcc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1f0d8e8dcc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f0d8e8dcc9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g1f0d8e8dcc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7" name="Shape 247"/>
        <p:cNvGrpSpPr/>
        <p:nvPr/>
      </p:nvGrpSpPr>
      <p:grpSpPr>
        <a:xfrm>
          <a:off x="0" y="0"/>
          <a:ext cx="0" cy="0"/>
          <a:chOff x="0" y="0"/>
          <a:chExt cx="0" cy="0"/>
        </a:xfrm>
      </p:grpSpPr>
      <p:pic>
        <p:nvPicPr>
          <p:cNvPr descr="A yellow circle on a black background&#10;&#10;Description automatically generated" id="248" name="Google Shape;24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9" name="Google Shape;249;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2" name="Google Shape;252;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3" name="Google Shape;253;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6" name="Google Shape;256;p18"/>
          <p:cNvGrpSpPr/>
          <p:nvPr/>
        </p:nvGrpSpPr>
        <p:grpSpPr>
          <a:xfrm>
            <a:off x="11436251" y="129884"/>
            <a:ext cx="661669" cy="1214119"/>
            <a:chOff x="11436251" y="129884"/>
            <a:chExt cx="661669" cy="1214119"/>
          </a:xfrm>
        </p:grpSpPr>
        <p:sp>
          <p:nvSpPr>
            <p:cNvPr id="257" name="Google Shape;257;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5" name="Google Shape;285;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6" name="Shape 286"/>
        <p:cNvGrpSpPr/>
        <p:nvPr/>
      </p:nvGrpSpPr>
      <p:grpSpPr>
        <a:xfrm>
          <a:off x="0" y="0"/>
          <a:ext cx="0" cy="0"/>
          <a:chOff x="0" y="0"/>
          <a:chExt cx="0" cy="0"/>
        </a:xfrm>
      </p:grpSpPr>
      <p:pic>
        <p:nvPicPr>
          <p:cNvPr descr="A yellow circle on a black background&#10;&#10;Description automatically generated" id="287" name="Google Shape;28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8" name="Google Shape;28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1" name="Google Shape;291;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3" name="Google Shape;293;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4" name="Google Shape;294;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5" name="Google Shape;295;p19"/>
          <p:cNvGrpSpPr/>
          <p:nvPr/>
        </p:nvGrpSpPr>
        <p:grpSpPr>
          <a:xfrm>
            <a:off x="11436251" y="129884"/>
            <a:ext cx="661669" cy="1214119"/>
            <a:chOff x="11436251" y="129884"/>
            <a:chExt cx="661669" cy="1214119"/>
          </a:xfrm>
        </p:grpSpPr>
        <p:sp>
          <p:nvSpPr>
            <p:cNvPr id="296" name="Google Shape;296;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4" name="Google Shape;324;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5" name="Shape 325"/>
        <p:cNvGrpSpPr/>
        <p:nvPr/>
      </p:nvGrpSpPr>
      <p:grpSpPr>
        <a:xfrm>
          <a:off x="0" y="0"/>
          <a:ext cx="0" cy="0"/>
          <a:chOff x="0" y="0"/>
          <a:chExt cx="0" cy="0"/>
        </a:xfrm>
      </p:grpSpPr>
      <p:pic>
        <p:nvPicPr>
          <p:cNvPr descr="A yellow circle on a black background&#10;&#10;Description automatically generated" id="326" name="Google Shape;326;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7" name="Google Shape;327;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0" name="Google Shape;330;p20"/>
          <p:cNvGrpSpPr/>
          <p:nvPr/>
        </p:nvGrpSpPr>
        <p:grpSpPr>
          <a:xfrm>
            <a:off x="0" y="1318491"/>
            <a:ext cx="1397812" cy="58002"/>
            <a:chOff x="0" y="1077191"/>
            <a:chExt cx="1397812" cy="58002"/>
          </a:xfrm>
        </p:grpSpPr>
        <p:sp>
          <p:nvSpPr>
            <p:cNvPr id="331" name="Google Shape;331;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3" name="Google Shape;333;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4" name="Google Shape;334;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5" name="Google Shape;335;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6" name="Google Shape;336;p20"/>
          <p:cNvGrpSpPr/>
          <p:nvPr/>
        </p:nvGrpSpPr>
        <p:grpSpPr>
          <a:xfrm>
            <a:off x="11436251" y="129884"/>
            <a:ext cx="661669" cy="1214119"/>
            <a:chOff x="11436251" y="129884"/>
            <a:chExt cx="661669" cy="1214119"/>
          </a:xfrm>
        </p:grpSpPr>
        <p:sp>
          <p:nvSpPr>
            <p:cNvPr id="337" name="Google Shape;337;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5" name="Google Shape;365;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6" name="Google Shape;366;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7" name="Shape 367"/>
        <p:cNvGrpSpPr/>
        <p:nvPr/>
      </p:nvGrpSpPr>
      <p:grpSpPr>
        <a:xfrm>
          <a:off x="0" y="0"/>
          <a:ext cx="0" cy="0"/>
          <a:chOff x="0" y="0"/>
          <a:chExt cx="0" cy="0"/>
        </a:xfrm>
      </p:grpSpPr>
      <p:pic>
        <p:nvPicPr>
          <p:cNvPr descr="A yellow circle on a black background&#10;&#10;Description automatically generated" id="368" name="Google Shape;368;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9" name="Google Shape;369;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2" name="Google Shape;372;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8" name="Google Shape;378;p21"/>
          <p:cNvGrpSpPr/>
          <p:nvPr/>
        </p:nvGrpSpPr>
        <p:grpSpPr>
          <a:xfrm>
            <a:off x="11614051" y="129884"/>
            <a:ext cx="661669" cy="1214119"/>
            <a:chOff x="11436251" y="129884"/>
            <a:chExt cx="661669" cy="1214119"/>
          </a:xfrm>
        </p:grpSpPr>
        <p:sp>
          <p:nvSpPr>
            <p:cNvPr id="379" name="Google Shape;379;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7" name="Google Shape;407;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8" name="Shape 408"/>
        <p:cNvGrpSpPr/>
        <p:nvPr/>
      </p:nvGrpSpPr>
      <p:grpSpPr>
        <a:xfrm>
          <a:off x="0" y="0"/>
          <a:ext cx="0" cy="0"/>
          <a:chOff x="0" y="0"/>
          <a:chExt cx="0" cy="0"/>
        </a:xfrm>
      </p:grpSpPr>
      <p:pic>
        <p:nvPicPr>
          <p:cNvPr descr="A yellow circle on a black background&#10;&#10;Description automatically generated" id="409" name="Google Shape;40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0" name="Google Shape;41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3" name="Google Shape;41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4" name="Google Shape;414;p22"/>
          <p:cNvGrpSpPr/>
          <p:nvPr/>
        </p:nvGrpSpPr>
        <p:grpSpPr>
          <a:xfrm>
            <a:off x="0" y="1318491"/>
            <a:ext cx="1397812" cy="58002"/>
            <a:chOff x="0" y="1077191"/>
            <a:chExt cx="1397812" cy="58002"/>
          </a:xfrm>
        </p:grpSpPr>
        <p:sp>
          <p:nvSpPr>
            <p:cNvPr id="415" name="Google Shape;41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7" name="Google Shape;41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8" name="Google Shape;41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9" name="Google Shape;419;p22"/>
          <p:cNvGrpSpPr/>
          <p:nvPr/>
        </p:nvGrpSpPr>
        <p:grpSpPr>
          <a:xfrm>
            <a:off x="11436251" y="129884"/>
            <a:ext cx="661669" cy="1214119"/>
            <a:chOff x="11436251" y="129884"/>
            <a:chExt cx="661669" cy="1214119"/>
          </a:xfrm>
        </p:grpSpPr>
        <p:sp>
          <p:nvSpPr>
            <p:cNvPr id="420" name="Google Shape;42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8" name="Google Shape;448;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9" name="Shape 449"/>
        <p:cNvGrpSpPr/>
        <p:nvPr/>
      </p:nvGrpSpPr>
      <p:grpSpPr>
        <a:xfrm>
          <a:off x="0" y="0"/>
          <a:ext cx="0" cy="0"/>
          <a:chOff x="0" y="0"/>
          <a:chExt cx="0" cy="0"/>
        </a:xfrm>
      </p:grpSpPr>
      <p:pic>
        <p:nvPicPr>
          <p:cNvPr descr="A yellow circle on a black background&#10;&#10;Description automatically generated" id="450" name="Google Shape;45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1" name="Google Shape;45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4" name="Google Shape;45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5" name="Google Shape;455;p23"/>
          <p:cNvGrpSpPr/>
          <p:nvPr/>
        </p:nvGrpSpPr>
        <p:grpSpPr>
          <a:xfrm>
            <a:off x="0" y="1318491"/>
            <a:ext cx="1397812" cy="58002"/>
            <a:chOff x="0" y="1077191"/>
            <a:chExt cx="1397812" cy="58002"/>
          </a:xfrm>
        </p:grpSpPr>
        <p:sp>
          <p:nvSpPr>
            <p:cNvPr id="456" name="Google Shape;45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8" name="Google Shape;45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9" name="Google Shape;45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0" name="Google Shape;460;p23"/>
          <p:cNvGrpSpPr/>
          <p:nvPr/>
        </p:nvGrpSpPr>
        <p:grpSpPr>
          <a:xfrm>
            <a:off x="11436251" y="129884"/>
            <a:ext cx="661669" cy="1214119"/>
            <a:chOff x="11436251" y="129884"/>
            <a:chExt cx="661669" cy="1214119"/>
          </a:xfrm>
        </p:grpSpPr>
        <p:sp>
          <p:nvSpPr>
            <p:cNvPr id="461" name="Google Shape;46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9" name="Google Shape;489;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0" name="Shape 490"/>
        <p:cNvGrpSpPr/>
        <p:nvPr/>
      </p:nvGrpSpPr>
      <p:grpSpPr>
        <a:xfrm>
          <a:off x="0" y="0"/>
          <a:ext cx="0" cy="0"/>
          <a:chOff x="0" y="0"/>
          <a:chExt cx="0" cy="0"/>
        </a:xfrm>
      </p:grpSpPr>
      <p:pic>
        <p:nvPicPr>
          <p:cNvPr descr="A yellow circle on a black background&#10;&#10;Description automatically generated" id="491" name="Google Shape;49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2" name="Google Shape;49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5" name="Google Shape;49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6" name="Google Shape;496;p24"/>
          <p:cNvGrpSpPr/>
          <p:nvPr/>
        </p:nvGrpSpPr>
        <p:grpSpPr>
          <a:xfrm>
            <a:off x="0" y="1318491"/>
            <a:ext cx="1397812" cy="58002"/>
            <a:chOff x="0" y="1077191"/>
            <a:chExt cx="1397812" cy="58002"/>
          </a:xfrm>
        </p:grpSpPr>
        <p:sp>
          <p:nvSpPr>
            <p:cNvPr id="497" name="Google Shape;49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9" name="Google Shape;49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0" name="Google Shape;50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1" name="Google Shape;501;p24"/>
          <p:cNvGrpSpPr/>
          <p:nvPr/>
        </p:nvGrpSpPr>
        <p:grpSpPr>
          <a:xfrm>
            <a:off x="11436251" y="129884"/>
            <a:ext cx="661669" cy="1214119"/>
            <a:chOff x="11436251" y="129884"/>
            <a:chExt cx="661669" cy="1214119"/>
          </a:xfrm>
        </p:grpSpPr>
        <p:sp>
          <p:nvSpPr>
            <p:cNvPr id="502" name="Google Shape;50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0" name="Google Shape;530;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1" name="Google Shape;531;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2" name="Shape 532"/>
        <p:cNvGrpSpPr/>
        <p:nvPr/>
      </p:nvGrpSpPr>
      <p:grpSpPr>
        <a:xfrm>
          <a:off x="0" y="0"/>
          <a:ext cx="0" cy="0"/>
          <a:chOff x="0" y="0"/>
          <a:chExt cx="0" cy="0"/>
        </a:xfrm>
      </p:grpSpPr>
      <p:pic>
        <p:nvPicPr>
          <p:cNvPr descr="A yellow circle on a black background&#10;&#10;Description automatically generated" id="533" name="Google Shape;53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4" name="Google Shape;53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7" name="Google Shape;53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8" name="Google Shape;538;p25"/>
          <p:cNvGrpSpPr/>
          <p:nvPr/>
        </p:nvGrpSpPr>
        <p:grpSpPr>
          <a:xfrm>
            <a:off x="0" y="1318491"/>
            <a:ext cx="1397812" cy="58002"/>
            <a:chOff x="0" y="1077191"/>
            <a:chExt cx="1397812" cy="58002"/>
          </a:xfrm>
        </p:grpSpPr>
        <p:sp>
          <p:nvSpPr>
            <p:cNvPr id="539" name="Google Shape;53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1" name="Google Shape;54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2" name="Google Shape;54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3" name="Google Shape;543;p25"/>
          <p:cNvGrpSpPr/>
          <p:nvPr/>
        </p:nvGrpSpPr>
        <p:grpSpPr>
          <a:xfrm>
            <a:off x="11614051" y="129884"/>
            <a:ext cx="661669" cy="1214119"/>
            <a:chOff x="11436251" y="129884"/>
            <a:chExt cx="661669" cy="1214119"/>
          </a:xfrm>
        </p:grpSpPr>
        <p:sp>
          <p:nvSpPr>
            <p:cNvPr id="544" name="Google Shape;54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2" name="Google Shape;572;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3" name="Shape 573"/>
        <p:cNvGrpSpPr/>
        <p:nvPr/>
      </p:nvGrpSpPr>
      <p:grpSpPr>
        <a:xfrm>
          <a:off x="0" y="0"/>
          <a:ext cx="0" cy="0"/>
          <a:chOff x="0" y="0"/>
          <a:chExt cx="0" cy="0"/>
        </a:xfrm>
      </p:grpSpPr>
      <p:pic>
        <p:nvPicPr>
          <p:cNvPr descr="A yellow circle on a black background&#10;&#10;Description automatically generated" id="574" name="Google Shape;57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5" name="Google Shape;57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8" name="Google Shape;57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9" name="Shape 579"/>
        <p:cNvGrpSpPr/>
        <p:nvPr/>
      </p:nvGrpSpPr>
      <p:grpSpPr>
        <a:xfrm>
          <a:off x="0" y="0"/>
          <a:ext cx="0" cy="0"/>
          <a:chOff x="0" y="0"/>
          <a:chExt cx="0" cy="0"/>
        </a:xfrm>
      </p:grpSpPr>
      <p:pic>
        <p:nvPicPr>
          <p:cNvPr id="580" name="Google Shape;580;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1" name="Google Shape;581;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2" name="Google Shape;582;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4" name="Google Shape;584;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5" name="Shape 585"/>
        <p:cNvGrpSpPr/>
        <p:nvPr/>
      </p:nvGrpSpPr>
      <p:grpSpPr>
        <a:xfrm>
          <a:off x="0" y="0"/>
          <a:ext cx="0" cy="0"/>
          <a:chOff x="0" y="0"/>
          <a:chExt cx="0" cy="0"/>
        </a:xfrm>
      </p:grpSpPr>
      <p:sp>
        <p:nvSpPr>
          <p:cNvPr id="586" name="Google Shape;58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7" name="Google Shape;58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8" name="Google Shape;588;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9" name="Shape 589"/>
        <p:cNvGrpSpPr/>
        <p:nvPr/>
      </p:nvGrpSpPr>
      <p:grpSpPr>
        <a:xfrm>
          <a:off x="0" y="0"/>
          <a:ext cx="0" cy="0"/>
          <a:chOff x="0" y="0"/>
          <a:chExt cx="0" cy="0"/>
        </a:xfrm>
      </p:grpSpPr>
      <p:sp>
        <p:nvSpPr>
          <p:cNvPr id="590" name="Google Shape;590;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3" name="Google Shape;59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4" name="Shape 594"/>
        <p:cNvGrpSpPr/>
        <p:nvPr/>
      </p:nvGrpSpPr>
      <p:grpSpPr>
        <a:xfrm>
          <a:off x="0" y="0"/>
          <a:ext cx="0" cy="0"/>
          <a:chOff x="0" y="0"/>
          <a:chExt cx="0" cy="0"/>
        </a:xfrm>
      </p:grpSpPr>
      <p:sp>
        <p:nvSpPr>
          <p:cNvPr id="595" name="Google Shape;595;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7" name="Google Shape;59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9" name="Google Shape;59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0" name="Google Shape;600;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1" name="Shape 601"/>
        <p:cNvGrpSpPr/>
        <p:nvPr/>
      </p:nvGrpSpPr>
      <p:grpSpPr>
        <a:xfrm>
          <a:off x="0" y="0"/>
          <a:ext cx="0" cy="0"/>
          <a:chOff x="0" y="0"/>
          <a:chExt cx="0" cy="0"/>
        </a:xfrm>
      </p:grpSpPr>
      <p:sp>
        <p:nvSpPr>
          <p:cNvPr id="602" name="Google Shape;602;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3" name="Google Shape;60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4" name="Shape 604"/>
        <p:cNvGrpSpPr/>
        <p:nvPr/>
      </p:nvGrpSpPr>
      <p:grpSpPr>
        <a:xfrm>
          <a:off x="0" y="0"/>
          <a:ext cx="0" cy="0"/>
          <a:chOff x="0" y="0"/>
          <a:chExt cx="0" cy="0"/>
        </a:xfrm>
      </p:grpSpPr>
      <p:sp>
        <p:nvSpPr>
          <p:cNvPr id="605" name="Google Shape;605;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6" name="Google Shape;60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8" name="Shape 608"/>
        <p:cNvGrpSpPr/>
        <p:nvPr/>
      </p:nvGrpSpPr>
      <p:grpSpPr>
        <a:xfrm>
          <a:off x="0" y="0"/>
          <a:ext cx="0" cy="0"/>
          <a:chOff x="0" y="0"/>
          <a:chExt cx="0" cy="0"/>
        </a:xfrm>
      </p:grpSpPr>
      <p:sp>
        <p:nvSpPr>
          <p:cNvPr id="609" name="Google Shape;60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0" name="Google Shape;61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1" name="Google Shape;61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2" name="Google Shape;612;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3" name="Google Shape;6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4" name="Google Shape;6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8" name="Google Shape;238;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9" name="Shape 239"/>
        <p:cNvGrpSpPr/>
        <p:nvPr/>
      </p:nvGrpSpPr>
      <p:grpSpPr>
        <a:xfrm>
          <a:off x="0" y="0"/>
          <a:ext cx="0" cy="0"/>
          <a:chOff x="0" y="0"/>
          <a:chExt cx="0" cy="0"/>
        </a:xfrm>
      </p:grpSpPr>
      <p:sp>
        <p:nvSpPr>
          <p:cNvPr id="240" name="Google Shape;240;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1" name="Google Shape;241;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2" name="Google Shape;242;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3" name="Google Shape;243;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5" name="Google Shape;245;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6" name="Google Shape;246;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
          <p:cNvSpPr txBox="1"/>
          <p:nvPr>
            <p:ph type="title"/>
          </p:nvPr>
        </p:nvSpPr>
        <p:spPr>
          <a:xfrm>
            <a:off x="508000" y="1773296"/>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Momentum Matrix</a:t>
            </a:r>
            <a:endParaRPr/>
          </a:p>
        </p:txBody>
      </p:sp>
      <p:pic>
        <p:nvPicPr>
          <p:cNvPr id="620" name="Google Shape;620;p1"/>
          <p:cNvPicPr preferRelativeResize="0"/>
          <p:nvPr/>
        </p:nvPicPr>
        <p:blipFill rotWithShape="1">
          <a:blip r:embed="rId3">
            <a:alphaModFix/>
          </a:blip>
          <a:srcRect b="0" l="0" r="0" t="0"/>
          <a:stretch/>
        </p:blipFill>
        <p:spPr>
          <a:xfrm>
            <a:off x="8865400" y="2835649"/>
            <a:ext cx="1993226" cy="907200"/>
          </a:xfrm>
          <a:prstGeom prst="rect">
            <a:avLst/>
          </a:prstGeom>
          <a:noFill/>
          <a:ln>
            <a:noFill/>
          </a:ln>
        </p:spPr>
      </p:pic>
      <p:pic>
        <p:nvPicPr>
          <p:cNvPr id="621" name="Google Shape;621;p1"/>
          <p:cNvPicPr preferRelativeResize="0"/>
          <p:nvPr/>
        </p:nvPicPr>
        <p:blipFill rotWithShape="1">
          <a:blip r:embed="rId3">
            <a:alphaModFix/>
          </a:blip>
          <a:srcRect b="0" l="0" r="0" t="0"/>
          <a:stretch/>
        </p:blipFill>
        <p:spPr>
          <a:xfrm>
            <a:off x="6203577" y="4007523"/>
            <a:ext cx="1642300" cy="747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7" name="Google Shape;627;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8" name="Google Shape;628;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improve customer satisfaction</a:t>
            </a:r>
            <a:r>
              <a:rPr lang="en-GB">
                <a:solidFill>
                  <a:schemeClr val="accent1"/>
                </a:solidFill>
              </a:rPr>
              <a:t>.</a:t>
            </a:r>
            <a:endParaRPr/>
          </a:p>
        </p:txBody>
      </p:sp>
      <p:sp>
        <p:nvSpPr>
          <p:cNvPr id="629" name="Google Shape;629;p2"/>
          <p:cNvSpPr txBox="1"/>
          <p:nvPr/>
        </p:nvSpPr>
        <p:spPr>
          <a:xfrm>
            <a:off x="366725" y="1912500"/>
            <a:ext cx="30273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2B3940"/>
                </a:solidFill>
                <a:latin typeface="Montserrat Light"/>
                <a:ea typeface="Montserrat Light"/>
                <a:cs typeface="Montserrat Light"/>
                <a:sym typeface="Montserrat Light"/>
              </a:rPr>
              <a:t>The Momentum Matrix is designed to measure current levels of satisfaction and how satisfaction levels are changing. It does this with two simple questions:</a:t>
            </a:r>
            <a:endParaRPr sz="1600"/>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241300" lvl="0" marL="228600" marR="0" rtl="0" algn="l">
              <a:spcBef>
                <a:spcPts val="0"/>
              </a:spcBef>
              <a:spcAft>
                <a:spcPts val="0"/>
              </a:spcAft>
              <a:buClr>
                <a:srgbClr val="2B3940"/>
              </a:buClr>
              <a:buSzPts val="1400"/>
              <a:buFont typeface="Montserrat Light"/>
              <a:buAutoNum type="arabicPeriod"/>
            </a:pPr>
            <a:r>
              <a:rPr lang="en-GB">
                <a:solidFill>
                  <a:srgbClr val="2B3940"/>
                </a:solidFill>
                <a:latin typeface="Montserrat Light"/>
                <a:ea typeface="Montserrat Light"/>
                <a:cs typeface="Montserrat Light"/>
                <a:sym typeface="Montserrat Light"/>
              </a:rPr>
              <a:t>Overall how satisfied are you with Company X on a scale of 1 to 10 where 1 is not at all satisfied and 10 is extremely satisfied?</a:t>
            </a:r>
            <a:endParaRPr sz="1600"/>
          </a:p>
          <a:p>
            <a:pPr indent="-152400" lvl="0" marL="228600" marR="0" rtl="0" algn="l">
              <a:spcBef>
                <a:spcPts val="0"/>
              </a:spcBef>
              <a:spcAft>
                <a:spcPts val="0"/>
              </a:spcAft>
              <a:buClr>
                <a:schemeClr val="dk1"/>
              </a:buClr>
              <a:buSzPts val="1200"/>
              <a:buFont typeface="Calibri"/>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2. In the past 12 months, would you say that customer experience from Company X has improved a lot, improved a little, not changed, has got a little worse, has got a lot worse?</a:t>
            </a:r>
            <a:endParaRPr>
              <a:solidFill>
                <a:srgbClr val="2B3940"/>
              </a:solidFill>
              <a:latin typeface="Montserrat Light"/>
              <a:ea typeface="Montserrat Light"/>
              <a:cs typeface="Montserrat Light"/>
              <a:sym typeface="Montserrat Light"/>
            </a:endParaRPr>
          </a:p>
        </p:txBody>
      </p:sp>
      <p:sp>
        <p:nvSpPr>
          <p:cNvPr id="630" name="Google Shape;630;p2"/>
          <p:cNvSpPr txBox="1"/>
          <p:nvPr/>
        </p:nvSpPr>
        <p:spPr>
          <a:xfrm>
            <a:off x="290513" y="12525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make improvements in customer experience</a:t>
            </a:r>
            <a:endParaRPr b="1" sz="1600">
              <a:solidFill>
                <a:schemeClr val="lt1"/>
              </a:solidFill>
              <a:latin typeface="Montserrat SemiBold"/>
              <a:ea typeface="Montserrat SemiBold"/>
              <a:cs typeface="Montserrat SemiBold"/>
              <a:sym typeface="Montserrat SemiBold"/>
            </a:endParaRPr>
          </a:p>
        </p:txBody>
      </p:sp>
      <p:pic>
        <p:nvPicPr>
          <p:cNvPr id="631" name="Google Shape;631;p2"/>
          <p:cNvPicPr preferRelativeResize="0"/>
          <p:nvPr/>
        </p:nvPicPr>
        <p:blipFill rotWithShape="1">
          <a:blip r:embed="rId3">
            <a:alphaModFix/>
          </a:blip>
          <a:srcRect b="0" l="0" r="0" t="0"/>
          <a:stretch/>
        </p:blipFill>
        <p:spPr>
          <a:xfrm>
            <a:off x="3607900" y="2185587"/>
            <a:ext cx="7988726" cy="3636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7" name="Google Shape;637;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8" name="Google Shape;638;p3"/>
          <p:cNvSpPr txBox="1"/>
          <p:nvPr>
            <p:ph type="title"/>
          </p:nvPr>
        </p:nvSpPr>
        <p:spPr>
          <a:xfrm>
            <a:off x="298675" y="750470"/>
            <a:ext cx="8473849"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Prepare your customer database</a:t>
            </a:r>
            <a:r>
              <a:rPr lang="en-GB" sz="3000">
                <a:solidFill>
                  <a:schemeClr val="accent3"/>
                </a:solidFill>
              </a:rPr>
              <a:t>.</a:t>
            </a:r>
            <a:endParaRPr sz="3000">
              <a:solidFill>
                <a:schemeClr val="accent3"/>
              </a:solidFill>
            </a:endParaRPr>
          </a:p>
        </p:txBody>
      </p:sp>
      <p:graphicFrame>
        <p:nvGraphicFramePr>
          <p:cNvPr id="639" name="Google Shape;639;p3"/>
          <p:cNvGraphicFramePr/>
          <p:nvPr/>
        </p:nvGraphicFramePr>
        <p:xfrm>
          <a:off x="1316107" y="3145932"/>
          <a:ext cx="3000000" cy="3000000"/>
        </p:xfrm>
        <a:graphic>
          <a:graphicData uri="http://schemas.openxmlformats.org/drawingml/2006/table">
            <a:tbl>
              <a:tblPr>
                <a:noFill/>
                <a:tableStyleId>{38379BF9-F4CA-4AC0-8A2F-7D85DBA88646}</a:tableStyleId>
              </a:tblPr>
              <a:tblGrid>
                <a:gridCol w="4473700"/>
                <a:gridCol w="4473700"/>
              </a:tblGrid>
              <a:tr h="499450">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10076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Do you have an up-to-date customer list with email addresses?  If not do you have a list with telephone numbers?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9226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Can you interrogate the customer list to show the value of business carried out with the customer in the last year?</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0" name="Google Shape;640;p3"/>
          <p:cNvSpPr txBox="1"/>
          <p:nvPr/>
        </p:nvSpPr>
        <p:spPr>
          <a:xfrm>
            <a:off x="406825" y="1600950"/>
            <a:ext cx="10612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framework is survey driven. The starting point is to build a list of customers who will be surveyed. You should also consider how the survey will be carried out. Now-a-days online surveys are the norm. This means you will need up to date email addresses for individuals at your customers who are key decision makers. It would also be good to know the amount of business you do with each customer.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6" name="Google Shape;646;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7" name="Google Shape;647;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Run the survey</a:t>
            </a:r>
            <a:r>
              <a:rPr lang="en-GB" sz="3000">
                <a:solidFill>
                  <a:schemeClr val="accent2"/>
                </a:solidFill>
              </a:rPr>
              <a:t>.</a:t>
            </a:r>
            <a:r>
              <a:rPr lang="en-GB" sz="3000"/>
              <a:t> </a:t>
            </a:r>
            <a:endParaRPr sz="3000"/>
          </a:p>
        </p:txBody>
      </p:sp>
      <p:graphicFrame>
        <p:nvGraphicFramePr>
          <p:cNvPr id="648" name="Google Shape;648;p4"/>
          <p:cNvGraphicFramePr/>
          <p:nvPr/>
        </p:nvGraphicFramePr>
        <p:xfrm>
          <a:off x="1024187" y="3313298"/>
          <a:ext cx="3000000" cy="3000000"/>
        </p:xfrm>
        <a:graphic>
          <a:graphicData uri="http://schemas.openxmlformats.org/drawingml/2006/table">
            <a:tbl>
              <a:tblPr bandRow="1" firstCol="1" firstRow="1">
                <a:noFill/>
                <a:tableStyleId>{AB3AEE7A-DDF4-485F-9889-C58A0D8D4D94}</a:tableStyleId>
              </a:tblPr>
              <a:tblGrid>
                <a:gridCol w="4519375"/>
                <a:gridCol w="54419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898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is going to master mind the survey?  Can it be carried out and run internally or will you need outside help?</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Will your survey have an appropriate cover note by way of introduction and a thank you note on completion?</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157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will you keep track of the response and will you have a mechanism for sending out reminders?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49" name="Google Shape;649;p4"/>
          <p:cNvSpPr txBox="1"/>
          <p:nvPr/>
        </p:nvSpPr>
        <p:spPr>
          <a:xfrm>
            <a:off x="427825" y="1572338"/>
            <a:ext cx="108249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Design a questionnaire for the survey. The two critical questions are </a:t>
            </a:r>
            <a:r>
              <a:rPr i="1" lang="en-GB">
                <a:solidFill>
                  <a:schemeClr val="dk1"/>
                </a:solidFill>
                <a:latin typeface="Montserrat Light"/>
                <a:ea typeface="Montserrat Light"/>
                <a:cs typeface="Montserrat Light"/>
                <a:sym typeface="Montserrat Light"/>
              </a:rPr>
              <a:t>“</a:t>
            </a:r>
            <a:r>
              <a:rPr i="1" lang="en-GB">
                <a:solidFill>
                  <a:srgbClr val="2B3940"/>
                </a:solidFill>
                <a:latin typeface="Montserrat Light"/>
                <a:ea typeface="Montserrat Light"/>
                <a:cs typeface="Montserrat Light"/>
                <a:sym typeface="Montserrat Light"/>
              </a:rPr>
              <a:t>Overall how satisfied are you with our company on a scale of 1 to 10 where 1 is not at all satisfied and 10 is extremely satisfied?” </a:t>
            </a:r>
            <a:r>
              <a:rPr lang="en-GB">
                <a:solidFill>
                  <a:srgbClr val="2B3940"/>
                </a:solidFill>
                <a:latin typeface="Montserrat Light"/>
                <a:ea typeface="Montserrat Light"/>
                <a:cs typeface="Montserrat Light"/>
                <a:sym typeface="Montserrat Light"/>
              </a:rPr>
              <a:t>And </a:t>
            </a:r>
            <a:r>
              <a:rPr i="1" lang="en-GB">
                <a:solidFill>
                  <a:srgbClr val="2B3940"/>
                </a:solidFill>
                <a:latin typeface="Montserrat Light"/>
                <a:ea typeface="Montserrat Light"/>
                <a:cs typeface="Montserrat Light"/>
                <a:sym typeface="Montserrat Light"/>
              </a:rPr>
              <a:t>“In the past 12 months, would you say that customer experience from our company has improved a lot, improved a little, not changed, has got a little worse, has got a lot worse?”</a:t>
            </a:r>
            <a:r>
              <a:rPr lang="en-GB">
                <a:solidFill>
                  <a:srgbClr val="2B3940"/>
                </a:solidFill>
                <a:latin typeface="Montserrat Light"/>
                <a:ea typeface="Montserrat Light"/>
                <a:cs typeface="Montserrat Light"/>
                <a:sym typeface="Montserrat Light"/>
              </a:rPr>
              <a:t>.  Crucially you will also need to ask </a:t>
            </a:r>
            <a:r>
              <a:rPr i="1" lang="en-GB">
                <a:solidFill>
                  <a:srgbClr val="2B3940"/>
                </a:solidFill>
                <a:latin typeface="Montserrat Light"/>
                <a:ea typeface="Montserrat Light"/>
                <a:cs typeface="Montserrat Light"/>
                <a:sym typeface="Montserrat Light"/>
              </a:rPr>
              <a:t>“Why did you say that?” </a:t>
            </a:r>
            <a:r>
              <a:rPr lang="en-GB">
                <a:solidFill>
                  <a:srgbClr val="2B3940"/>
                </a:solidFill>
                <a:latin typeface="Montserrat Light"/>
                <a:ea typeface="Montserrat Light"/>
                <a:cs typeface="Montserrat Light"/>
                <a:sym typeface="Montserrat Light"/>
              </a:rPr>
              <a:t>so you can understand the reasons for improvement or deterioration. You will need questions to classify each company in terms of its size, location, segment etc.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5" name="Google Shape;655;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6" name="Google Shape;656;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Analyse the results</a:t>
            </a:r>
            <a:r>
              <a:rPr lang="en-GB">
                <a:solidFill>
                  <a:schemeClr val="accent1"/>
                </a:solidFill>
              </a:rPr>
              <a:t>.</a:t>
            </a:r>
            <a:endParaRPr>
              <a:solidFill>
                <a:schemeClr val="accent1"/>
              </a:solidFill>
            </a:endParaRPr>
          </a:p>
        </p:txBody>
      </p:sp>
      <p:graphicFrame>
        <p:nvGraphicFramePr>
          <p:cNvPr id="657" name="Google Shape;657;p5"/>
          <p:cNvGraphicFramePr/>
          <p:nvPr/>
        </p:nvGraphicFramePr>
        <p:xfrm>
          <a:off x="1234172" y="2789417"/>
          <a:ext cx="3000000" cy="3000000"/>
        </p:xfrm>
        <a:graphic>
          <a:graphicData uri="http://schemas.openxmlformats.org/drawingml/2006/table">
            <a:tbl>
              <a:tblPr bandRow="1" firstCol="1" firstRow="1">
                <a:noFill/>
                <a:tableStyleId>{AB3AEE7A-DDF4-485F-9889-C58A0D8D4D94}</a:tableStyleId>
              </a:tblPr>
              <a:tblGrid>
                <a:gridCol w="5249450"/>
                <a:gridCol w="4525225"/>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909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proportion of your customers are highly satisfied but concerned that improvements aren't continuing?  (Assess what is going wrong)</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6572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proportion of your customers are highly satisfied and believe that the customer experience is improving? (Keep up the good work)</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667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proportion of your customers are not so satisfied and believe that the experience isn't improving? (Lots to do here)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6381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proportion of your customers aren't satisfied but do acknowledge an improvement in customer experience? (Keep it up)</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8" name="Google Shape;658;p5"/>
          <p:cNvSpPr txBox="1"/>
          <p:nvPr/>
        </p:nvSpPr>
        <p:spPr>
          <a:xfrm>
            <a:off x="383575" y="1676975"/>
            <a:ext cx="11031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When you have completed the survey, cross analyse the findings to see the proportions of people who are satisfied against the proportion who think the customer experience with your company is getting better or worse. And you will need to analyse the open ended responses that explain why things are getting better or worse.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4" name="Google Shape;664;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5" name="Google Shape;665;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Action</a:t>
            </a:r>
            <a:r>
              <a:rPr lang="en-GB" sz="3000">
                <a:solidFill>
                  <a:schemeClr val="accent1"/>
                </a:solidFill>
              </a:rPr>
              <a:t>.</a:t>
            </a:r>
            <a:endParaRPr sz="3000"/>
          </a:p>
        </p:txBody>
      </p:sp>
      <p:sp>
        <p:nvSpPr>
          <p:cNvPr id="666" name="Google Shape;666;p6"/>
          <p:cNvSpPr txBox="1"/>
          <p:nvPr/>
        </p:nvSpPr>
        <p:spPr>
          <a:xfrm>
            <a:off x="788800" y="1974650"/>
            <a:ext cx="8440500" cy="2247300"/>
          </a:xfrm>
          <a:prstGeom prst="rect">
            <a:avLst/>
          </a:prstGeom>
          <a:noFill/>
          <a:ln>
            <a:noFill/>
          </a:ln>
        </p:spPr>
        <p:txBody>
          <a:bodyPr anchorCtr="0" anchor="t" bIns="45700" lIns="91425" spcFirstLastPara="1" rIns="91425" wrap="square" tIns="45700">
            <a:spAutoFit/>
          </a:bodyPr>
          <a:lstStyle/>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Actions should flow from the analysis. Customers who aren't satisfied need attention. It is also important to see if there is momentum resulting in improvements or deterioration. The survey should show what is driving this momentum.</a:t>
            </a:r>
            <a:endParaRPr/>
          </a:p>
          <a:p>
            <a:pPr indent="-171450" lvl="0" marL="285750" marR="0" rtl="0" algn="l">
              <a:spcBef>
                <a:spcPts val="0"/>
              </a:spcBef>
              <a:spcAft>
                <a:spcPts val="0"/>
              </a:spcAft>
              <a:buClr>
                <a:schemeClr val="dk1"/>
              </a:buClr>
              <a:buSzPts val="1800"/>
              <a:buFont typeface="Arial"/>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In surveys of this kind it is valuable to analyse results according to the size of customer and other segmentation characteristics. This will show if there are problems with certain groups of customers.</a:t>
            </a:r>
            <a:endParaRPr/>
          </a:p>
          <a:p>
            <a:pPr indent="-171450" lvl="0" marL="285750" marR="0" rtl="0" algn="l">
              <a:spcBef>
                <a:spcPts val="0"/>
              </a:spcBef>
              <a:spcAft>
                <a:spcPts val="0"/>
              </a:spcAft>
              <a:buClr>
                <a:schemeClr val="dk1"/>
              </a:buClr>
              <a:buSzPts val="1800"/>
              <a:buFont typeface="Arial"/>
              <a:buNone/>
            </a:pPr>
            <a:r>
              <a:t/>
            </a:r>
            <a:endParaRPr>
              <a:solidFill>
                <a:schemeClr val="dk1"/>
              </a:solidFill>
              <a:latin typeface="Montserrat Light"/>
              <a:ea typeface="Montserrat Light"/>
              <a:cs typeface="Montserrat Light"/>
              <a:sym typeface="Montserrat Light"/>
            </a:endParaRPr>
          </a:p>
          <a:p>
            <a:pPr indent="-260350" lvl="0" marL="285750" marR="0" rtl="0" algn="l">
              <a:spcBef>
                <a:spcPts val="0"/>
              </a:spcBef>
              <a:spcAft>
                <a:spcPts val="0"/>
              </a:spcAft>
              <a:buClr>
                <a:schemeClr val="dk1"/>
              </a:buClr>
              <a:buSzPts val="1400"/>
              <a:buFont typeface="Arial"/>
              <a:buChar char="•"/>
            </a:pPr>
            <a:r>
              <a:rPr lang="en-GB">
                <a:solidFill>
                  <a:schemeClr val="dk1"/>
                </a:solidFill>
                <a:latin typeface="Montserrat Light"/>
                <a:ea typeface="Montserrat Light"/>
                <a:cs typeface="Montserrat Light"/>
                <a:sym typeface="Montserrat Light"/>
              </a:rPr>
              <a:t>Following the momentum survey, you may need to carry out qualitative research to obtain a deeper understanding of what Is driving customer experience.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f0d8e8dcc9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72" name="Google Shape;672;g1f0d8e8dcc9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3" name="Google Shape;673;g1f0d8e8dcc9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74" name="Google Shape;674;g1f0d8e8dcc9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75" name="Google Shape;675;g1f0d8e8dcc9_0_0"/>
          <p:cNvGrpSpPr/>
          <p:nvPr/>
        </p:nvGrpSpPr>
        <p:grpSpPr>
          <a:xfrm>
            <a:off x="0" y="1100016"/>
            <a:ext cx="1397787" cy="57996"/>
            <a:chOff x="0" y="1077191"/>
            <a:chExt cx="1397787" cy="57996"/>
          </a:xfrm>
        </p:grpSpPr>
        <p:sp>
          <p:nvSpPr>
            <p:cNvPr id="676" name="Google Shape;676;g1f0d8e8dcc9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7" name="Google Shape;677;g1f0d8e8dcc9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78" name="Google Shape;678;g1f0d8e8dcc9_0_0"/>
          <p:cNvSpPr/>
          <p:nvPr/>
        </p:nvSpPr>
        <p:spPr>
          <a:xfrm>
            <a:off x="3256148" y="2238450"/>
            <a:ext cx="3009900" cy="933217"/>
          </a:xfrm>
          <a:custGeom>
            <a:rect b="b" l="l" r="r" t="t"/>
            <a:pathLst>
              <a:path extrusionOk="0" h="1337945" w="4013200">
                <a:moveTo>
                  <a:pt x="3924808" y="0"/>
                </a:moveTo>
                <a:lnTo>
                  <a:pt x="87782" y="0"/>
                </a:lnTo>
                <a:lnTo>
                  <a:pt x="53615" y="6899"/>
                </a:lnTo>
                <a:lnTo>
                  <a:pt x="25712" y="25712"/>
                </a:lnTo>
                <a:lnTo>
                  <a:pt x="6899" y="53615"/>
                </a:lnTo>
                <a:lnTo>
                  <a:pt x="0" y="87782"/>
                </a:lnTo>
                <a:lnTo>
                  <a:pt x="0" y="1249654"/>
                </a:lnTo>
                <a:lnTo>
                  <a:pt x="6899" y="1283821"/>
                </a:lnTo>
                <a:lnTo>
                  <a:pt x="25712" y="1311724"/>
                </a:lnTo>
                <a:lnTo>
                  <a:pt x="53615" y="1330537"/>
                </a:lnTo>
                <a:lnTo>
                  <a:pt x="87782" y="1337437"/>
                </a:lnTo>
                <a:lnTo>
                  <a:pt x="3924808" y="1337437"/>
                </a:lnTo>
                <a:lnTo>
                  <a:pt x="3958980" y="1330537"/>
                </a:lnTo>
                <a:lnTo>
                  <a:pt x="3986882" y="1311724"/>
                </a:lnTo>
                <a:lnTo>
                  <a:pt x="4005693" y="1283821"/>
                </a:lnTo>
                <a:lnTo>
                  <a:pt x="4012590" y="1249654"/>
                </a:lnTo>
                <a:lnTo>
                  <a:pt x="4012590" y="87782"/>
                </a:lnTo>
                <a:lnTo>
                  <a:pt x="4005693" y="53615"/>
                </a:lnTo>
                <a:lnTo>
                  <a:pt x="3986882" y="25712"/>
                </a:lnTo>
                <a:lnTo>
                  <a:pt x="3958980" y="6899"/>
                </a:lnTo>
                <a:lnTo>
                  <a:pt x="3924808" y="0"/>
                </a:lnTo>
                <a:close/>
              </a:path>
            </a:pathLst>
          </a:custGeom>
          <a:solidFill>
            <a:srgbClr val="F24E4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79" name="Google Shape;679;g1f0d8e8dcc9_0_0"/>
          <p:cNvSpPr/>
          <p:nvPr/>
        </p:nvSpPr>
        <p:spPr>
          <a:xfrm>
            <a:off x="6337783" y="2238450"/>
            <a:ext cx="3541394" cy="933217"/>
          </a:xfrm>
          <a:custGeom>
            <a:rect b="b" l="l" r="r" t="t"/>
            <a:pathLst>
              <a:path extrusionOk="0" h="1337945" w="4721859">
                <a:moveTo>
                  <a:pt x="4633747" y="0"/>
                </a:moveTo>
                <a:lnTo>
                  <a:pt x="87795" y="0"/>
                </a:lnTo>
                <a:lnTo>
                  <a:pt x="53620" y="6899"/>
                </a:lnTo>
                <a:lnTo>
                  <a:pt x="25714" y="25712"/>
                </a:lnTo>
                <a:lnTo>
                  <a:pt x="6899" y="53615"/>
                </a:lnTo>
                <a:lnTo>
                  <a:pt x="0" y="87782"/>
                </a:lnTo>
                <a:lnTo>
                  <a:pt x="0" y="1249654"/>
                </a:lnTo>
                <a:lnTo>
                  <a:pt x="6899" y="1283821"/>
                </a:lnTo>
                <a:lnTo>
                  <a:pt x="25714" y="1311724"/>
                </a:lnTo>
                <a:lnTo>
                  <a:pt x="53620" y="1330537"/>
                </a:lnTo>
                <a:lnTo>
                  <a:pt x="87795" y="1337437"/>
                </a:lnTo>
                <a:lnTo>
                  <a:pt x="4633747" y="1337437"/>
                </a:lnTo>
                <a:lnTo>
                  <a:pt x="4667919" y="1330537"/>
                </a:lnTo>
                <a:lnTo>
                  <a:pt x="4695821" y="1311724"/>
                </a:lnTo>
                <a:lnTo>
                  <a:pt x="4714632" y="1283821"/>
                </a:lnTo>
                <a:lnTo>
                  <a:pt x="4721529" y="1249654"/>
                </a:lnTo>
                <a:lnTo>
                  <a:pt x="4721529" y="87782"/>
                </a:lnTo>
                <a:lnTo>
                  <a:pt x="4714632" y="53615"/>
                </a:lnTo>
                <a:lnTo>
                  <a:pt x="4695821" y="25712"/>
                </a:lnTo>
                <a:lnTo>
                  <a:pt x="4667919" y="6899"/>
                </a:lnTo>
                <a:lnTo>
                  <a:pt x="4633747"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0" name="Google Shape;680;g1f0d8e8dcc9_0_0"/>
          <p:cNvSpPr/>
          <p:nvPr/>
        </p:nvSpPr>
        <p:spPr>
          <a:xfrm>
            <a:off x="7559047" y="3221030"/>
            <a:ext cx="2319338" cy="1594485"/>
          </a:xfrm>
          <a:custGeom>
            <a:rect b="b" l="l" r="r" t="t"/>
            <a:pathLst>
              <a:path extrusionOk="0" h="2286000" w="3092450">
                <a:moveTo>
                  <a:pt x="3004121" y="0"/>
                </a:moveTo>
                <a:lnTo>
                  <a:pt x="87782" y="0"/>
                </a:lnTo>
                <a:lnTo>
                  <a:pt x="53610" y="6899"/>
                </a:lnTo>
                <a:lnTo>
                  <a:pt x="25707" y="25714"/>
                </a:lnTo>
                <a:lnTo>
                  <a:pt x="6897" y="53620"/>
                </a:lnTo>
                <a:lnTo>
                  <a:pt x="0" y="87795"/>
                </a:lnTo>
                <a:lnTo>
                  <a:pt x="0" y="2197620"/>
                </a:lnTo>
                <a:lnTo>
                  <a:pt x="6897" y="2231787"/>
                </a:lnTo>
                <a:lnTo>
                  <a:pt x="25707" y="2259690"/>
                </a:lnTo>
                <a:lnTo>
                  <a:pt x="53610" y="2278504"/>
                </a:lnTo>
                <a:lnTo>
                  <a:pt x="87782" y="2285403"/>
                </a:lnTo>
                <a:lnTo>
                  <a:pt x="3004121" y="2285403"/>
                </a:lnTo>
                <a:lnTo>
                  <a:pt x="3038293" y="2278504"/>
                </a:lnTo>
                <a:lnTo>
                  <a:pt x="3066195" y="2259690"/>
                </a:lnTo>
                <a:lnTo>
                  <a:pt x="3085006" y="2231787"/>
                </a:lnTo>
                <a:lnTo>
                  <a:pt x="3091903" y="2197620"/>
                </a:lnTo>
                <a:lnTo>
                  <a:pt x="3091903" y="87795"/>
                </a:lnTo>
                <a:lnTo>
                  <a:pt x="3085006" y="53620"/>
                </a:lnTo>
                <a:lnTo>
                  <a:pt x="3066195" y="25714"/>
                </a:lnTo>
                <a:lnTo>
                  <a:pt x="3038293" y="6899"/>
                </a:lnTo>
                <a:lnTo>
                  <a:pt x="300412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1" name="Google Shape;681;g1f0d8e8dcc9_0_0"/>
          <p:cNvSpPr/>
          <p:nvPr/>
        </p:nvSpPr>
        <p:spPr>
          <a:xfrm>
            <a:off x="3256152" y="3221030"/>
            <a:ext cx="4251960" cy="1594485"/>
          </a:xfrm>
          <a:custGeom>
            <a:rect b="b" l="l" r="r" t="t"/>
            <a:pathLst>
              <a:path extrusionOk="0" h="2286000" w="5669280">
                <a:moveTo>
                  <a:pt x="5581357" y="0"/>
                </a:moveTo>
                <a:lnTo>
                  <a:pt x="87782" y="0"/>
                </a:lnTo>
                <a:lnTo>
                  <a:pt x="53610" y="6899"/>
                </a:lnTo>
                <a:lnTo>
                  <a:pt x="25707" y="25714"/>
                </a:lnTo>
                <a:lnTo>
                  <a:pt x="6897" y="53620"/>
                </a:lnTo>
                <a:lnTo>
                  <a:pt x="0" y="87795"/>
                </a:lnTo>
                <a:lnTo>
                  <a:pt x="0" y="2197620"/>
                </a:lnTo>
                <a:lnTo>
                  <a:pt x="6897" y="2231787"/>
                </a:lnTo>
                <a:lnTo>
                  <a:pt x="25707" y="2259690"/>
                </a:lnTo>
                <a:lnTo>
                  <a:pt x="53610" y="2278504"/>
                </a:lnTo>
                <a:lnTo>
                  <a:pt x="87782" y="2285403"/>
                </a:lnTo>
                <a:lnTo>
                  <a:pt x="5581357" y="2285403"/>
                </a:lnTo>
                <a:lnTo>
                  <a:pt x="5615530" y="2278504"/>
                </a:lnTo>
                <a:lnTo>
                  <a:pt x="5643432" y="2259690"/>
                </a:lnTo>
                <a:lnTo>
                  <a:pt x="5662243" y="2231787"/>
                </a:lnTo>
                <a:lnTo>
                  <a:pt x="5669140" y="2197620"/>
                </a:lnTo>
                <a:lnTo>
                  <a:pt x="5669140" y="87795"/>
                </a:lnTo>
                <a:lnTo>
                  <a:pt x="5662243" y="53620"/>
                </a:lnTo>
                <a:lnTo>
                  <a:pt x="5643432" y="25714"/>
                </a:lnTo>
                <a:lnTo>
                  <a:pt x="5615530" y="6899"/>
                </a:lnTo>
                <a:lnTo>
                  <a:pt x="5581357"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2" name="Google Shape;682;g1f0d8e8dcc9_0_0"/>
          <p:cNvSpPr txBox="1"/>
          <p:nvPr/>
        </p:nvSpPr>
        <p:spPr>
          <a:xfrm rot="-5400000">
            <a:off x="1085275" y="3615451"/>
            <a:ext cx="1747200" cy="203100"/>
          </a:xfrm>
          <a:prstGeom prst="rect">
            <a:avLst/>
          </a:prstGeom>
          <a:noFill/>
          <a:ln>
            <a:noFill/>
          </a:ln>
        </p:spPr>
        <p:txBody>
          <a:bodyPr anchorCtr="0" anchor="t" bIns="0" lIns="0" spcFirstLastPara="1" rIns="0" wrap="square" tIns="2875">
            <a:spAutoFit/>
          </a:bodyPr>
          <a:lstStyle/>
          <a:p>
            <a:pPr indent="0" lvl="0" marL="1270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Satisfaction Rating</a:t>
            </a:r>
            <a:endParaRPr sz="1300">
              <a:latin typeface="Montserrat SemiBold"/>
              <a:ea typeface="Montserrat SemiBold"/>
              <a:cs typeface="Montserrat SemiBold"/>
              <a:sym typeface="Montserrat SemiBold"/>
            </a:endParaRPr>
          </a:p>
        </p:txBody>
      </p:sp>
      <p:grpSp>
        <p:nvGrpSpPr>
          <p:cNvPr id="683" name="Google Shape;683;g1f0d8e8dcc9_0_0"/>
          <p:cNvGrpSpPr/>
          <p:nvPr/>
        </p:nvGrpSpPr>
        <p:grpSpPr>
          <a:xfrm>
            <a:off x="2099336" y="2298629"/>
            <a:ext cx="112304" cy="2619547"/>
            <a:chOff x="1093454" y="1322957"/>
            <a:chExt cx="149859" cy="3756162"/>
          </a:xfrm>
        </p:grpSpPr>
        <p:sp>
          <p:nvSpPr>
            <p:cNvPr id="684" name="Google Shape;684;g1f0d8e8dcc9_0_0"/>
            <p:cNvSpPr/>
            <p:nvPr/>
          </p:nvSpPr>
          <p:spPr>
            <a:xfrm>
              <a:off x="1093454" y="1322957"/>
              <a:ext cx="149859" cy="196215"/>
            </a:xfrm>
            <a:custGeom>
              <a:rect b="b" l="l" r="r" t="t"/>
              <a:pathLst>
                <a:path extrusionOk="0" h="196215" w="149859">
                  <a:moveTo>
                    <a:pt x="74739" y="0"/>
                  </a:moveTo>
                  <a:lnTo>
                    <a:pt x="0" y="195719"/>
                  </a:lnTo>
                  <a:lnTo>
                    <a:pt x="149479" y="195719"/>
                  </a:lnTo>
                  <a:lnTo>
                    <a:pt x="74739"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5" name="Google Shape;685;g1f0d8e8dcc9_0_0"/>
            <p:cNvSpPr/>
            <p:nvPr/>
          </p:nvSpPr>
          <p:spPr>
            <a:xfrm>
              <a:off x="1168194" y="1518674"/>
              <a:ext cx="0" cy="3560445"/>
            </a:xfrm>
            <a:custGeom>
              <a:rect b="b" l="l" r="r" t="t"/>
              <a:pathLst>
                <a:path extrusionOk="0" h="3560445" w="120000">
                  <a:moveTo>
                    <a:pt x="0" y="0"/>
                  </a:moveTo>
                  <a:lnTo>
                    <a:pt x="0" y="3560343"/>
                  </a:lnTo>
                </a:path>
              </a:pathLst>
            </a:custGeom>
            <a:noFill/>
            <a:ln cap="flat" cmpd="sng" w="1905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686" name="Google Shape;686;g1f0d8e8dcc9_0_0"/>
          <p:cNvGrpSpPr/>
          <p:nvPr/>
        </p:nvGrpSpPr>
        <p:grpSpPr>
          <a:xfrm>
            <a:off x="3270431" y="5328810"/>
            <a:ext cx="6584112" cy="104512"/>
            <a:chOff x="2656164" y="5667926"/>
            <a:chExt cx="8785845" cy="149860"/>
          </a:xfrm>
        </p:grpSpPr>
        <p:sp>
          <p:nvSpPr>
            <p:cNvPr id="687" name="Google Shape;687;g1f0d8e8dcc9_0_0"/>
            <p:cNvSpPr/>
            <p:nvPr/>
          </p:nvSpPr>
          <p:spPr>
            <a:xfrm>
              <a:off x="11245794" y="5667926"/>
              <a:ext cx="196215" cy="149860"/>
            </a:xfrm>
            <a:custGeom>
              <a:rect b="b" l="l" r="r" t="t"/>
              <a:pathLst>
                <a:path extrusionOk="0" h="149860" w="196215">
                  <a:moveTo>
                    <a:pt x="0" y="0"/>
                  </a:moveTo>
                  <a:lnTo>
                    <a:pt x="0" y="149479"/>
                  </a:lnTo>
                  <a:lnTo>
                    <a:pt x="195719" y="74739"/>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88" name="Google Shape;688;g1f0d8e8dcc9_0_0"/>
            <p:cNvSpPr/>
            <p:nvPr/>
          </p:nvSpPr>
          <p:spPr>
            <a:xfrm>
              <a:off x="2656164" y="5742665"/>
              <a:ext cx="8589645" cy="0"/>
            </a:xfrm>
            <a:custGeom>
              <a:rect b="b" l="l" r="r" t="t"/>
              <a:pathLst>
                <a:path extrusionOk="0" h="120000" w="8589645">
                  <a:moveTo>
                    <a:pt x="8589632" y="0"/>
                  </a:moveTo>
                  <a:lnTo>
                    <a:pt x="0" y="0"/>
                  </a:lnTo>
                </a:path>
              </a:pathLst>
            </a:custGeom>
            <a:noFill/>
            <a:ln cap="flat" cmpd="sng" w="19050">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689" name="Google Shape;689;g1f0d8e8dcc9_0_0"/>
          <p:cNvSpPr txBox="1"/>
          <p:nvPr/>
        </p:nvSpPr>
        <p:spPr>
          <a:xfrm>
            <a:off x="6010918" y="5408351"/>
            <a:ext cx="879900" cy="2085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Progress</a:t>
            </a:r>
            <a:endParaRPr sz="1300">
              <a:latin typeface="Montserrat SemiBold"/>
              <a:ea typeface="Montserrat SemiBold"/>
              <a:cs typeface="Montserrat SemiBold"/>
              <a:sym typeface="Montserrat SemiBold"/>
            </a:endParaRPr>
          </a:p>
        </p:txBody>
      </p:sp>
      <p:sp>
        <p:nvSpPr>
          <p:cNvPr id="690" name="Google Shape;690;g1f0d8e8dcc9_0_0"/>
          <p:cNvSpPr txBox="1"/>
          <p:nvPr>
            <p:ph type="title"/>
          </p:nvPr>
        </p:nvSpPr>
        <p:spPr>
          <a:xfrm>
            <a:off x="3339847" y="2280101"/>
            <a:ext cx="2196600" cy="475500"/>
          </a:xfrm>
          <a:prstGeom prst="rect">
            <a:avLst/>
          </a:prstGeom>
          <a:noFill/>
          <a:ln>
            <a:noFill/>
          </a:ln>
        </p:spPr>
        <p:txBody>
          <a:bodyPr anchorCtr="0" anchor="t" bIns="0" lIns="0" spcFirstLastPara="1" rIns="0" wrap="square" tIns="31225">
            <a:spAutoFit/>
          </a:bodyPr>
          <a:lstStyle/>
          <a:p>
            <a:pPr indent="0" lvl="0" marL="12700" rtl="0" algn="l">
              <a:lnSpc>
                <a:spcPct val="100000"/>
              </a:lnSpc>
              <a:spcBef>
                <a:spcPts val="0"/>
              </a:spcBef>
              <a:spcAft>
                <a:spcPts val="0"/>
              </a:spcAft>
              <a:buNone/>
            </a:pPr>
            <a:r>
              <a:rPr lang="en-GB" sz="1200"/>
              <a:t>Reassess</a:t>
            </a:r>
            <a:endParaRPr sz="1200"/>
          </a:p>
          <a:p>
            <a:pPr indent="0" lvl="0" marL="25400" marR="0" rtl="0" algn="l">
              <a:lnSpc>
                <a:spcPct val="100000"/>
              </a:lnSpc>
              <a:spcBef>
                <a:spcPts val="100"/>
              </a:spcBef>
              <a:spcAft>
                <a:spcPts val="0"/>
              </a:spcAft>
              <a:buNone/>
            </a:pPr>
            <a:r>
              <a:rPr b="0" lang="en-GB" sz="800">
                <a:latin typeface="Montserrat Medium"/>
                <a:ea typeface="Montserrat Medium"/>
                <a:cs typeface="Montserrat Medium"/>
                <a:sym typeface="Montserrat Medium"/>
              </a:rPr>
              <a:t>Initially high satisfaction but some signs of deterioration of progress</a:t>
            </a:r>
            <a:endParaRPr sz="800">
              <a:latin typeface="Montserrat Medium"/>
              <a:ea typeface="Montserrat Medium"/>
              <a:cs typeface="Montserrat Medium"/>
              <a:sym typeface="Montserrat Medium"/>
            </a:endParaRPr>
          </a:p>
        </p:txBody>
      </p:sp>
      <p:sp>
        <p:nvSpPr>
          <p:cNvPr id="691" name="Google Shape;691;g1f0d8e8dcc9_0_0"/>
          <p:cNvSpPr txBox="1"/>
          <p:nvPr/>
        </p:nvSpPr>
        <p:spPr>
          <a:xfrm>
            <a:off x="3339847" y="3218452"/>
            <a:ext cx="1760700" cy="557400"/>
          </a:xfrm>
          <a:prstGeom prst="rect">
            <a:avLst/>
          </a:prstGeom>
          <a:noFill/>
          <a:ln>
            <a:noFill/>
          </a:ln>
        </p:spPr>
        <p:txBody>
          <a:bodyPr anchorCtr="0" anchor="t" bIns="0" lIns="0" spcFirstLastPara="1" rIns="0" wrap="square" tIns="74400">
            <a:spAutoFit/>
          </a:bodyPr>
          <a:lstStyle/>
          <a:p>
            <a:pPr indent="0" lvl="0" marL="12700" rtl="0" algn="l">
              <a:lnSpc>
                <a:spcPct val="100000"/>
              </a:lnSpc>
              <a:spcBef>
                <a:spcPts val="0"/>
              </a:spcBef>
              <a:spcAft>
                <a:spcPts val="0"/>
              </a:spcAft>
              <a:buNone/>
            </a:pPr>
            <a:r>
              <a:rPr b="1" lang="en-GB" sz="1200">
                <a:solidFill>
                  <a:srgbClr val="FFFFFF"/>
                </a:solidFill>
                <a:latin typeface="Montserrat"/>
                <a:ea typeface="Montserrat"/>
                <a:cs typeface="Montserrat"/>
                <a:sym typeface="Montserrat"/>
              </a:rPr>
              <a:t>Act NOW</a:t>
            </a:r>
            <a:endParaRPr sz="1200">
              <a:latin typeface="Montserrat"/>
              <a:ea typeface="Montserrat"/>
              <a:cs typeface="Montserrat"/>
              <a:sym typeface="Montserrat"/>
            </a:endParaRPr>
          </a:p>
          <a:p>
            <a:pPr indent="0" lvl="0" marL="12700" marR="0" rtl="0" algn="l">
              <a:lnSpc>
                <a:spcPct val="100000"/>
              </a:lnSpc>
              <a:spcBef>
                <a:spcPts val="400"/>
              </a:spcBef>
              <a:spcAft>
                <a:spcPts val="0"/>
              </a:spcAft>
              <a:buNone/>
            </a:pPr>
            <a:r>
              <a:rPr lang="en-GB" sz="800">
                <a:solidFill>
                  <a:srgbClr val="FFFFFF"/>
                </a:solidFill>
                <a:latin typeface="Montserrat Medium"/>
                <a:ea typeface="Montserrat Medium"/>
                <a:cs typeface="Montserrat Medium"/>
                <a:sym typeface="Montserrat Medium"/>
              </a:rPr>
              <a:t>Low satisfaction and signs Of deterioration of progress</a:t>
            </a:r>
            <a:endParaRPr sz="800">
              <a:latin typeface="Montserrat Medium"/>
              <a:ea typeface="Montserrat Medium"/>
              <a:cs typeface="Montserrat Medium"/>
              <a:sym typeface="Montserrat Medium"/>
            </a:endParaRPr>
          </a:p>
        </p:txBody>
      </p:sp>
      <p:sp>
        <p:nvSpPr>
          <p:cNvPr id="692" name="Google Shape;692;g1f0d8e8dcc9_0_0"/>
          <p:cNvSpPr txBox="1"/>
          <p:nvPr/>
        </p:nvSpPr>
        <p:spPr>
          <a:xfrm>
            <a:off x="6413082" y="2280101"/>
            <a:ext cx="1813500" cy="475500"/>
          </a:xfrm>
          <a:prstGeom prst="rect">
            <a:avLst/>
          </a:prstGeom>
          <a:noFill/>
          <a:ln>
            <a:noFill/>
          </a:ln>
        </p:spPr>
        <p:txBody>
          <a:bodyPr anchorCtr="0" anchor="t" bIns="0" lIns="0" spcFirstLastPara="1" rIns="0" wrap="square" tIns="31225">
            <a:spAutoFit/>
          </a:bodyPr>
          <a:lstStyle/>
          <a:p>
            <a:pPr indent="0" lvl="0" marL="12700" rtl="0" algn="l">
              <a:lnSpc>
                <a:spcPct val="100000"/>
              </a:lnSpc>
              <a:spcBef>
                <a:spcPts val="0"/>
              </a:spcBef>
              <a:spcAft>
                <a:spcPts val="0"/>
              </a:spcAft>
              <a:buNone/>
            </a:pPr>
            <a:r>
              <a:rPr b="1" lang="en-GB" sz="1200">
                <a:solidFill>
                  <a:srgbClr val="023154"/>
                </a:solidFill>
                <a:latin typeface="Montserrat"/>
                <a:ea typeface="Montserrat"/>
                <a:cs typeface="Montserrat"/>
                <a:sym typeface="Montserrat"/>
              </a:rPr>
              <a:t>Continue</a:t>
            </a:r>
            <a:endParaRPr sz="1200">
              <a:latin typeface="Montserrat"/>
              <a:ea typeface="Montserrat"/>
              <a:cs typeface="Montserrat"/>
              <a:sym typeface="Montserrat"/>
            </a:endParaRPr>
          </a:p>
          <a:p>
            <a:pPr indent="0" lvl="0" marL="12700" marR="0" rtl="0" algn="l">
              <a:lnSpc>
                <a:spcPct val="100000"/>
              </a:lnSpc>
              <a:spcBef>
                <a:spcPts val="100"/>
              </a:spcBef>
              <a:spcAft>
                <a:spcPts val="0"/>
              </a:spcAft>
              <a:buNone/>
            </a:pPr>
            <a:r>
              <a:rPr lang="en-GB" sz="800">
                <a:solidFill>
                  <a:srgbClr val="023154"/>
                </a:solidFill>
                <a:latin typeface="Montserrat Medium"/>
                <a:ea typeface="Montserrat Medium"/>
                <a:cs typeface="Montserrat Medium"/>
                <a:sym typeface="Montserrat Medium"/>
              </a:rPr>
              <a:t>High satisfaction with stable upward momentum</a:t>
            </a:r>
            <a:endParaRPr sz="800">
              <a:latin typeface="Montserrat Medium"/>
              <a:ea typeface="Montserrat Medium"/>
              <a:cs typeface="Montserrat Medium"/>
              <a:sym typeface="Montserrat Medium"/>
            </a:endParaRPr>
          </a:p>
        </p:txBody>
      </p:sp>
      <p:sp>
        <p:nvSpPr>
          <p:cNvPr id="693" name="Google Shape;693;g1f0d8e8dcc9_0_0"/>
          <p:cNvSpPr txBox="1"/>
          <p:nvPr/>
        </p:nvSpPr>
        <p:spPr>
          <a:xfrm>
            <a:off x="7653066" y="3243003"/>
            <a:ext cx="2048700" cy="508500"/>
          </a:xfrm>
          <a:prstGeom prst="rect">
            <a:avLst/>
          </a:prstGeom>
          <a:noFill/>
          <a:ln>
            <a:noFill/>
          </a:ln>
        </p:spPr>
        <p:txBody>
          <a:bodyPr anchorCtr="0" anchor="t" bIns="0" lIns="0" spcFirstLastPara="1" rIns="0" wrap="square" tIns="51375">
            <a:spAutoFit/>
          </a:bodyPr>
          <a:lstStyle/>
          <a:p>
            <a:pPr indent="0" lvl="0" marL="12700" rtl="0" algn="l">
              <a:lnSpc>
                <a:spcPct val="100000"/>
              </a:lnSpc>
              <a:spcBef>
                <a:spcPts val="0"/>
              </a:spcBef>
              <a:spcAft>
                <a:spcPts val="0"/>
              </a:spcAft>
              <a:buNone/>
            </a:pPr>
            <a:r>
              <a:rPr b="1" lang="en-GB" sz="1200">
                <a:solidFill>
                  <a:srgbClr val="FFFFFF"/>
                </a:solidFill>
                <a:latin typeface="Montserrat"/>
                <a:ea typeface="Montserrat"/>
                <a:cs typeface="Montserrat"/>
                <a:sym typeface="Montserrat"/>
              </a:rPr>
              <a:t>Monitor</a:t>
            </a:r>
            <a:endParaRPr sz="1200">
              <a:latin typeface="Montserrat"/>
              <a:ea typeface="Montserrat"/>
              <a:cs typeface="Montserrat"/>
              <a:sym typeface="Montserrat"/>
            </a:endParaRPr>
          </a:p>
          <a:p>
            <a:pPr indent="0" lvl="0" marL="12700" marR="0" rtl="0" algn="l">
              <a:lnSpc>
                <a:spcPct val="100000"/>
              </a:lnSpc>
              <a:spcBef>
                <a:spcPts val="200"/>
              </a:spcBef>
              <a:spcAft>
                <a:spcPts val="0"/>
              </a:spcAft>
              <a:buNone/>
            </a:pPr>
            <a:r>
              <a:rPr lang="en-GB" sz="800">
                <a:solidFill>
                  <a:srgbClr val="FFFFFF"/>
                </a:solidFill>
                <a:latin typeface="Montserrat Medium"/>
                <a:ea typeface="Montserrat Medium"/>
                <a:cs typeface="Montserrat Medium"/>
                <a:sym typeface="Montserrat Medium"/>
              </a:rPr>
              <a:t>Low satisfaction and with stable upward momentum</a:t>
            </a:r>
            <a:endParaRPr sz="800">
              <a:latin typeface="Montserrat Medium"/>
              <a:ea typeface="Montserrat Medium"/>
              <a:cs typeface="Montserrat Medium"/>
              <a:sym typeface="Montserrat Medium"/>
            </a:endParaRPr>
          </a:p>
        </p:txBody>
      </p:sp>
      <p:sp>
        <p:nvSpPr>
          <p:cNvPr id="694" name="Google Shape;694;g1f0d8e8dcc9_0_0"/>
          <p:cNvSpPr txBox="1"/>
          <p:nvPr/>
        </p:nvSpPr>
        <p:spPr>
          <a:xfrm>
            <a:off x="2413482" y="3480900"/>
            <a:ext cx="683400" cy="131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Indifferent</a:t>
            </a:r>
            <a:endParaRPr sz="800">
              <a:latin typeface="Montserrat Medium"/>
              <a:ea typeface="Montserrat Medium"/>
              <a:cs typeface="Montserrat Medium"/>
              <a:sym typeface="Montserrat Medium"/>
            </a:endParaRPr>
          </a:p>
        </p:txBody>
      </p:sp>
      <p:sp>
        <p:nvSpPr>
          <p:cNvPr id="695" name="Google Shape;695;g1f0d8e8dcc9_0_0"/>
          <p:cNvSpPr txBox="1"/>
          <p:nvPr/>
        </p:nvSpPr>
        <p:spPr>
          <a:xfrm>
            <a:off x="2518155" y="4565580"/>
            <a:ext cx="584400" cy="281700"/>
          </a:xfrm>
          <a:prstGeom prst="rect">
            <a:avLst/>
          </a:prstGeom>
          <a:noFill/>
          <a:ln>
            <a:noFill/>
          </a:ln>
        </p:spPr>
        <p:txBody>
          <a:bodyPr anchorCtr="0" anchor="t" bIns="0" lIns="0" spcFirstLastPara="1" rIns="0" wrap="square" tIns="16450">
            <a:spAutoFit/>
          </a:bodyPr>
          <a:lstStyle/>
          <a:p>
            <a:pPr indent="-38100" lvl="0" marL="50800" marR="0" rtl="0" algn="l">
              <a:lnSpc>
                <a:spcPct val="115384"/>
              </a:lnSpc>
              <a:spcBef>
                <a:spcPts val="0"/>
              </a:spcBef>
              <a:spcAft>
                <a:spcPts val="0"/>
              </a:spcAft>
              <a:buNone/>
            </a:pPr>
            <a:r>
              <a:rPr lang="en-GB" sz="800">
                <a:solidFill>
                  <a:srgbClr val="333333"/>
                </a:solidFill>
                <a:latin typeface="Montserrat Medium"/>
                <a:ea typeface="Montserrat Medium"/>
                <a:cs typeface="Montserrat Medium"/>
                <a:sym typeface="Montserrat Medium"/>
              </a:rPr>
              <a:t>Not at all satisﬁed</a:t>
            </a:r>
            <a:endParaRPr sz="800">
              <a:latin typeface="Montserrat Medium"/>
              <a:ea typeface="Montserrat Medium"/>
              <a:cs typeface="Montserrat Medium"/>
              <a:sym typeface="Montserrat Medium"/>
            </a:endParaRPr>
          </a:p>
        </p:txBody>
      </p:sp>
      <p:sp>
        <p:nvSpPr>
          <p:cNvPr id="696" name="Google Shape;696;g1f0d8e8dcc9_0_0"/>
          <p:cNvSpPr txBox="1"/>
          <p:nvPr/>
        </p:nvSpPr>
        <p:spPr>
          <a:xfrm>
            <a:off x="2292105" y="4050585"/>
            <a:ext cx="804600" cy="131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Not satisﬁed</a:t>
            </a:r>
            <a:endParaRPr sz="800">
              <a:latin typeface="Montserrat Medium"/>
              <a:ea typeface="Montserrat Medium"/>
              <a:cs typeface="Montserrat Medium"/>
              <a:sym typeface="Montserrat Medium"/>
            </a:endParaRPr>
          </a:p>
        </p:txBody>
      </p:sp>
      <p:sp>
        <p:nvSpPr>
          <p:cNvPr id="697" name="Google Shape;697;g1f0d8e8dcc9_0_0"/>
          <p:cNvSpPr txBox="1"/>
          <p:nvPr/>
        </p:nvSpPr>
        <p:spPr>
          <a:xfrm>
            <a:off x="2447136" y="2257138"/>
            <a:ext cx="655200" cy="281700"/>
          </a:xfrm>
          <a:prstGeom prst="rect">
            <a:avLst/>
          </a:prstGeom>
          <a:noFill/>
          <a:ln>
            <a:noFill/>
          </a:ln>
        </p:spPr>
        <p:txBody>
          <a:bodyPr anchorCtr="0" anchor="t" bIns="0" lIns="0" spcFirstLastPara="1" rIns="0" wrap="square" tIns="16450">
            <a:spAutoFit/>
          </a:bodyPr>
          <a:lstStyle/>
          <a:p>
            <a:pPr indent="-76200" lvl="0" marL="88900" marR="0" rtl="0" algn="l">
              <a:lnSpc>
                <a:spcPct val="115384"/>
              </a:lnSpc>
              <a:spcBef>
                <a:spcPts val="0"/>
              </a:spcBef>
              <a:spcAft>
                <a:spcPts val="0"/>
              </a:spcAft>
              <a:buNone/>
            </a:pPr>
            <a:r>
              <a:rPr lang="en-GB" sz="800">
                <a:solidFill>
                  <a:srgbClr val="333333"/>
                </a:solidFill>
                <a:latin typeface="Montserrat Medium"/>
                <a:ea typeface="Montserrat Medium"/>
                <a:cs typeface="Montserrat Medium"/>
                <a:sym typeface="Montserrat Medium"/>
              </a:rPr>
              <a:t>Extremely Satisﬁed</a:t>
            </a:r>
            <a:endParaRPr sz="800">
              <a:latin typeface="Montserrat Medium"/>
              <a:ea typeface="Montserrat Medium"/>
              <a:cs typeface="Montserrat Medium"/>
              <a:sym typeface="Montserrat Medium"/>
            </a:endParaRPr>
          </a:p>
        </p:txBody>
      </p:sp>
      <p:sp>
        <p:nvSpPr>
          <p:cNvPr id="698" name="Google Shape;698;g1f0d8e8dcc9_0_0"/>
          <p:cNvSpPr txBox="1"/>
          <p:nvPr/>
        </p:nvSpPr>
        <p:spPr>
          <a:xfrm>
            <a:off x="2243603" y="2903847"/>
            <a:ext cx="853200" cy="131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Very satisﬁed</a:t>
            </a:r>
            <a:endParaRPr sz="800">
              <a:latin typeface="Montserrat Medium"/>
              <a:ea typeface="Montserrat Medium"/>
              <a:cs typeface="Montserrat Medium"/>
              <a:sym typeface="Montserrat Medium"/>
            </a:endParaRPr>
          </a:p>
        </p:txBody>
      </p:sp>
      <p:sp>
        <p:nvSpPr>
          <p:cNvPr id="699" name="Google Shape;699;g1f0d8e8dcc9_0_0"/>
          <p:cNvSpPr txBox="1"/>
          <p:nvPr/>
        </p:nvSpPr>
        <p:spPr>
          <a:xfrm>
            <a:off x="3290095" y="4987663"/>
            <a:ext cx="717000" cy="131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A lot worse</a:t>
            </a:r>
            <a:endParaRPr sz="800">
              <a:latin typeface="Montserrat Medium"/>
              <a:ea typeface="Montserrat Medium"/>
              <a:cs typeface="Montserrat Medium"/>
              <a:sym typeface="Montserrat Medium"/>
            </a:endParaRPr>
          </a:p>
        </p:txBody>
      </p:sp>
      <p:sp>
        <p:nvSpPr>
          <p:cNvPr id="700" name="Google Shape;700;g1f0d8e8dcc9_0_0"/>
          <p:cNvSpPr txBox="1"/>
          <p:nvPr/>
        </p:nvSpPr>
        <p:spPr>
          <a:xfrm>
            <a:off x="4697256" y="4953813"/>
            <a:ext cx="832800" cy="131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A little worse</a:t>
            </a:r>
            <a:endParaRPr sz="800">
              <a:latin typeface="Montserrat Medium"/>
              <a:ea typeface="Montserrat Medium"/>
              <a:cs typeface="Montserrat Medium"/>
              <a:sym typeface="Montserrat Medium"/>
            </a:endParaRPr>
          </a:p>
        </p:txBody>
      </p:sp>
      <p:sp>
        <p:nvSpPr>
          <p:cNvPr id="701" name="Google Shape;701;g1f0d8e8dcc9_0_0"/>
          <p:cNvSpPr txBox="1"/>
          <p:nvPr/>
        </p:nvSpPr>
        <p:spPr>
          <a:xfrm>
            <a:off x="6223442" y="4953813"/>
            <a:ext cx="704700" cy="1314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No change</a:t>
            </a:r>
            <a:endParaRPr sz="800">
              <a:latin typeface="Montserrat Medium"/>
              <a:ea typeface="Montserrat Medium"/>
              <a:cs typeface="Montserrat Medium"/>
              <a:sym typeface="Montserrat Medium"/>
            </a:endParaRPr>
          </a:p>
        </p:txBody>
      </p:sp>
      <p:sp>
        <p:nvSpPr>
          <p:cNvPr id="702" name="Google Shape;702;g1f0d8e8dcc9_0_0"/>
          <p:cNvSpPr txBox="1"/>
          <p:nvPr/>
        </p:nvSpPr>
        <p:spPr>
          <a:xfrm>
            <a:off x="7528448" y="4971550"/>
            <a:ext cx="1053600" cy="131400"/>
          </a:xfrm>
          <a:prstGeom prst="rect">
            <a:avLst/>
          </a:prstGeom>
          <a:noFill/>
          <a:ln>
            <a:noFill/>
          </a:ln>
        </p:spPr>
        <p:txBody>
          <a:bodyPr anchorCtr="0" anchor="t" bIns="0" lIns="0" spcFirstLastPara="1" rIns="0" wrap="square" tIns="8225">
            <a:spAutoFit/>
          </a:bodyPr>
          <a:lstStyle/>
          <a:p>
            <a:pPr indent="-88900" lvl="0" marL="101600" marR="0" rtl="0" algn="ctr">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Improved a little</a:t>
            </a:r>
            <a:endParaRPr sz="800">
              <a:latin typeface="Montserrat Medium"/>
              <a:ea typeface="Montserrat Medium"/>
              <a:cs typeface="Montserrat Medium"/>
              <a:sym typeface="Montserrat Medium"/>
            </a:endParaRPr>
          </a:p>
        </p:txBody>
      </p:sp>
      <p:sp>
        <p:nvSpPr>
          <p:cNvPr id="703" name="Google Shape;703;g1f0d8e8dcc9_0_0"/>
          <p:cNvSpPr txBox="1"/>
          <p:nvPr/>
        </p:nvSpPr>
        <p:spPr>
          <a:xfrm>
            <a:off x="9077154" y="4941275"/>
            <a:ext cx="879900" cy="131400"/>
          </a:xfrm>
          <a:prstGeom prst="rect">
            <a:avLst/>
          </a:prstGeom>
          <a:noFill/>
          <a:ln>
            <a:noFill/>
          </a:ln>
        </p:spPr>
        <p:txBody>
          <a:bodyPr anchorCtr="0" anchor="t" bIns="0" lIns="0" spcFirstLastPara="1" rIns="0" wrap="square" tIns="8225">
            <a:spAutoFit/>
          </a:bodyPr>
          <a:lstStyle/>
          <a:p>
            <a:pPr indent="-139700" lvl="0" marL="152400" marR="0" rtl="0" algn="ctr">
              <a:lnSpc>
                <a:spcPct val="100000"/>
              </a:lnSpc>
              <a:spcBef>
                <a:spcPts val="0"/>
              </a:spcBef>
              <a:spcAft>
                <a:spcPts val="0"/>
              </a:spcAft>
              <a:buNone/>
            </a:pPr>
            <a:r>
              <a:rPr lang="en-GB" sz="800">
                <a:solidFill>
                  <a:srgbClr val="333333"/>
                </a:solidFill>
                <a:latin typeface="Montserrat Medium"/>
                <a:ea typeface="Montserrat Medium"/>
                <a:cs typeface="Montserrat Medium"/>
                <a:sym typeface="Montserrat Medium"/>
              </a:rPr>
              <a:t>Improved</a:t>
            </a:r>
            <a:r>
              <a:rPr lang="en-GB" sz="800">
                <a:solidFill>
                  <a:srgbClr val="333333"/>
                </a:solidFill>
                <a:latin typeface="Montserrat Medium"/>
                <a:ea typeface="Montserrat Medium"/>
                <a:cs typeface="Montserrat Medium"/>
                <a:sym typeface="Montserrat Medium"/>
              </a:rPr>
              <a:t> a </a:t>
            </a:r>
            <a:r>
              <a:rPr lang="en-GB" sz="800">
                <a:solidFill>
                  <a:srgbClr val="333333"/>
                </a:solidFill>
                <a:latin typeface="Montserrat Medium"/>
                <a:ea typeface="Montserrat Medium"/>
                <a:cs typeface="Montserrat Medium"/>
                <a:sym typeface="Montserrat Medium"/>
              </a:rPr>
              <a:t>lot</a:t>
            </a:r>
            <a:endParaRPr sz="800">
              <a:latin typeface="Montserrat Medium"/>
              <a:ea typeface="Montserrat Medium"/>
              <a:cs typeface="Montserrat Medium"/>
              <a:sym typeface="Montserrat Medium"/>
            </a:endParaRPr>
          </a:p>
        </p:txBody>
      </p:sp>
      <p:grpSp>
        <p:nvGrpSpPr>
          <p:cNvPr id="704" name="Google Shape;704;g1f0d8e8dcc9_0_0"/>
          <p:cNvGrpSpPr/>
          <p:nvPr/>
        </p:nvGrpSpPr>
        <p:grpSpPr>
          <a:xfrm>
            <a:off x="3256113" y="4884571"/>
            <a:ext cx="6616483" cy="53698"/>
            <a:chOff x="2637058" y="5030933"/>
            <a:chExt cx="8829040" cy="76998"/>
          </a:xfrm>
        </p:grpSpPr>
        <p:sp>
          <p:nvSpPr>
            <p:cNvPr id="705" name="Google Shape;705;g1f0d8e8dcc9_0_0"/>
            <p:cNvSpPr/>
            <p:nvPr/>
          </p:nvSpPr>
          <p:spPr>
            <a:xfrm>
              <a:off x="11015903" y="5033636"/>
              <a:ext cx="0" cy="74295"/>
            </a:xfrm>
            <a:custGeom>
              <a:rect b="b" l="l" r="r" t="t"/>
              <a:pathLst>
                <a:path extrusionOk="0" h="74295" w="120000">
                  <a:moveTo>
                    <a:pt x="0" y="0"/>
                  </a:moveTo>
                  <a:lnTo>
                    <a:pt x="0" y="73812"/>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6" name="Google Shape;706;g1f0d8e8dcc9_0_0"/>
            <p:cNvSpPr/>
            <p:nvPr/>
          </p:nvSpPr>
          <p:spPr>
            <a:xfrm>
              <a:off x="9047403" y="5033636"/>
              <a:ext cx="0" cy="74295"/>
            </a:xfrm>
            <a:custGeom>
              <a:rect b="b" l="l" r="r" t="t"/>
              <a:pathLst>
                <a:path extrusionOk="0" h="74295" w="120000">
                  <a:moveTo>
                    <a:pt x="0" y="0"/>
                  </a:moveTo>
                  <a:lnTo>
                    <a:pt x="0" y="73812"/>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7" name="Google Shape;707;g1f0d8e8dcc9_0_0"/>
            <p:cNvSpPr/>
            <p:nvPr/>
          </p:nvSpPr>
          <p:spPr>
            <a:xfrm>
              <a:off x="7078903" y="5033636"/>
              <a:ext cx="0" cy="74295"/>
            </a:xfrm>
            <a:custGeom>
              <a:rect b="b" l="l" r="r" t="t"/>
              <a:pathLst>
                <a:path extrusionOk="0" h="74295" w="120000">
                  <a:moveTo>
                    <a:pt x="0" y="0"/>
                  </a:moveTo>
                  <a:lnTo>
                    <a:pt x="0" y="73812"/>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8" name="Google Shape;708;g1f0d8e8dcc9_0_0"/>
            <p:cNvSpPr/>
            <p:nvPr/>
          </p:nvSpPr>
          <p:spPr>
            <a:xfrm>
              <a:off x="5110403" y="5033636"/>
              <a:ext cx="0" cy="74295"/>
            </a:xfrm>
            <a:custGeom>
              <a:rect b="b" l="l" r="r" t="t"/>
              <a:pathLst>
                <a:path extrusionOk="0" h="74295" w="120000">
                  <a:moveTo>
                    <a:pt x="0" y="0"/>
                  </a:moveTo>
                  <a:lnTo>
                    <a:pt x="0" y="73812"/>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09" name="Google Shape;709;g1f0d8e8dcc9_0_0"/>
            <p:cNvSpPr/>
            <p:nvPr/>
          </p:nvSpPr>
          <p:spPr>
            <a:xfrm>
              <a:off x="3141903" y="5033636"/>
              <a:ext cx="0" cy="74295"/>
            </a:xfrm>
            <a:custGeom>
              <a:rect b="b" l="l" r="r" t="t"/>
              <a:pathLst>
                <a:path extrusionOk="0" h="74295" w="120000">
                  <a:moveTo>
                    <a:pt x="0" y="0"/>
                  </a:moveTo>
                  <a:lnTo>
                    <a:pt x="0" y="73812"/>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0" name="Google Shape;710;g1f0d8e8dcc9_0_0"/>
            <p:cNvSpPr/>
            <p:nvPr/>
          </p:nvSpPr>
          <p:spPr>
            <a:xfrm>
              <a:off x="2637058" y="5030933"/>
              <a:ext cx="8829040" cy="0"/>
            </a:xfrm>
            <a:custGeom>
              <a:rect b="b" l="l" r="r" t="t"/>
              <a:pathLst>
                <a:path extrusionOk="0" h="120000" w="8829040">
                  <a:moveTo>
                    <a:pt x="0" y="0"/>
                  </a:moveTo>
                  <a:lnTo>
                    <a:pt x="8829027" y="0"/>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11" name="Google Shape;711;g1f0d8e8dcc9_0_0"/>
          <p:cNvGrpSpPr/>
          <p:nvPr/>
        </p:nvGrpSpPr>
        <p:grpSpPr>
          <a:xfrm>
            <a:off x="3129462" y="2238497"/>
            <a:ext cx="51452" cy="2576495"/>
            <a:chOff x="2468054" y="1236734"/>
            <a:chExt cx="68658" cy="3694429"/>
          </a:xfrm>
        </p:grpSpPr>
        <p:sp>
          <p:nvSpPr>
            <p:cNvPr id="712" name="Google Shape;712;g1f0d8e8dcc9_0_0"/>
            <p:cNvSpPr/>
            <p:nvPr/>
          </p:nvSpPr>
          <p:spPr>
            <a:xfrm>
              <a:off x="2468054" y="4789570"/>
              <a:ext cx="61594" cy="0"/>
            </a:xfrm>
            <a:custGeom>
              <a:rect b="b" l="l" r="r" t="t"/>
              <a:pathLst>
                <a:path extrusionOk="0" h="120000" w="61594">
                  <a:moveTo>
                    <a:pt x="61112" y="0"/>
                  </a:moveTo>
                  <a:lnTo>
                    <a:pt x="0" y="0"/>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3" name="Google Shape;713;g1f0d8e8dcc9_0_0"/>
            <p:cNvSpPr/>
            <p:nvPr/>
          </p:nvSpPr>
          <p:spPr>
            <a:xfrm>
              <a:off x="2468054" y="1474868"/>
              <a:ext cx="61594" cy="0"/>
            </a:xfrm>
            <a:custGeom>
              <a:rect b="b" l="l" r="r" t="t"/>
              <a:pathLst>
                <a:path extrusionOk="0" h="120000" w="61594">
                  <a:moveTo>
                    <a:pt x="61112" y="0"/>
                  </a:moveTo>
                  <a:lnTo>
                    <a:pt x="0" y="0"/>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4" name="Google Shape;714;g1f0d8e8dcc9_0_0"/>
            <p:cNvSpPr/>
            <p:nvPr/>
          </p:nvSpPr>
          <p:spPr>
            <a:xfrm>
              <a:off x="2468054" y="2303543"/>
              <a:ext cx="61594" cy="0"/>
            </a:xfrm>
            <a:custGeom>
              <a:rect b="b" l="l" r="r" t="t"/>
              <a:pathLst>
                <a:path extrusionOk="0" h="120000" w="61594">
                  <a:moveTo>
                    <a:pt x="61112" y="0"/>
                  </a:moveTo>
                  <a:lnTo>
                    <a:pt x="0" y="0"/>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5" name="Google Shape;715;g1f0d8e8dcc9_0_0"/>
            <p:cNvSpPr/>
            <p:nvPr/>
          </p:nvSpPr>
          <p:spPr>
            <a:xfrm>
              <a:off x="2468054" y="3132218"/>
              <a:ext cx="61594" cy="0"/>
            </a:xfrm>
            <a:custGeom>
              <a:rect b="b" l="l" r="r" t="t"/>
              <a:pathLst>
                <a:path extrusionOk="0" h="120000" w="61594">
                  <a:moveTo>
                    <a:pt x="61112" y="0"/>
                  </a:moveTo>
                  <a:lnTo>
                    <a:pt x="0" y="0"/>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6" name="Google Shape;716;g1f0d8e8dcc9_0_0"/>
            <p:cNvSpPr/>
            <p:nvPr/>
          </p:nvSpPr>
          <p:spPr>
            <a:xfrm>
              <a:off x="2468054" y="3960895"/>
              <a:ext cx="61594" cy="0"/>
            </a:xfrm>
            <a:custGeom>
              <a:rect b="b" l="l" r="r" t="t"/>
              <a:pathLst>
                <a:path extrusionOk="0" h="120000" w="61594">
                  <a:moveTo>
                    <a:pt x="61112" y="0"/>
                  </a:moveTo>
                  <a:lnTo>
                    <a:pt x="0" y="0"/>
                  </a:lnTo>
                </a:path>
              </a:pathLst>
            </a:custGeom>
            <a:noFill/>
            <a:ln cap="flat" cmpd="sng" w="95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7" name="Google Shape;717;g1f0d8e8dcc9_0_0"/>
            <p:cNvSpPr/>
            <p:nvPr/>
          </p:nvSpPr>
          <p:spPr>
            <a:xfrm>
              <a:off x="2536712" y="1236734"/>
              <a:ext cx="0" cy="3694429"/>
            </a:xfrm>
            <a:custGeom>
              <a:rect b="b" l="l" r="r" t="t"/>
              <a:pathLst>
                <a:path extrusionOk="0" h="3694429" w="120000">
                  <a:moveTo>
                    <a:pt x="0" y="0"/>
                  </a:moveTo>
                  <a:lnTo>
                    <a:pt x="0" y="3694404"/>
                  </a:lnTo>
                </a:path>
              </a:pathLst>
            </a:cu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g1f0d8e8dcc9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3" name="Google Shape;723;g1f0d8e8dcc9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g1f0d8e8dcc9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g1f0d8e8dcc9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6" name="Google Shape;726;g1f0d8e8dcc9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7" name="Google Shape;727;g1f0d8e8dcc9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