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SaBctgClPAslUvqczhmJItWnq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C0DA32-0DF8-44DE-B659-838B00385C12}">
  <a:tblStyle styleId="{B1C0DA32-0DF8-44DE-B659-838B00385C1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4F22EE3-DA56-4BB3-8F66-BCDC74DB15D8}"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1f0dbc1774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g1f0dbc1774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1f0dbc17744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g1f0dbc17744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 Id="rId4"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 Id="rId4"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 Id="rId4" Type="http://schemas.openxmlformats.org/officeDocument/2006/relationships/image" Target="../media/image2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45" name="Shape 245"/>
        <p:cNvGrpSpPr/>
        <p:nvPr/>
      </p:nvGrpSpPr>
      <p:grpSpPr>
        <a:xfrm>
          <a:off x="0" y="0"/>
          <a:ext cx="0" cy="0"/>
          <a:chOff x="0" y="0"/>
          <a:chExt cx="0" cy="0"/>
        </a:xfrm>
      </p:grpSpPr>
      <p:pic>
        <p:nvPicPr>
          <p:cNvPr descr="A yellow circle on a black background&#10;&#10;Description automatically generated" id="246" name="Google Shape;246;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7" name="Google Shape;247;p1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50" name="Google Shape;250;p1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51" name="Google Shape;251;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8"/>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4" name="Google Shape;254;p18"/>
          <p:cNvGrpSpPr/>
          <p:nvPr/>
        </p:nvGrpSpPr>
        <p:grpSpPr>
          <a:xfrm>
            <a:off x="11436251" y="129884"/>
            <a:ext cx="661669" cy="1214119"/>
            <a:chOff x="11436251" y="129884"/>
            <a:chExt cx="661669" cy="1214119"/>
          </a:xfrm>
        </p:grpSpPr>
        <p:sp>
          <p:nvSpPr>
            <p:cNvPr id="255" name="Google Shape;255;p1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3" name="Google Shape;283;p18"/>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4" name="Shape 284"/>
        <p:cNvGrpSpPr/>
        <p:nvPr/>
      </p:nvGrpSpPr>
      <p:grpSpPr>
        <a:xfrm>
          <a:off x="0" y="0"/>
          <a:ext cx="0" cy="0"/>
          <a:chOff x="0" y="0"/>
          <a:chExt cx="0" cy="0"/>
        </a:xfrm>
      </p:grpSpPr>
      <p:pic>
        <p:nvPicPr>
          <p:cNvPr descr="A yellow circle on a black background&#10;&#10;Description automatically generated" id="285" name="Google Shape;285;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6" name="Google Shape;286;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9" name="Google Shape;289;p19"/>
          <p:cNvGrpSpPr/>
          <p:nvPr/>
        </p:nvGrpSpPr>
        <p:grpSpPr>
          <a:xfrm>
            <a:off x="0" y="1318491"/>
            <a:ext cx="1397812" cy="58002"/>
            <a:chOff x="0" y="1077191"/>
            <a:chExt cx="1397812" cy="58002"/>
          </a:xfrm>
        </p:grpSpPr>
        <p:sp>
          <p:nvSpPr>
            <p:cNvPr id="290" name="Google Shape;290;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2" name="Google Shape;292;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293" name="Google Shape;293;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4" name="Google Shape;294;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5" name="Google Shape;295;p19"/>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6" name="Google Shape;296;p19"/>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7" name="Google Shape;297;p19"/>
          <p:cNvGrpSpPr/>
          <p:nvPr/>
        </p:nvGrpSpPr>
        <p:grpSpPr>
          <a:xfrm>
            <a:off x="11626751" y="129884"/>
            <a:ext cx="661669" cy="1214119"/>
            <a:chOff x="11436251" y="129884"/>
            <a:chExt cx="661669" cy="1214119"/>
          </a:xfrm>
        </p:grpSpPr>
        <p:sp>
          <p:nvSpPr>
            <p:cNvPr id="298" name="Google Shape;29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0"/>
          <p:cNvGrpSpPr/>
          <p:nvPr/>
        </p:nvGrpSpPr>
        <p:grpSpPr>
          <a:xfrm>
            <a:off x="0" y="1318491"/>
            <a:ext cx="1397812" cy="58002"/>
            <a:chOff x="0" y="1077191"/>
            <a:chExt cx="1397812" cy="58002"/>
          </a:xfrm>
        </p:grpSpPr>
        <p:sp>
          <p:nvSpPr>
            <p:cNvPr id="332" name="Google Shape;33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0"/>
          <p:cNvGrpSpPr/>
          <p:nvPr/>
        </p:nvGrpSpPr>
        <p:grpSpPr>
          <a:xfrm>
            <a:off x="11436251" y="129884"/>
            <a:ext cx="661669" cy="1214119"/>
            <a:chOff x="11436251" y="129884"/>
            <a:chExt cx="661669" cy="1214119"/>
          </a:xfrm>
        </p:grpSpPr>
        <p:sp>
          <p:nvSpPr>
            <p:cNvPr id="338" name="Google Shape;33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1"/>
          <p:cNvGrpSpPr/>
          <p:nvPr/>
        </p:nvGrpSpPr>
        <p:grpSpPr>
          <a:xfrm>
            <a:off x="0" y="1318491"/>
            <a:ext cx="1397812" cy="58002"/>
            <a:chOff x="0" y="1077191"/>
            <a:chExt cx="1397812" cy="58002"/>
          </a:xfrm>
        </p:grpSpPr>
        <p:sp>
          <p:nvSpPr>
            <p:cNvPr id="374" name="Google Shape;37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1"/>
          <p:cNvGrpSpPr/>
          <p:nvPr/>
        </p:nvGrpSpPr>
        <p:grpSpPr>
          <a:xfrm>
            <a:off x="11436251" y="129884"/>
            <a:ext cx="661669" cy="1214119"/>
            <a:chOff x="11436251" y="129884"/>
            <a:chExt cx="661669" cy="1214119"/>
          </a:xfrm>
        </p:grpSpPr>
        <p:sp>
          <p:nvSpPr>
            <p:cNvPr id="380" name="Google Shape;380;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2"/>
          <p:cNvGrpSpPr/>
          <p:nvPr/>
        </p:nvGrpSpPr>
        <p:grpSpPr>
          <a:xfrm>
            <a:off x="0" y="1318491"/>
            <a:ext cx="1397812" cy="58002"/>
            <a:chOff x="0" y="1077191"/>
            <a:chExt cx="1397812" cy="58002"/>
          </a:xfrm>
        </p:grpSpPr>
        <p:sp>
          <p:nvSpPr>
            <p:cNvPr id="417" name="Google Shape;417;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2"/>
          <p:cNvGrpSpPr/>
          <p:nvPr/>
        </p:nvGrpSpPr>
        <p:grpSpPr>
          <a:xfrm>
            <a:off x="11614051" y="129884"/>
            <a:ext cx="661669" cy="1214119"/>
            <a:chOff x="11436251" y="129884"/>
            <a:chExt cx="661669" cy="1214119"/>
          </a:xfrm>
        </p:grpSpPr>
        <p:sp>
          <p:nvSpPr>
            <p:cNvPr id="422" name="Google Shape;422;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3"/>
          <p:cNvGrpSpPr/>
          <p:nvPr/>
        </p:nvGrpSpPr>
        <p:grpSpPr>
          <a:xfrm>
            <a:off x="0" y="1318491"/>
            <a:ext cx="1397812" cy="58002"/>
            <a:chOff x="0" y="1077191"/>
            <a:chExt cx="1397812" cy="58002"/>
          </a:xfrm>
        </p:grpSpPr>
        <p:sp>
          <p:nvSpPr>
            <p:cNvPr id="458" name="Google Shape;45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3"/>
          <p:cNvGrpSpPr/>
          <p:nvPr/>
        </p:nvGrpSpPr>
        <p:grpSpPr>
          <a:xfrm>
            <a:off x="11436251" y="129884"/>
            <a:ext cx="661669" cy="1214119"/>
            <a:chOff x="11436251" y="129884"/>
            <a:chExt cx="661669" cy="1214119"/>
          </a:xfrm>
        </p:grpSpPr>
        <p:sp>
          <p:nvSpPr>
            <p:cNvPr id="463" name="Google Shape;463;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4"/>
          <p:cNvGrpSpPr/>
          <p:nvPr/>
        </p:nvGrpSpPr>
        <p:grpSpPr>
          <a:xfrm>
            <a:off x="0" y="1318491"/>
            <a:ext cx="1397812" cy="58002"/>
            <a:chOff x="0" y="1077191"/>
            <a:chExt cx="1397812" cy="58002"/>
          </a:xfrm>
        </p:grpSpPr>
        <p:sp>
          <p:nvSpPr>
            <p:cNvPr id="499" name="Google Shape;499;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4"/>
          <p:cNvGrpSpPr/>
          <p:nvPr/>
        </p:nvGrpSpPr>
        <p:grpSpPr>
          <a:xfrm>
            <a:off x="11436251" y="129884"/>
            <a:ext cx="661669" cy="1214119"/>
            <a:chOff x="11436251" y="129884"/>
            <a:chExt cx="661669" cy="1214119"/>
          </a:xfrm>
        </p:grpSpPr>
        <p:sp>
          <p:nvSpPr>
            <p:cNvPr id="504" name="Google Shape;504;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5"/>
          <p:cNvGrpSpPr/>
          <p:nvPr/>
        </p:nvGrpSpPr>
        <p:grpSpPr>
          <a:xfrm>
            <a:off x="0" y="1318491"/>
            <a:ext cx="1397812" cy="58002"/>
            <a:chOff x="0" y="1077191"/>
            <a:chExt cx="1397812" cy="58002"/>
          </a:xfrm>
        </p:grpSpPr>
        <p:sp>
          <p:nvSpPr>
            <p:cNvPr id="540" name="Google Shape;54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5"/>
          <p:cNvGrpSpPr/>
          <p:nvPr/>
        </p:nvGrpSpPr>
        <p:grpSpPr>
          <a:xfrm>
            <a:off x="11436251" y="129884"/>
            <a:ext cx="661669" cy="1214119"/>
            <a:chOff x="11436251" y="129884"/>
            <a:chExt cx="661669" cy="1214119"/>
          </a:xfrm>
        </p:grpSpPr>
        <p:sp>
          <p:nvSpPr>
            <p:cNvPr id="545" name="Google Shape;54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6"/>
          <p:cNvGrpSpPr/>
          <p:nvPr/>
        </p:nvGrpSpPr>
        <p:grpSpPr>
          <a:xfrm>
            <a:off x="0" y="1318491"/>
            <a:ext cx="1397812" cy="58002"/>
            <a:chOff x="0" y="1077191"/>
            <a:chExt cx="1397812" cy="58002"/>
          </a:xfrm>
        </p:grpSpPr>
        <p:sp>
          <p:nvSpPr>
            <p:cNvPr id="582" name="Google Shape;582;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6"/>
          <p:cNvGrpSpPr/>
          <p:nvPr/>
        </p:nvGrpSpPr>
        <p:grpSpPr>
          <a:xfrm>
            <a:off x="11614051" y="129884"/>
            <a:ext cx="661669" cy="1214119"/>
            <a:chOff x="11436251" y="129884"/>
            <a:chExt cx="661669" cy="1214119"/>
          </a:xfrm>
        </p:grpSpPr>
        <p:sp>
          <p:nvSpPr>
            <p:cNvPr id="587" name="Google Shape;587;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0"/>
          <p:cNvGrpSpPr/>
          <p:nvPr/>
        </p:nvGrpSpPr>
        <p:grpSpPr>
          <a:xfrm>
            <a:off x="11436251" y="129884"/>
            <a:ext cx="661669" cy="1214119"/>
            <a:chOff x="11436251" y="129884"/>
            <a:chExt cx="661669" cy="1214119"/>
          </a:xfrm>
        </p:grpSpPr>
        <p:sp>
          <p:nvSpPr>
            <p:cNvPr id="29" name="Google Shape;29;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1"/>
          <p:cNvGrpSpPr/>
          <p:nvPr/>
        </p:nvGrpSpPr>
        <p:grpSpPr>
          <a:xfrm>
            <a:off x="0" y="1318491"/>
            <a:ext cx="1397812" cy="58002"/>
            <a:chOff x="0" y="1077191"/>
            <a:chExt cx="1397812" cy="58002"/>
          </a:xfrm>
        </p:grpSpPr>
        <p:sp>
          <p:nvSpPr>
            <p:cNvPr id="65" name="Google Shape;65;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1"/>
          <p:cNvGrpSpPr/>
          <p:nvPr/>
        </p:nvGrpSpPr>
        <p:grpSpPr>
          <a:xfrm>
            <a:off x="11436251" y="129884"/>
            <a:ext cx="661669" cy="1214119"/>
            <a:chOff x="11436251" y="129884"/>
            <a:chExt cx="661669" cy="1214119"/>
          </a:xfrm>
        </p:grpSpPr>
        <p:sp>
          <p:nvSpPr>
            <p:cNvPr id="71" name="Google Shape;71;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2"/>
          <p:cNvGrpSpPr/>
          <p:nvPr/>
        </p:nvGrpSpPr>
        <p:grpSpPr>
          <a:xfrm>
            <a:off x="0" y="1318491"/>
            <a:ext cx="1397812" cy="58002"/>
            <a:chOff x="0" y="1077191"/>
            <a:chExt cx="1397812" cy="58002"/>
          </a:xfrm>
        </p:grpSpPr>
        <p:sp>
          <p:nvSpPr>
            <p:cNvPr id="107" name="Google Shape;107;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2"/>
          <p:cNvGrpSpPr/>
          <p:nvPr/>
        </p:nvGrpSpPr>
        <p:grpSpPr>
          <a:xfrm>
            <a:off x="11436251" y="129884"/>
            <a:ext cx="661669" cy="1214119"/>
            <a:chOff x="11436251" y="129884"/>
            <a:chExt cx="661669" cy="1214119"/>
          </a:xfrm>
        </p:grpSpPr>
        <p:sp>
          <p:nvSpPr>
            <p:cNvPr id="113" name="Google Shape;113;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2"/>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3"/>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3"/>
          <p:cNvGrpSpPr/>
          <p:nvPr/>
        </p:nvGrpSpPr>
        <p:grpSpPr>
          <a:xfrm>
            <a:off x="0" y="1318491"/>
            <a:ext cx="1397812" cy="58002"/>
            <a:chOff x="0" y="1077191"/>
            <a:chExt cx="1397812" cy="58002"/>
          </a:xfrm>
        </p:grpSpPr>
        <p:sp>
          <p:nvSpPr>
            <p:cNvPr id="148" name="Google Shape;148;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3"/>
          <p:cNvGrpSpPr/>
          <p:nvPr/>
        </p:nvGrpSpPr>
        <p:grpSpPr>
          <a:xfrm>
            <a:off x="11436251" y="129884"/>
            <a:ext cx="661669" cy="1214119"/>
            <a:chOff x="11436251" y="129884"/>
            <a:chExt cx="661669" cy="1214119"/>
          </a:xfrm>
        </p:grpSpPr>
        <p:sp>
          <p:nvSpPr>
            <p:cNvPr id="154" name="Google Shape;154;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3"/>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88" name="Google Shape;188;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0" name="Google Shape;190;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91" name="Google Shape;191;p14"/>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92" name="Google Shape;192;p14"/>
          <p:cNvGrpSpPr/>
          <p:nvPr/>
        </p:nvGrpSpPr>
        <p:grpSpPr>
          <a:xfrm>
            <a:off x="11436251" y="129884"/>
            <a:ext cx="661669" cy="1214119"/>
            <a:chOff x="11436251" y="129884"/>
            <a:chExt cx="661669" cy="1214119"/>
          </a:xfrm>
        </p:grpSpPr>
        <p:sp>
          <p:nvSpPr>
            <p:cNvPr id="193" name="Google Shape;193;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21" name="Google Shape;221;p14"/>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22" name="Shape 222"/>
        <p:cNvGrpSpPr/>
        <p:nvPr/>
      </p:nvGrpSpPr>
      <p:grpSpPr>
        <a:xfrm>
          <a:off x="0" y="0"/>
          <a:ext cx="0" cy="0"/>
          <a:chOff x="0" y="0"/>
          <a:chExt cx="0" cy="0"/>
        </a:xfrm>
      </p:grpSpPr>
      <p:pic>
        <p:nvPicPr>
          <p:cNvPr descr="A logo with blue and yellow colors&#10;&#10;Description automatically generated" id="223" name="Google Shape;223;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24" name="Google Shape;224;p15"/>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25" name="Google Shape;225;p15"/>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26" name="Google Shape;226;p15"/>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27" name="Google Shape;227;p15"/>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28" name="Google Shape;228;p15"/>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29" name="Google Shape;229;p15"/>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30" name="Shape 230"/>
        <p:cNvGrpSpPr/>
        <p:nvPr/>
      </p:nvGrpSpPr>
      <p:grpSpPr>
        <a:xfrm>
          <a:off x="0" y="0"/>
          <a:ext cx="0" cy="0"/>
          <a:chOff x="0" y="0"/>
          <a:chExt cx="0" cy="0"/>
        </a:xfrm>
      </p:grpSpPr>
      <p:pic>
        <p:nvPicPr>
          <p:cNvPr descr="A logo with blue and yellow colors&#10;&#10;Description automatically generated" id="231" name="Google Shape;231;p16"/>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32" name="Google Shape;232;p16"/>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3" name="Google Shape;233;p16"/>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34" name="Google Shape;234;p16"/>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6"/>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36" name="Google Shape;236;p16"/>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37" name="Shape 237"/>
        <p:cNvGrpSpPr/>
        <p:nvPr/>
      </p:nvGrpSpPr>
      <p:grpSpPr>
        <a:xfrm>
          <a:off x="0" y="0"/>
          <a:ext cx="0" cy="0"/>
          <a:chOff x="0" y="0"/>
          <a:chExt cx="0" cy="0"/>
        </a:xfrm>
      </p:grpSpPr>
      <p:sp>
        <p:nvSpPr>
          <p:cNvPr id="238" name="Google Shape;238;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39" name="Google Shape;239;p17"/>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40" name="Google Shape;240;p17"/>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41" name="Google Shape;241;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3" name="Google Shape;243;p17"/>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44" name="Google Shape;244;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8" y="835248"/>
            <a:ext cx="10674351"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Value Disciplines</a:t>
            </a:r>
            <a:endParaRPr/>
          </a:p>
        </p:txBody>
      </p:sp>
      <p:pic>
        <p:nvPicPr>
          <p:cNvPr id="663" name="Google Shape;663;p1"/>
          <p:cNvPicPr preferRelativeResize="0"/>
          <p:nvPr/>
        </p:nvPicPr>
        <p:blipFill rotWithShape="1">
          <a:blip r:embed="rId3">
            <a:alphaModFix/>
          </a:blip>
          <a:srcRect b="0" l="0" r="0" t="0"/>
          <a:stretch/>
        </p:blipFill>
        <p:spPr>
          <a:xfrm>
            <a:off x="6420048" y="2572402"/>
            <a:ext cx="1873908" cy="1179525"/>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3677374" y="3647305"/>
            <a:ext cx="1362712" cy="8577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model to achieve market leadership</a:t>
            </a:r>
            <a:r>
              <a:rPr lang="en-GB">
                <a:solidFill>
                  <a:schemeClr val="accent1"/>
                </a:solidFill>
              </a:rPr>
              <a:t>.</a:t>
            </a:r>
            <a:endParaRPr/>
          </a:p>
        </p:txBody>
      </p:sp>
      <p:sp>
        <p:nvSpPr>
          <p:cNvPr id="672" name="Google Shape;672;p2"/>
          <p:cNvSpPr txBox="1"/>
          <p:nvPr/>
        </p:nvSpPr>
        <p:spPr>
          <a:xfrm>
            <a:off x="409575" y="1796350"/>
            <a:ext cx="46221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rgbClr val="374151"/>
                </a:solidFill>
                <a:latin typeface="Montserrat Light"/>
                <a:ea typeface="Montserrat Light"/>
                <a:cs typeface="Montserrat Light"/>
                <a:sym typeface="Montserrat Light"/>
              </a:rPr>
              <a:t>Michael Treacy and Fred Wiersema introduced the concept of value disciplines in their book </a:t>
            </a:r>
            <a:r>
              <a:rPr b="0" i="1" lang="en-GB" sz="1400" u="none" cap="none" strike="noStrike">
                <a:solidFill>
                  <a:srgbClr val="374151"/>
                </a:solidFill>
                <a:latin typeface="Montserrat Light"/>
                <a:ea typeface="Montserrat Light"/>
                <a:cs typeface="Montserrat Light"/>
                <a:sym typeface="Montserrat Light"/>
              </a:rPr>
              <a:t>"The Discipline of Market Leaders." </a:t>
            </a:r>
            <a:r>
              <a:rPr b="0" i="0" lang="en-GB" sz="1400" u="none" cap="none" strike="noStrike">
                <a:solidFill>
                  <a:srgbClr val="374151"/>
                </a:solidFill>
                <a:latin typeface="Montserrat Light"/>
                <a:ea typeface="Montserrat Light"/>
                <a:cs typeface="Montserrat Light"/>
                <a:sym typeface="Montserrat Light"/>
              </a:rPr>
              <a:t>The authors argue that successful companies excel in one of three value disciplines, which are operational excellence, customer intimacy, and product leadership. Businesses that focus on a particular value discipline can use it as a strategic framework to guide their growth.</a:t>
            </a:r>
            <a:endParaRPr/>
          </a:p>
          <a:p>
            <a:pPr indent="0" lvl="0" marL="0" marR="0" rtl="0" algn="l">
              <a:spcBef>
                <a:spcPts val="0"/>
              </a:spcBef>
              <a:spcAft>
                <a:spcPts val="0"/>
              </a:spcAft>
              <a:buNone/>
            </a:pPr>
            <a:r>
              <a:t/>
            </a:r>
            <a:endParaRPr sz="1400">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Treacy and Wiersema's value disciplines provide a strategic framework that helps businesses define their unique value proposition. By aligning their focus with operational excellence, customer intimacy, or product leadership, businesses can make targeted efforts to grow, differentiate themselves in the market, and achieve sustainable competitive advantage.</a:t>
            </a:r>
            <a:endParaRPr sz="1400">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366713" y="1252540"/>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focus on key disciplines</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5484126" y="1895901"/>
            <a:ext cx="6141374" cy="38655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9867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298675" y="750470"/>
            <a:ext cx="10264549"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Montserrat SemiBold"/>
              <a:buNone/>
            </a:pPr>
            <a:r>
              <a:rPr lang="en-GB" sz="2800"/>
              <a:t>Operational excellence</a:t>
            </a:r>
            <a:r>
              <a:rPr lang="en-GB" sz="2800">
                <a:solidFill>
                  <a:schemeClr val="accent3"/>
                </a:solidFill>
              </a:rPr>
              <a:t>.</a:t>
            </a:r>
            <a:endParaRPr sz="2800">
              <a:solidFill>
                <a:schemeClr val="accent3"/>
              </a:solidFill>
            </a:endParaRPr>
          </a:p>
        </p:txBody>
      </p:sp>
      <p:graphicFrame>
        <p:nvGraphicFramePr>
          <p:cNvPr id="682" name="Google Shape;682;p3"/>
          <p:cNvGraphicFramePr/>
          <p:nvPr/>
        </p:nvGraphicFramePr>
        <p:xfrm>
          <a:off x="1374914" y="3274331"/>
          <a:ext cx="3000000" cy="3000000"/>
        </p:xfrm>
        <a:graphic>
          <a:graphicData uri="http://schemas.openxmlformats.org/drawingml/2006/table">
            <a:tbl>
              <a:tblPr>
                <a:noFill/>
                <a:tableStyleId>{B1C0DA32-0DF8-44DE-B659-838B00385C12}</a:tableStyleId>
              </a:tblPr>
              <a:tblGrid>
                <a:gridCol w="4711550"/>
                <a:gridCol w="4421400"/>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7272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processes or operations in your company are better than those of competitors?</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0815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How easy is it to scale your business without increasing costs per unit?</a:t>
                      </a:r>
                      <a:endParaRPr>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58407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frills, if any, exist in your company that can be eradicated?</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430075" y="1485550"/>
            <a:ext cx="107751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Companies following the operational excellence discipline strive to deliver products or services at the lowest cost with high efficiency. This allows them to offer competitive pricing to customers. The emphasis on streamlined processes and cost control can lead to improved profitability and market share.  Businesses can achieve growth by scaling their operations efficiently. Operational excellence involves optimising processes to handle increased demand without a proportional increase in costs. This scalability is crucial for accommodating growth without sacrificing cost-effectiveness.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298675" y="750470"/>
            <a:ext cx="10397899"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Montserrat SemiBold"/>
              <a:buNone/>
            </a:pPr>
            <a:r>
              <a:rPr lang="en-GB" sz="2800"/>
              <a:t>Customer intimacy</a:t>
            </a:r>
            <a:r>
              <a:rPr lang="en-GB" sz="2800">
                <a:solidFill>
                  <a:srgbClr val="FF0000"/>
                </a:solidFill>
              </a:rPr>
              <a:t>. </a:t>
            </a:r>
            <a:endParaRPr sz="2800">
              <a:solidFill>
                <a:srgbClr val="FF0000"/>
              </a:solidFill>
            </a:endParaRPr>
          </a:p>
        </p:txBody>
      </p:sp>
      <p:graphicFrame>
        <p:nvGraphicFramePr>
          <p:cNvPr id="691" name="Google Shape;691;p4"/>
          <p:cNvGraphicFramePr/>
          <p:nvPr/>
        </p:nvGraphicFramePr>
        <p:xfrm>
          <a:off x="1135240" y="3278556"/>
          <a:ext cx="3000000" cy="3000000"/>
        </p:xfrm>
        <a:graphic>
          <a:graphicData uri="http://schemas.openxmlformats.org/drawingml/2006/table">
            <a:tbl>
              <a:tblPr bandRow="1" firstCol="1" firstRow="1">
                <a:noFill/>
                <a:tableStyleId>{54F22EE3-DA56-4BB3-8F66-BCDC74DB15D8}</a:tableStyleId>
              </a:tblPr>
              <a:tblGrid>
                <a:gridCol w="4817975"/>
                <a:gridCol w="5143300"/>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770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well do you understand your customers?  How often does the CEO visit random customers to discuss their needs?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13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How good are you at incorporating customer recommendations into your products?</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9075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good are you at recognising different customers have different needs?  And how good are you at delivering those different needs?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441700" y="1681575"/>
            <a:ext cx="104928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Companies focusing on customer intimacy aim to build strong, personalised relationships with their customers. By understanding and meeting individual customer needs, businesses can enhance loyalty and repeat business. This approach can lead to customer retention and long-term growth. Customer intimacy requires a deep understanding of customer preferences. By actively seeking and incorporating customer feedback, businesses can continuously innovate their products or services to align with evolving customer needs, fostering growth and market differentiation.</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298675" y="750470"/>
            <a:ext cx="10816999"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Montserrat SemiBold"/>
              <a:buNone/>
            </a:pPr>
            <a:r>
              <a:rPr lang="en-GB" sz="2800"/>
              <a:t>Product leadership</a:t>
            </a:r>
            <a:r>
              <a:rPr lang="en-GB" sz="2800">
                <a:solidFill>
                  <a:srgbClr val="FF0000"/>
                </a:solidFill>
              </a:rPr>
              <a:t>.</a:t>
            </a:r>
            <a:endParaRPr sz="2800">
              <a:solidFill>
                <a:srgbClr val="FF0000"/>
              </a:solidFill>
            </a:endParaRPr>
          </a:p>
        </p:txBody>
      </p:sp>
      <p:graphicFrame>
        <p:nvGraphicFramePr>
          <p:cNvPr id="700" name="Google Shape;700;p5"/>
          <p:cNvGraphicFramePr/>
          <p:nvPr/>
        </p:nvGraphicFramePr>
        <p:xfrm>
          <a:off x="1144663" y="3228624"/>
          <a:ext cx="3000000" cy="3000000"/>
        </p:xfrm>
        <a:graphic>
          <a:graphicData uri="http://schemas.openxmlformats.org/drawingml/2006/table">
            <a:tbl>
              <a:tblPr bandRow="1" firstCol="1" firstRow="1">
                <a:noFill/>
                <a:tableStyleId>{54F22EE3-DA56-4BB3-8F66-BCDC74DB15D8}</a:tableStyleId>
              </a:tblPr>
              <a:tblGrid>
                <a:gridCol w="4817975"/>
                <a:gridCol w="5143300"/>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770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special are your products – how different and better than those of competitors?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13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How readily can you take your products into new markets?</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83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matters most to you – leadership in market share or profits?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1" name="Google Shape;701;p5"/>
          <p:cNvSpPr txBox="1"/>
          <p:nvPr/>
        </p:nvSpPr>
        <p:spPr>
          <a:xfrm>
            <a:off x="430075" y="1636825"/>
            <a:ext cx="109611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Businesses pursuing product leadership concentrate on delivering innovative and superior products or services. This requires a commitment to continuous research and development, staying ahead of competitors through cutting-edge offerings. This can result in market dominance and premium pricing. A focus on product leadership can open up opportunities for businesses to enter new markets or expand their market share. Superior products can attract a broader customer base, providing avenues for growth beyond the current customer segment.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7" name="Google Shape;707;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8" name="Google Shape;708;p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Finally</a:t>
            </a:r>
            <a:r>
              <a:rPr lang="en-GB" sz="2800">
                <a:solidFill>
                  <a:schemeClr val="lt1"/>
                </a:solidFill>
              </a:rPr>
              <a:t>…</a:t>
            </a:r>
            <a:endParaRPr sz="2800">
              <a:solidFill>
                <a:schemeClr val="lt1"/>
              </a:solidFill>
            </a:endParaRPr>
          </a:p>
        </p:txBody>
      </p:sp>
      <p:sp>
        <p:nvSpPr>
          <p:cNvPr id="709" name="Google Shape;709;p6"/>
          <p:cNvSpPr txBox="1"/>
          <p:nvPr/>
        </p:nvSpPr>
        <p:spPr>
          <a:xfrm>
            <a:off x="1017727" y="1768980"/>
            <a:ext cx="9705900" cy="3755700"/>
          </a:xfrm>
          <a:prstGeom prst="rect">
            <a:avLst/>
          </a:prstGeom>
          <a:noFill/>
          <a:ln>
            <a:noFill/>
          </a:ln>
        </p:spPr>
        <p:txBody>
          <a:bodyPr anchorCtr="0" anchor="t" bIns="45700" lIns="91425" spcFirstLastPara="1" rIns="91425" wrap="square" tIns="45700">
            <a:spAutoFit/>
          </a:bodyPr>
          <a:lstStyle/>
          <a:p>
            <a:pPr indent="-273050" lvl="0" marL="285750" marR="0" rtl="0" algn="l">
              <a:spcBef>
                <a:spcPts val="0"/>
              </a:spcBef>
              <a:spcAft>
                <a:spcPts val="0"/>
              </a:spcAft>
              <a:buClr>
                <a:schemeClr val="dk1"/>
              </a:buClr>
              <a:buSzPts val="1400"/>
              <a:buFont typeface="Arial"/>
              <a:buChar char="•"/>
            </a:pPr>
            <a:r>
              <a:rPr lang="en-GB">
                <a:solidFill>
                  <a:schemeClr val="lt1"/>
                </a:solidFill>
                <a:latin typeface="Montserrat SemiBold"/>
                <a:ea typeface="Montserrat SemiBold"/>
                <a:cs typeface="Montserrat SemiBold"/>
                <a:sym typeface="Montserrat SemiBold"/>
              </a:rPr>
              <a:t>Strategic Alignment</a:t>
            </a:r>
            <a:r>
              <a:rPr lang="en-GB">
                <a:solidFill>
                  <a:schemeClr val="dk1"/>
                </a:solidFill>
                <a:latin typeface="Montserrat Light"/>
                <a:ea typeface="Montserrat Light"/>
                <a:cs typeface="Montserrat Light"/>
                <a:sym typeface="Montserrat Light"/>
              </a:rPr>
              <a:t>: Treacy and Wiersema's framework encourages businesses to choose one primary value discipline and align their strategies accordingly. This clarity in focus helps in making strategic decisions that are consistent with the chosen discipline, avoiding conflicting priorities. </a:t>
            </a:r>
            <a:endParaRPr/>
          </a:p>
          <a:p>
            <a:pPr indent="-184150" lvl="0" marL="285750" marR="0" rtl="0" algn="l">
              <a:spcBef>
                <a:spcPts val="0"/>
              </a:spcBef>
              <a:spcAft>
                <a:spcPts val="0"/>
              </a:spcAft>
              <a:buClr>
                <a:schemeClr val="dk1"/>
              </a:buClr>
              <a:buSzPts val="1600"/>
              <a:buFont typeface="Arial"/>
              <a:buNone/>
            </a:pPr>
            <a:r>
              <a:t/>
            </a:r>
            <a:endParaRPr>
              <a:solidFill>
                <a:schemeClr val="dk1"/>
              </a:solidFill>
              <a:latin typeface="Montserrat Light"/>
              <a:ea typeface="Montserrat Light"/>
              <a:cs typeface="Montserrat Light"/>
              <a:sym typeface="Montserrat Light"/>
            </a:endParaRPr>
          </a:p>
          <a:p>
            <a:pPr indent="-273050" lvl="0" marL="285750" marR="0" rtl="0" algn="l">
              <a:spcBef>
                <a:spcPts val="0"/>
              </a:spcBef>
              <a:spcAft>
                <a:spcPts val="0"/>
              </a:spcAft>
              <a:buClr>
                <a:schemeClr val="dk1"/>
              </a:buClr>
              <a:buSzPts val="1400"/>
              <a:buFont typeface="Arial"/>
              <a:buChar char="•"/>
            </a:pPr>
            <a:r>
              <a:rPr lang="en-GB">
                <a:solidFill>
                  <a:schemeClr val="lt1"/>
                </a:solidFill>
                <a:latin typeface="Montserrat SemiBold"/>
                <a:ea typeface="Montserrat SemiBold"/>
                <a:cs typeface="Montserrat SemiBold"/>
                <a:sym typeface="Montserrat SemiBold"/>
              </a:rPr>
              <a:t>Resource Efficiency:</a:t>
            </a:r>
            <a:r>
              <a:rPr lang="en-GB">
                <a:solidFill>
                  <a:schemeClr val="dk1"/>
                </a:solidFill>
                <a:latin typeface="Montserrat Light"/>
                <a:ea typeface="Montserrat Light"/>
                <a:cs typeface="Montserrat Light"/>
                <a:sym typeface="Montserrat Light"/>
              </a:rPr>
              <a:t> By understanding their chosen value discipline, businesses can allocate resources effectively. Whether it's investing in operational efficiency, customer relationship management, or research and development, resource allocation aligns with the chosen discipline and promotes sustainable growth.</a:t>
            </a:r>
            <a:endParaRPr/>
          </a:p>
          <a:p>
            <a:pPr indent="-184150" lvl="0" marL="285750" marR="0" rtl="0" algn="l">
              <a:spcBef>
                <a:spcPts val="0"/>
              </a:spcBef>
              <a:spcAft>
                <a:spcPts val="0"/>
              </a:spcAft>
              <a:buClr>
                <a:schemeClr val="dk1"/>
              </a:buClr>
              <a:buSzPts val="1600"/>
              <a:buFont typeface="Arial"/>
              <a:buNone/>
            </a:pPr>
            <a:r>
              <a:t/>
            </a:r>
            <a:endParaRPr>
              <a:solidFill>
                <a:schemeClr val="dk1"/>
              </a:solidFill>
              <a:latin typeface="Montserrat Light"/>
              <a:ea typeface="Montserrat Light"/>
              <a:cs typeface="Montserrat Light"/>
              <a:sym typeface="Montserrat Light"/>
            </a:endParaRPr>
          </a:p>
          <a:p>
            <a:pPr indent="-273050" lvl="0" marL="285750" marR="0" rtl="0" algn="l">
              <a:spcBef>
                <a:spcPts val="0"/>
              </a:spcBef>
              <a:spcAft>
                <a:spcPts val="0"/>
              </a:spcAft>
              <a:buClr>
                <a:schemeClr val="dk1"/>
              </a:buClr>
              <a:buSzPts val="1400"/>
              <a:buFont typeface="Arial"/>
              <a:buChar char="•"/>
            </a:pPr>
            <a:r>
              <a:rPr lang="en-GB">
                <a:solidFill>
                  <a:schemeClr val="lt1"/>
                </a:solidFill>
                <a:latin typeface="Montserrat SemiBold"/>
                <a:ea typeface="Montserrat SemiBold"/>
                <a:cs typeface="Montserrat SemiBold"/>
                <a:sym typeface="Montserrat SemiBold"/>
              </a:rPr>
              <a:t>Adaptability and Continuous Improvement:</a:t>
            </a:r>
            <a:r>
              <a:rPr lang="en-GB">
                <a:solidFill>
                  <a:schemeClr val="dk1"/>
                </a:solidFill>
                <a:latin typeface="Montserrat Light"/>
                <a:ea typeface="Montserrat Light"/>
                <a:cs typeface="Montserrat Light"/>
                <a:sym typeface="Montserrat Light"/>
              </a:rPr>
              <a:t> Businesses can adapt their strategies to changing market conditions while staying true to their chosen value discipline. This flexibility allows them to navigate evolving landscapes and capitalize on emerging opportunities.</a:t>
            </a:r>
            <a:endParaRPr/>
          </a:p>
          <a:p>
            <a:pPr indent="-184150" lvl="0" marL="285750" marR="0" rtl="0" algn="l">
              <a:spcBef>
                <a:spcPts val="0"/>
              </a:spcBef>
              <a:spcAft>
                <a:spcPts val="0"/>
              </a:spcAft>
              <a:buClr>
                <a:schemeClr val="dk1"/>
              </a:buClr>
              <a:buSzPts val="1600"/>
              <a:buFont typeface="Arial"/>
              <a:buNone/>
            </a:pPr>
            <a:r>
              <a:t/>
            </a:r>
            <a:endParaRPr>
              <a:solidFill>
                <a:schemeClr val="dk1"/>
              </a:solidFill>
              <a:latin typeface="Montserrat Light"/>
              <a:ea typeface="Montserrat Light"/>
              <a:cs typeface="Montserrat Light"/>
              <a:sym typeface="Montserrat Light"/>
            </a:endParaRPr>
          </a:p>
          <a:p>
            <a:pPr indent="-273050" lvl="0" marL="285750" marR="0" rtl="0" algn="l">
              <a:spcBef>
                <a:spcPts val="0"/>
              </a:spcBef>
              <a:spcAft>
                <a:spcPts val="0"/>
              </a:spcAft>
              <a:buClr>
                <a:schemeClr val="dk1"/>
              </a:buClr>
              <a:buSzPts val="1400"/>
              <a:buFont typeface="Arial"/>
              <a:buChar char="•"/>
            </a:pPr>
            <a:r>
              <a:rPr lang="en-GB">
                <a:solidFill>
                  <a:schemeClr val="lt1"/>
                </a:solidFill>
                <a:latin typeface="Montserrat SemiBold"/>
                <a:ea typeface="Montserrat SemiBold"/>
                <a:cs typeface="Montserrat SemiBold"/>
                <a:sym typeface="Montserrat SemiBold"/>
              </a:rPr>
              <a:t>Continuous Learning and Improvement:</a:t>
            </a:r>
            <a:r>
              <a:rPr lang="en-GB">
                <a:solidFill>
                  <a:schemeClr val="dk1"/>
                </a:solidFill>
                <a:latin typeface="Montserrat Light"/>
                <a:ea typeface="Montserrat Light"/>
                <a:cs typeface="Montserrat Light"/>
                <a:sym typeface="Montserrat Light"/>
              </a:rPr>
              <a:t> Regardless of the chosen discipline, the value disciplines framework encourages businesses to engage in continuous learning and improvement. This commitment to excellence fosters an environment where organisations can adapt, innovate, and grow over time.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g1f0dbc17744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715" name="Google Shape;715;g1f0dbc17744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6" name="Google Shape;716;g1f0dbc17744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17" name="Google Shape;717;g1f0dbc17744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18" name="Google Shape;718;g1f0dbc17744_0_0"/>
          <p:cNvGrpSpPr/>
          <p:nvPr/>
        </p:nvGrpSpPr>
        <p:grpSpPr>
          <a:xfrm>
            <a:off x="0" y="1100016"/>
            <a:ext cx="1397787" cy="57996"/>
            <a:chOff x="0" y="1077191"/>
            <a:chExt cx="1397787" cy="57996"/>
          </a:xfrm>
        </p:grpSpPr>
        <p:sp>
          <p:nvSpPr>
            <p:cNvPr id="719" name="Google Shape;719;g1f0dbc17744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0" name="Google Shape;720;g1f0dbc17744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21" name="Google Shape;721;g1f0dbc17744_0_0"/>
          <p:cNvSpPr/>
          <p:nvPr/>
        </p:nvSpPr>
        <p:spPr>
          <a:xfrm>
            <a:off x="5609100" y="3979550"/>
            <a:ext cx="817200" cy="817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2" name="Google Shape;722;g1f0dbc17744_0_0"/>
          <p:cNvSpPr/>
          <p:nvPr/>
        </p:nvSpPr>
        <p:spPr>
          <a:xfrm>
            <a:off x="5020813" y="3391263"/>
            <a:ext cx="1993800" cy="1993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3" name="Google Shape;723;g1f0dbc17744_0_0"/>
          <p:cNvSpPr/>
          <p:nvPr/>
        </p:nvSpPr>
        <p:spPr>
          <a:xfrm>
            <a:off x="4319838" y="2703234"/>
            <a:ext cx="3369900" cy="3369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4" name="Google Shape;724;g1f0dbc17744_0_0"/>
          <p:cNvSpPr/>
          <p:nvPr/>
        </p:nvSpPr>
        <p:spPr>
          <a:xfrm>
            <a:off x="5609100" y="2187850"/>
            <a:ext cx="817200" cy="8172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5" name="Google Shape;725;g1f0dbc17744_0_0"/>
          <p:cNvSpPr/>
          <p:nvPr/>
        </p:nvSpPr>
        <p:spPr>
          <a:xfrm>
            <a:off x="4160988" y="5117025"/>
            <a:ext cx="817200" cy="817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6" name="Google Shape;726;g1f0dbc17744_0_0"/>
          <p:cNvSpPr/>
          <p:nvPr/>
        </p:nvSpPr>
        <p:spPr>
          <a:xfrm>
            <a:off x="7081775" y="5163525"/>
            <a:ext cx="817200" cy="817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27" name="Google Shape;727;g1f0dbc17744_0_0"/>
          <p:cNvCxnSpPr/>
          <p:nvPr/>
        </p:nvCxnSpPr>
        <p:spPr>
          <a:xfrm rot="10800000">
            <a:off x="6012025" y="3172800"/>
            <a:ext cx="11400" cy="639000"/>
          </a:xfrm>
          <a:prstGeom prst="straightConnector1">
            <a:avLst/>
          </a:prstGeom>
          <a:noFill/>
          <a:ln cap="flat" cmpd="sng" w="28575">
            <a:solidFill>
              <a:schemeClr val="dk1"/>
            </a:solidFill>
            <a:prstDash val="solid"/>
            <a:round/>
            <a:headEnd len="med" w="med" type="none"/>
            <a:tailEnd len="med" w="med" type="triangle"/>
          </a:ln>
        </p:spPr>
      </p:cxnSp>
      <p:cxnSp>
        <p:nvCxnSpPr>
          <p:cNvPr id="728" name="Google Shape;728;g1f0dbc17744_0_0"/>
          <p:cNvCxnSpPr/>
          <p:nvPr/>
        </p:nvCxnSpPr>
        <p:spPr>
          <a:xfrm>
            <a:off x="6522325" y="4796750"/>
            <a:ext cx="492300" cy="410100"/>
          </a:xfrm>
          <a:prstGeom prst="straightConnector1">
            <a:avLst/>
          </a:prstGeom>
          <a:noFill/>
          <a:ln cap="flat" cmpd="sng" w="28575">
            <a:solidFill>
              <a:schemeClr val="dk1"/>
            </a:solidFill>
            <a:prstDash val="solid"/>
            <a:round/>
            <a:headEnd len="med" w="med" type="none"/>
            <a:tailEnd len="med" w="med" type="triangle"/>
          </a:ln>
        </p:spPr>
      </p:cxnSp>
      <p:cxnSp>
        <p:nvCxnSpPr>
          <p:cNvPr id="729" name="Google Shape;729;g1f0dbc17744_0_0"/>
          <p:cNvCxnSpPr/>
          <p:nvPr/>
        </p:nvCxnSpPr>
        <p:spPr>
          <a:xfrm flipH="1">
            <a:off x="5043300" y="4776650"/>
            <a:ext cx="500700" cy="450300"/>
          </a:xfrm>
          <a:prstGeom prst="straightConnector1">
            <a:avLst/>
          </a:prstGeom>
          <a:noFill/>
          <a:ln cap="flat" cmpd="sng" w="28575">
            <a:solidFill>
              <a:schemeClr val="dk1"/>
            </a:solidFill>
            <a:prstDash val="solid"/>
            <a:round/>
            <a:headEnd len="med" w="med" type="none"/>
            <a:tailEnd len="med" w="med" type="triangle"/>
          </a:ln>
        </p:spPr>
      </p:cxnSp>
      <p:sp>
        <p:nvSpPr>
          <p:cNvPr id="730" name="Google Shape;730;g1f0dbc17744_0_0"/>
          <p:cNvSpPr txBox="1"/>
          <p:nvPr/>
        </p:nvSpPr>
        <p:spPr>
          <a:xfrm>
            <a:off x="5761494" y="4283922"/>
            <a:ext cx="543600" cy="2085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300">
                <a:solidFill>
                  <a:srgbClr val="023154"/>
                </a:solidFill>
                <a:latin typeface="Montserrat SemiBold"/>
                <a:ea typeface="Montserrat SemiBold"/>
                <a:cs typeface="Montserrat SemiBold"/>
                <a:sym typeface="Montserrat SemiBold"/>
              </a:rPr>
              <a:t>Basic</a:t>
            </a:r>
            <a:endParaRPr sz="1300">
              <a:latin typeface="Montserrat SemiBold"/>
              <a:ea typeface="Montserrat SemiBold"/>
              <a:cs typeface="Montserrat SemiBold"/>
              <a:sym typeface="Montserrat SemiBold"/>
            </a:endParaRPr>
          </a:p>
        </p:txBody>
      </p:sp>
      <p:sp>
        <p:nvSpPr>
          <p:cNvPr id="731" name="Google Shape;731;g1f0dbc17744_0_0"/>
          <p:cNvSpPr txBox="1"/>
          <p:nvPr/>
        </p:nvSpPr>
        <p:spPr>
          <a:xfrm>
            <a:off x="4078961" y="5352237"/>
            <a:ext cx="981300" cy="316200"/>
          </a:xfrm>
          <a:prstGeom prst="rect">
            <a:avLst/>
          </a:prstGeom>
          <a:noFill/>
          <a:ln>
            <a:noFill/>
          </a:ln>
        </p:spPr>
        <p:txBody>
          <a:bodyPr anchorCtr="0" anchor="t" bIns="0" lIns="0" spcFirstLastPara="1" rIns="0" wrap="square" tIns="8225">
            <a:spAutoFit/>
          </a:bodyPr>
          <a:lstStyle/>
          <a:p>
            <a:pPr indent="-38100" lvl="0" marL="50800" marR="0" rtl="0" algn="ctr">
              <a:lnSpc>
                <a:spcPct val="100000"/>
              </a:lnSpc>
              <a:spcBef>
                <a:spcPts val="0"/>
              </a:spcBef>
              <a:spcAft>
                <a:spcPts val="0"/>
              </a:spcAft>
              <a:buNone/>
            </a:pPr>
            <a:r>
              <a:rPr b="1" lang="en-GB" sz="1000">
                <a:solidFill>
                  <a:srgbClr val="023154"/>
                </a:solidFill>
                <a:latin typeface="Montserrat SemiBold"/>
                <a:ea typeface="Montserrat SemiBold"/>
                <a:cs typeface="Montserrat SemiBold"/>
                <a:sym typeface="Montserrat SemiBold"/>
              </a:rPr>
              <a:t>Customer intimacy</a:t>
            </a:r>
            <a:endParaRPr sz="1000">
              <a:latin typeface="Montserrat SemiBold"/>
              <a:ea typeface="Montserrat SemiBold"/>
              <a:cs typeface="Montserrat SemiBold"/>
              <a:sym typeface="Montserrat SemiBold"/>
            </a:endParaRPr>
          </a:p>
        </p:txBody>
      </p:sp>
      <p:sp>
        <p:nvSpPr>
          <p:cNvPr id="732" name="Google Shape;732;g1f0dbc17744_0_0"/>
          <p:cNvSpPr txBox="1"/>
          <p:nvPr/>
        </p:nvSpPr>
        <p:spPr>
          <a:xfrm>
            <a:off x="5304297" y="4897539"/>
            <a:ext cx="1465800" cy="192900"/>
          </a:xfrm>
          <a:prstGeom prst="rect">
            <a:avLst/>
          </a:prstGeom>
          <a:noFill/>
          <a:ln>
            <a:noFill/>
          </a:ln>
        </p:spPr>
        <p:txBody>
          <a:bodyPr anchorCtr="0" anchor="t" bIns="0" lIns="0" spcFirstLastPara="1" rIns="0" wrap="square" tIns="8225">
            <a:spAutoFit/>
          </a:bodyPr>
          <a:lstStyle/>
          <a:p>
            <a:pPr indent="0" lvl="0" marL="12700" rtl="0" algn="ctr">
              <a:lnSpc>
                <a:spcPct val="100000"/>
              </a:lnSpc>
              <a:spcBef>
                <a:spcPts val="0"/>
              </a:spcBef>
              <a:spcAft>
                <a:spcPts val="0"/>
              </a:spcAft>
              <a:buNone/>
            </a:pPr>
            <a:r>
              <a:rPr b="1" lang="en-GB" sz="1200">
                <a:solidFill>
                  <a:srgbClr val="023154"/>
                </a:solidFill>
                <a:latin typeface="Montserrat SemiBold"/>
                <a:ea typeface="Montserrat SemiBold"/>
                <a:cs typeface="Montserrat SemiBold"/>
                <a:sym typeface="Montserrat SemiBold"/>
              </a:rPr>
              <a:t>Differentiating</a:t>
            </a:r>
            <a:endParaRPr sz="1200">
              <a:latin typeface="Montserrat SemiBold"/>
              <a:ea typeface="Montserrat SemiBold"/>
              <a:cs typeface="Montserrat SemiBold"/>
              <a:sym typeface="Montserrat SemiBold"/>
            </a:endParaRPr>
          </a:p>
        </p:txBody>
      </p:sp>
      <p:sp>
        <p:nvSpPr>
          <p:cNvPr id="733" name="Google Shape;733;g1f0dbc17744_0_0"/>
          <p:cNvSpPr txBox="1"/>
          <p:nvPr/>
        </p:nvSpPr>
        <p:spPr>
          <a:xfrm>
            <a:off x="5663381" y="5654522"/>
            <a:ext cx="733200" cy="2085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300">
                <a:solidFill>
                  <a:srgbClr val="023154"/>
                </a:solidFill>
                <a:latin typeface="Montserrat SemiBold"/>
                <a:ea typeface="Montserrat SemiBold"/>
                <a:cs typeface="Montserrat SemiBold"/>
                <a:sym typeface="Montserrat SemiBold"/>
              </a:rPr>
              <a:t>Unique</a:t>
            </a:r>
            <a:endParaRPr sz="1300">
              <a:latin typeface="Montserrat SemiBold"/>
              <a:ea typeface="Montserrat SemiBold"/>
              <a:cs typeface="Montserrat SemiBold"/>
              <a:sym typeface="Montserrat SemiBold"/>
            </a:endParaRPr>
          </a:p>
        </p:txBody>
      </p:sp>
      <p:sp>
        <p:nvSpPr>
          <p:cNvPr id="734" name="Google Shape;734;g1f0dbc17744_0_0"/>
          <p:cNvSpPr txBox="1"/>
          <p:nvPr/>
        </p:nvSpPr>
        <p:spPr>
          <a:xfrm>
            <a:off x="6981061" y="5352237"/>
            <a:ext cx="981300" cy="316200"/>
          </a:xfrm>
          <a:prstGeom prst="rect">
            <a:avLst/>
          </a:prstGeom>
          <a:noFill/>
          <a:ln>
            <a:noFill/>
          </a:ln>
        </p:spPr>
        <p:txBody>
          <a:bodyPr anchorCtr="0" anchor="t" bIns="0" lIns="0" spcFirstLastPara="1" rIns="0" wrap="square" tIns="8225">
            <a:spAutoFit/>
          </a:bodyPr>
          <a:lstStyle/>
          <a:p>
            <a:pPr indent="-38100" lvl="0" marL="50800" marR="0" rtl="0" algn="ctr">
              <a:lnSpc>
                <a:spcPct val="100000"/>
              </a:lnSpc>
              <a:spcBef>
                <a:spcPts val="0"/>
              </a:spcBef>
              <a:spcAft>
                <a:spcPts val="0"/>
              </a:spcAft>
              <a:buNone/>
            </a:pPr>
            <a:r>
              <a:rPr b="1" lang="en-GB" sz="1000">
                <a:solidFill>
                  <a:schemeClr val="dk2"/>
                </a:solidFill>
                <a:latin typeface="Montserrat SemiBold"/>
                <a:ea typeface="Montserrat SemiBold"/>
                <a:cs typeface="Montserrat SemiBold"/>
                <a:sym typeface="Montserrat SemiBold"/>
              </a:rPr>
              <a:t>Product Leadership</a:t>
            </a:r>
            <a:endParaRPr sz="1000">
              <a:solidFill>
                <a:schemeClr val="dk2"/>
              </a:solidFill>
              <a:latin typeface="Montserrat SemiBold"/>
              <a:ea typeface="Montserrat SemiBold"/>
              <a:cs typeface="Montserrat SemiBold"/>
              <a:sym typeface="Montserrat SemiBold"/>
            </a:endParaRPr>
          </a:p>
        </p:txBody>
      </p:sp>
      <p:sp>
        <p:nvSpPr>
          <p:cNvPr id="735" name="Google Shape;735;g1f0dbc17744_0_0"/>
          <p:cNvSpPr txBox="1"/>
          <p:nvPr/>
        </p:nvSpPr>
        <p:spPr>
          <a:xfrm>
            <a:off x="5539336" y="2430087"/>
            <a:ext cx="981300" cy="316200"/>
          </a:xfrm>
          <a:prstGeom prst="rect">
            <a:avLst/>
          </a:prstGeom>
          <a:noFill/>
          <a:ln>
            <a:noFill/>
          </a:ln>
        </p:spPr>
        <p:txBody>
          <a:bodyPr anchorCtr="0" anchor="t" bIns="0" lIns="0" spcFirstLastPara="1" rIns="0" wrap="square" tIns="8225">
            <a:spAutoFit/>
          </a:bodyPr>
          <a:lstStyle/>
          <a:p>
            <a:pPr indent="-38100" lvl="0" marL="50800" marR="0" rtl="0" algn="ctr">
              <a:lnSpc>
                <a:spcPct val="100000"/>
              </a:lnSpc>
              <a:spcBef>
                <a:spcPts val="0"/>
              </a:spcBef>
              <a:spcAft>
                <a:spcPts val="0"/>
              </a:spcAft>
              <a:buNone/>
            </a:pPr>
            <a:r>
              <a:rPr b="1" lang="en-GB" sz="1000">
                <a:solidFill>
                  <a:schemeClr val="dk2"/>
                </a:solidFill>
                <a:latin typeface="Montserrat SemiBold"/>
                <a:ea typeface="Montserrat SemiBold"/>
                <a:cs typeface="Montserrat SemiBold"/>
                <a:sym typeface="Montserrat SemiBold"/>
              </a:rPr>
              <a:t>Operational</a:t>
            </a:r>
            <a:endParaRPr b="1" sz="1000">
              <a:solidFill>
                <a:schemeClr val="dk2"/>
              </a:solidFill>
              <a:latin typeface="Montserrat SemiBold"/>
              <a:ea typeface="Montserrat SemiBold"/>
              <a:cs typeface="Montserrat SemiBold"/>
              <a:sym typeface="Montserrat SemiBold"/>
            </a:endParaRPr>
          </a:p>
          <a:p>
            <a:pPr indent="-38100" lvl="0" marL="50800" marR="0" rtl="0" algn="ctr">
              <a:lnSpc>
                <a:spcPct val="100000"/>
              </a:lnSpc>
              <a:spcBef>
                <a:spcPts val="0"/>
              </a:spcBef>
              <a:spcAft>
                <a:spcPts val="0"/>
              </a:spcAft>
              <a:buNone/>
            </a:pPr>
            <a:r>
              <a:rPr b="1" lang="en-GB" sz="1000">
                <a:solidFill>
                  <a:schemeClr val="dk2"/>
                </a:solidFill>
                <a:latin typeface="Montserrat SemiBold"/>
                <a:ea typeface="Montserrat SemiBold"/>
                <a:cs typeface="Montserrat SemiBold"/>
                <a:sym typeface="Montserrat SemiBold"/>
              </a:rPr>
              <a:t>Excellence</a:t>
            </a:r>
            <a:endParaRPr b="1" sz="10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g1f0dbc17744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41" name="Google Shape;741;g1f0dbc17744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2" name="Google Shape;742;g1f0dbc17744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3" name="Google Shape;743;g1f0dbc17744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4" name="Google Shape;744;g1f0dbc17744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5" name="Google Shape;745;g1f0dbc17744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