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ghae+Vv+cn4SlWxLtBBsXP1Uo2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SemiBold-regular.fntdata"/><Relationship Id="rId12" Type="http://schemas.openxmlformats.org/officeDocument/2006/relationships/slide" Target="slides/slide8.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ab2aa8ee4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g2ab2aa8ee4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pic>
        <p:nvPicPr>
          <p:cNvPr descr="A logo with blue and yellow colors&#10;&#10;Description automatically generated" id="14" name="Google Shape;14;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5" name="Google Shape;15;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grpSp>
        <p:nvGrpSpPr>
          <p:cNvPr id="16" name="Google Shape;16;p10"/>
          <p:cNvGrpSpPr/>
          <p:nvPr/>
        </p:nvGrpSpPr>
        <p:grpSpPr>
          <a:xfrm>
            <a:off x="0" y="1585191"/>
            <a:ext cx="1397787" cy="57996"/>
            <a:chOff x="0" y="1585191"/>
            <a:chExt cx="1397787" cy="57996"/>
          </a:xfrm>
        </p:grpSpPr>
        <p:sp>
          <p:nvSpPr>
            <p:cNvPr id="17" name="Google Shape;17;p10"/>
            <p:cNvSpPr/>
            <p:nvPr/>
          </p:nvSpPr>
          <p:spPr>
            <a:xfrm>
              <a:off x="1226931" y="1585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 name="Google Shape;18;p10"/>
            <p:cNvSpPr/>
            <p:nvPr/>
          </p:nvSpPr>
          <p:spPr>
            <a:xfrm>
              <a:off x="0" y="1585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43" name="Shape 243"/>
        <p:cNvGrpSpPr/>
        <p:nvPr/>
      </p:nvGrpSpPr>
      <p:grpSpPr>
        <a:xfrm>
          <a:off x="0" y="0"/>
          <a:ext cx="0" cy="0"/>
          <a:chOff x="0" y="0"/>
          <a:chExt cx="0" cy="0"/>
        </a:xfrm>
      </p:grpSpPr>
      <p:pic>
        <p:nvPicPr>
          <p:cNvPr descr="A yellow circle on a black background&#10;&#10;Description automatically generated" id="244" name="Google Shape;244;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5" name="Google Shape;245;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8" name="Google Shape;248;p19"/>
          <p:cNvGrpSpPr/>
          <p:nvPr/>
        </p:nvGrpSpPr>
        <p:grpSpPr>
          <a:xfrm>
            <a:off x="0" y="1318491"/>
            <a:ext cx="1397812" cy="58002"/>
            <a:chOff x="0" y="1077191"/>
            <a:chExt cx="1397812" cy="58002"/>
          </a:xfrm>
        </p:grpSpPr>
        <p:sp>
          <p:nvSpPr>
            <p:cNvPr id="249" name="Google Shape;249;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1" name="Google Shape;251;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2" name="Google Shape;252;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3" name="Google Shape;253;p19"/>
          <p:cNvGrpSpPr/>
          <p:nvPr/>
        </p:nvGrpSpPr>
        <p:grpSpPr>
          <a:xfrm>
            <a:off x="11436251" y="129884"/>
            <a:ext cx="661669" cy="1214119"/>
            <a:chOff x="11436251" y="129884"/>
            <a:chExt cx="661669" cy="1214119"/>
          </a:xfrm>
        </p:grpSpPr>
        <p:sp>
          <p:nvSpPr>
            <p:cNvPr id="254" name="Google Shape;254;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2" name="Google Shape;282;p19"/>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83" name="Shape 283"/>
        <p:cNvGrpSpPr/>
        <p:nvPr/>
      </p:nvGrpSpPr>
      <p:grpSpPr>
        <a:xfrm>
          <a:off x="0" y="0"/>
          <a:ext cx="0" cy="0"/>
          <a:chOff x="0" y="0"/>
          <a:chExt cx="0" cy="0"/>
        </a:xfrm>
      </p:grpSpPr>
      <p:pic>
        <p:nvPicPr>
          <p:cNvPr descr="A yellow circle on a black background&#10;&#10;Description automatically generated" id="284" name="Google Shape;284;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5" name="Google Shape;285;p20"/>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8" name="Google Shape;288;p20"/>
          <p:cNvGrpSpPr/>
          <p:nvPr/>
        </p:nvGrpSpPr>
        <p:grpSpPr>
          <a:xfrm>
            <a:off x="0" y="1318491"/>
            <a:ext cx="1397812" cy="58002"/>
            <a:chOff x="0" y="1077191"/>
            <a:chExt cx="1397812" cy="58002"/>
          </a:xfrm>
        </p:grpSpPr>
        <p:sp>
          <p:nvSpPr>
            <p:cNvPr id="289" name="Google Shape;289;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1" name="Google Shape;291;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2" name="Google Shape;292;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93" name="Google Shape;293;p20"/>
          <p:cNvGrpSpPr/>
          <p:nvPr/>
        </p:nvGrpSpPr>
        <p:grpSpPr>
          <a:xfrm>
            <a:off x="11436251" y="129884"/>
            <a:ext cx="661669" cy="1214119"/>
            <a:chOff x="11436251" y="129884"/>
            <a:chExt cx="661669" cy="1214119"/>
          </a:xfrm>
        </p:grpSpPr>
        <p:sp>
          <p:nvSpPr>
            <p:cNvPr id="294" name="Google Shape;294;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2" name="Google Shape;322;p20"/>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323" name="Shape 323"/>
        <p:cNvGrpSpPr/>
        <p:nvPr/>
      </p:nvGrpSpPr>
      <p:grpSpPr>
        <a:xfrm>
          <a:off x="0" y="0"/>
          <a:ext cx="0" cy="0"/>
          <a:chOff x="0" y="0"/>
          <a:chExt cx="0" cy="0"/>
        </a:xfrm>
      </p:grpSpPr>
      <p:pic>
        <p:nvPicPr>
          <p:cNvPr descr="A yellow circle on a black background&#10;&#10;Description automatically generated" id="324" name="Google Shape;324;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5" name="Google Shape;325;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8" name="Google Shape;328;p21"/>
          <p:cNvGrpSpPr/>
          <p:nvPr/>
        </p:nvGrpSpPr>
        <p:grpSpPr>
          <a:xfrm>
            <a:off x="0" y="1318491"/>
            <a:ext cx="1397812" cy="58002"/>
            <a:chOff x="0" y="1077191"/>
            <a:chExt cx="1397812" cy="58002"/>
          </a:xfrm>
        </p:grpSpPr>
        <p:sp>
          <p:nvSpPr>
            <p:cNvPr id="329" name="Google Shape;329;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1" name="Google Shape;331;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2" name="Google Shape;332;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333" name="Google Shape;333;p21"/>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334" name="Google Shape;334;p21"/>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5" name="Google Shape;335;p21"/>
          <p:cNvGrpSpPr/>
          <p:nvPr/>
        </p:nvGrpSpPr>
        <p:grpSpPr>
          <a:xfrm>
            <a:off x="11626751" y="129884"/>
            <a:ext cx="661669" cy="1214119"/>
            <a:chOff x="11436251" y="129884"/>
            <a:chExt cx="661669" cy="1214119"/>
          </a:xfrm>
        </p:grpSpPr>
        <p:sp>
          <p:nvSpPr>
            <p:cNvPr id="336" name="Google Shape;336;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4" name="Shape 364"/>
        <p:cNvGrpSpPr/>
        <p:nvPr/>
      </p:nvGrpSpPr>
      <p:grpSpPr>
        <a:xfrm>
          <a:off x="0" y="0"/>
          <a:ext cx="0" cy="0"/>
          <a:chOff x="0" y="0"/>
          <a:chExt cx="0" cy="0"/>
        </a:xfrm>
      </p:grpSpPr>
      <p:pic>
        <p:nvPicPr>
          <p:cNvPr descr="A yellow circle on a black background&#10;&#10;Description automatically generated" id="365" name="Google Shape;36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6" name="Google Shape;366;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9" name="Google Shape;369;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0" name="Google Shape;370;p22"/>
          <p:cNvGrpSpPr/>
          <p:nvPr/>
        </p:nvGrpSpPr>
        <p:grpSpPr>
          <a:xfrm>
            <a:off x="0" y="1318491"/>
            <a:ext cx="1397812" cy="58002"/>
            <a:chOff x="0" y="1077191"/>
            <a:chExt cx="1397812" cy="58002"/>
          </a:xfrm>
        </p:grpSpPr>
        <p:sp>
          <p:nvSpPr>
            <p:cNvPr id="371" name="Google Shape;371;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3" name="Google Shape;373;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4" name="Google Shape;374;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5" name="Google Shape;375;p22"/>
          <p:cNvGrpSpPr/>
          <p:nvPr/>
        </p:nvGrpSpPr>
        <p:grpSpPr>
          <a:xfrm>
            <a:off x="11614051" y="129884"/>
            <a:ext cx="661669" cy="1214119"/>
            <a:chOff x="11436251" y="129884"/>
            <a:chExt cx="661669" cy="1214119"/>
          </a:xfrm>
        </p:grpSpPr>
        <p:sp>
          <p:nvSpPr>
            <p:cNvPr id="376" name="Google Shape;376;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4" name="Google Shape;404;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5" name="Shape 405"/>
        <p:cNvGrpSpPr/>
        <p:nvPr/>
      </p:nvGrpSpPr>
      <p:grpSpPr>
        <a:xfrm>
          <a:off x="0" y="0"/>
          <a:ext cx="0" cy="0"/>
          <a:chOff x="0" y="0"/>
          <a:chExt cx="0" cy="0"/>
        </a:xfrm>
      </p:grpSpPr>
      <p:pic>
        <p:nvPicPr>
          <p:cNvPr descr="A yellow circle on a black background&#10;&#10;Description automatically generated" id="406" name="Google Shape;406;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7" name="Google Shape;407;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9" name="Google Shape;409;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0" name="Google Shape;410;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1" name="Google Shape;411;p23"/>
          <p:cNvGrpSpPr/>
          <p:nvPr/>
        </p:nvGrpSpPr>
        <p:grpSpPr>
          <a:xfrm>
            <a:off x="0" y="1318491"/>
            <a:ext cx="1397812" cy="58002"/>
            <a:chOff x="0" y="1077191"/>
            <a:chExt cx="1397812" cy="58002"/>
          </a:xfrm>
        </p:grpSpPr>
        <p:sp>
          <p:nvSpPr>
            <p:cNvPr id="412" name="Google Shape;412;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4" name="Google Shape;414;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5" name="Google Shape;415;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6" name="Google Shape;416;p23"/>
          <p:cNvGrpSpPr/>
          <p:nvPr/>
        </p:nvGrpSpPr>
        <p:grpSpPr>
          <a:xfrm>
            <a:off x="11436251" y="129884"/>
            <a:ext cx="661669" cy="1214119"/>
            <a:chOff x="11436251" y="129884"/>
            <a:chExt cx="661669" cy="1214119"/>
          </a:xfrm>
        </p:grpSpPr>
        <p:sp>
          <p:nvSpPr>
            <p:cNvPr id="417" name="Google Shape;417;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5" name="Google Shape;445;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6" name="Shape 446"/>
        <p:cNvGrpSpPr/>
        <p:nvPr/>
      </p:nvGrpSpPr>
      <p:grpSpPr>
        <a:xfrm>
          <a:off x="0" y="0"/>
          <a:ext cx="0" cy="0"/>
          <a:chOff x="0" y="0"/>
          <a:chExt cx="0" cy="0"/>
        </a:xfrm>
      </p:grpSpPr>
      <p:pic>
        <p:nvPicPr>
          <p:cNvPr descr="A yellow circle on a black background&#10;&#10;Description automatically generated" id="447" name="Google Shape;447;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8" name="Google Shape;448;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1" name="Google Shape;451;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2" name="Google Shape;452;p24"/>
          <p:cNvGrpSpPr/>
          <p:nvPr/>
        </p:nvGrpSpPr>
        <p:grpSpPr>
          <a:xfrm>
            <a:off x="0" y="1318491"/>
            <a:ext cx="1397812" cy="58002"/>
            <a:chOff x="0" y="1077191"/>
            <a:chExt cx="1397812" cy="58002"/>
          </a:xfrm>
        </p:grpSpPr>
        <p:sp>
          <p:nvSpPr>
            <p:cNvPr id="453" name="Google Shape;453;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5" name="Google Shape;455;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6" name="Google Shape;456;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7" name="Google Shape;457;p24"/>
          <p:cNvGrpSpPr/>
          <p:nvPr/>
        </p:nvGrpSpPr>
        <p:grpSpPr>
          <a:xfrm>
            <a:off x="11436251" y="129884"/>
            <a:ext cx="661669" cy="1214119"/>
            <a:chOff x="11436251" y="129884"/>
            <a:chExt cx="661669" cy="1214119"/>
          </a:xfrm>
        </p:grpSpPr>
        <p:sp>
          <p:nvSpPr>
            <p:cNvPr id="458" name="Google Shape;458;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6" name="Google Shape;486;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7" name="Shape 487"/>
        <p:cNvGrpSpPr/>
        <p:nvPr/>
      </p:nvGrpSpPr>
      <p:grpSpPr>
        <a:xfrm>
          <a:off x="0" y="0"/>
          <a:ext cx="0" cy="0"/>
          <a:chOff x="0" y="0"/>
          <a:chExt cx="0" cy="0"/>
        </a:xfrm>
      </p:grpSpPr>
      <p:pic>
        <p:nvPicPr>
          <p:cNvPr descr="A yellow circle on a black background&#10;&#10;Description automatically generated" id="488" name="Google Shape;488;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9" name="Google Shape;489;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1" name="Google Shape;491;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2" name="Google Shape;492;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3" name="Google Shape;493;p25"/>
          <p:cNvGrpSpPr/>
          <p:nvPr/>
        </p:nvGrpSpPr>
        <p:grpSpPr>
          <a:xfrm>
            <a:off x="0" y="1318491"/>
            <a:ext cx="1397812" cy="58002"/>
            <a:chOff x="0" y="1077191"/>
            <a:chExt cx="1397812" cy="58002"/>
          </a:xfrm>
        </p:grpSpPr>
        <p:sp>
          <p:nvSpPr>
            <p:cNvPr id="494" name="Google Shape;494;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6" name="Google Shape;496;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7" name="Google Shape;497;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8" name="Google Shape;498;p25"/>
          <p:cNvGrpSpPr/>
          <p:nvPr/>
        </p:nvGrpSpPr>
        <p:grpSpPr>
          <a:xfrm>
            <a:off x="11436251" y="129884"/>
            <a:ext cx="661669" cy="1214119"/>
            <a:chOff x="11436251" y="129884"/>
            <a:chExt cx="661669" cy="1214119"/>
          </a:xfrm>
        </p:grpSpPr>
        <p:sp>
          <p:nvSpPr>
            <p:cNvPr id="499" name="Google Shape;499;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7" name="Google Shape;527;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8" name="Google Shape;528;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9" name="Shape 529"/>
        <p:cNvGrpSpPr/>
        <p:nvPr/>
      </p:nvGrpSpPr>
      <p:grpSpPr>
        <a:xfrm>
          <a:off x="0" y="0"/>
          <a:ext cx="0" cy="0"/>
          <a:chOff x="0" y="0"/>
          <a:chExt cx="0" cy="0"/>
        </a:xfrm>
      </p:grpSpPr>
      <p:pic>
        <p:nvPicPr>
          <p:cNvPr descr="A yellow circle on a black background&#10;&#10;Description automatically generated" id="530" name="Google Shape;530;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1" name="Google Shape;531;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4" name="Google Shape;534;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5" name="Google Shape;535;p26"/>
          <p:cNvGrpSpPr/>
          <p:nvPr/>
        </p:nvGrpSpPr>
        <p:grpSpPr>
          <a:xfrm>
            <a:off x="0" y="1318491"/>
            <a:ext cx="1397812" cy="58002"/>
            <a:chOff x="0" y="1077191"/>
            <a:chExt cx="1397812" cy="58002"/>
          </a:xfrm>
        </p:grpSpPr>
        <p:sp>
          <p:nvSpPr>
            <p:cNvPr id="536" name="Google Shape;536;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8" name="Google Shape;538;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9" name="Google Shape;539;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0" name="Google Shape;540;p26"/>
          <p:cNvGrpSpPr/>
          <p:nvPr/>
        </p:nvGrpSpPr>
        <p:grpSpPr>
          <a:xfrm>
            <a:off x="11614051" y="129884"/>
            <a:ext cx="661669" cy="1214119"/>
            <a:chOff x="11436251" y="129884"/>
            <a:chExt cx="661669" cy="1214119"/>
          </a:xfrm>
        </p:grpSpPr>
        <p:sp>
          <p:nvSpPr>
            <p:cNvPr id="541" name="Google Shape;541;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9" name="Google Shape;569;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0" name="Shape 570"/>
        <p:cNvGrpSpPr/>
        <p:nvPr/>
      </p:nvGrpSpPr>
      <p:grpSpPr>
        <a:xfrm>
          <a:off x="0" y="0"/>
          <a:ext cx="0" cy="0"/>
          <a:chOff x="0" y="0"/>
          <a:chExt cx="0" cy="0"/>
        </a:xfrm>
      </p:grpSpPr>
      <p:pic>
        <p:nvPicPr>
          <p:cNvPr descr="A yellow circle on a black background&#10;&#10;Description automatically generated" id="571" name="Google Shape;571;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2" name="Google Shape;572;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4" name="Google Shape;574;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5" name="Google Shape;575;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6" name="Shape 576"/>
        <p:cNvGrpSpPr/>
        <p:nvPr/>
      </p:nvGrpSpPr>
      <p:grpSpPr>
        <a:xfrm>
          <a:off x="0" y="0"/>
          <a:ext cx="0" cy="0"/>
          <a:chOff x="0" y="0"/>
          <a:chExt cx="0" cy="0"/>
        </a:xfrm>
      </p:grpSpPr>
      <p:pic>
        <p:nvPicPr>
          <p:cNvPr id="577" name="Google Shape;577;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8" name="Google Shape;578;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9" name="Google Shape;579;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1" name="Google Shape;581;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1"/>
          <p:cNvGrpSpPr/>
          <p:nvPr/>
        </p:nvGrpSpPr>
        <p:grpSpPr>
          <a:xfrm>
            <a:off x="11436251" y="129884"/>
            <a:ext cx="661669" cy="1214119"/>
            <a:chOff x="11436251" y="129884"/>
            <a:chExt cx="661669" cy="1214119"/>
          </a:xfrm>
        </p:grpSpPr>
        <p:sp>
          <p:nvSpPr>
            <p:cNvPr id="29" name="Google Shape;2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2" name="Shape 582"/>
        <p:cNvGrpSpPr/>
        <p:nvPr/>
      </p:nvGrpSpPr>
      <p:grpSpPr>
        <a:xfrm>
          <a:off x="0" y="0"/>
          <a:ext cx="0" cy="0"/>
          <a:chOff x="0" y="0"/>
          <a:chExt cx="0" cy="0"/>
        </a:xfrm>
      </p:grpSpPr>
      <p:sp>
        <p:nvSpPr>
          <p:cNvPr id="583" name="Google Shape;583;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4" name="Google Shape;584;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5" name="Google Shape;585;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6" name="Shape 586"/>
        <p:cNvGrpSpPr/>
        <p:nvPr/>
      </p:nvGrpSpPr>
      <p:grpSpPr>
        <a:xfrm>
          <a:off x="0" y="0"/>
          <a:ext cx="0" cy="0"/>
          <a:chOff x="0" y="0"/>
          <a:chExt cx="0" cy="0"/>
        </a:xfrm>
      </p:grpSpPr>
      <p:sp>
        <p:nvSpPr>
          <p:cNvPr id="587" name="Google Shape;587;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9" name="Google Shape;589;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0" name="Google Shape;590;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1" name="Shape 591"/>
        <p:cNvGrpSpPr/>
        <p:nvPr/>
      </p:nvGrpSpPr>
      <p:grpSpPr>
        <a:xfrm>
          <a:off x="0" y="0"/>
          <a:ext cx="0" cy="0"/>
          <a:chOff x="0" y="0"/>
          <a:chExt cx="0" cy="0"/>
        </a:xfrm>
      </p:grpSpPr>
      <p:sp>
        <p:nvSpPr>
          <p:cNvPr id="592" name="Google Shape;592;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3" name="Google Shape;593;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4" name="Google Shape;594;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6" name="Google Shape;596;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7" name="Google Shape;597;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8" name="Shape 598"/>
        <p:cNvGrpSpPr/>
        <p:nvPr/>
      </p:nvGrpSpPr>
      <p:grpSpPr>
        <a:xfrm>
          <a:off x="0" y="0"/>
          <a:ext cx="0" cy="0"/>
          <a:chOff x="0" y="0"/>
          <a:chExt cx="0" cy="0"/>
        </a:xfrm>
      </p:grpSpPr>
      <p:sp>
        <p:nvSpPr>
          <p:cNvPr id="599" name="Google Shape;599;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0" name="Google Shape;600;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1" name="Shape 601"/>
        <p:cNvGrpSpPr/>
        <p:nvPr/>
      </p:nvGrpSpPr>
      <p:grpSpPr>
        <a:xfrm>
          <a:off x="0" y="0"/>
          <a:ext cx="0" cy="0"/>
          <a:chOff x="0" y="0"/>
          <a:chExt cx="0" cy="0"/>
        </a:xfrm>
      </p:grpSpPr>
      <p:sp>
        <p:nvSpPr>
          <p:cNvPr id="602" name="Google Shape;602;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3" name="Google Shape;60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4" name="Google Shape;60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5" name="Shape 605"/>
        <p:cNvGrpSpPr/>
        <p:nvPr/>
      </p:nvGrpSpPr>
      <p:grpSpPr>
        <a:xfrm>
          <a:off x="0" y="0"/>
          <a:ext cx="0" cy="0"/>
          <a:chOff x="0" y="0"/>
          <a:chExt cx="0" cy="0"/>
        </a:xfrm>
      </p:grpSpPr>
      <p:sp>
        <p:nvSpPr>
          <p:cNvPr id="606" name="Google Shape;60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7" name="Google Shape;607;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8" name="Google Shape;608;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9" name="Google Shape;609;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0" name="Google Shape;61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1" name="Google Shape;61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2" name="Shape 612"/>
        <p:cNvGrpSpPr/>
        <p:nvPr/>
      </p:nvGrpSpPr>
      <p:grpSpPr>
        <a:xfrm>
          <a:off x="0" y="0"/>
          <a:ext cx="0" cy="0"/>
          <a:chOff x="0" y="0"/>
          <a:chExt cx="0" cy="0"/>
        </a:xfrm>
      </p:grpSpPr>
      <p:sp>
        <p:nvSpPr>
          <p:cNvPr id="613" name="Google Shape;613;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4" name="Google Shape;614;p35"/>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6" name="Google Shape;616;p35"/>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7" name="Shape 617"/>
        <p:cNvGrpSpPr/>
        <p:nvPr/>
      </p:nvGrpSpPr>
      <p:grpSpPr>
        <a:xfrm>
          <a:off x="0" y="0"/>
          <a:ext cx="0" cy="0"/>
          <a:chOff x="0" y="0"/>
          <a:chExt cx="0" cy="0"/>
        </a:xfrm>
      </p:grpSpPr>
      <p:sp>
        <p:nvSpPr>
          <p:cNvPr id="618" name="Google Shape;618;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9" name="Google Shape;619;p36"/>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36"/>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2"/>
          <p:cNvGrpSpPr/>
          <p:nvPr/>
        </p:nvGrpSpPr>
        <p:grpSpPr>
          <a:xfrm>
            <a:off x="0" y="1318491"/>
            <a:ext cx="1397812" cy="58002"/>
            <a:chOff x="0" y="1077191"/>
            <a:chExt cx="1397812" cy="58002"/>
          </a:xfrm>
        </p:grpSpPr>
        <p:sp>
          <p:nvSpPr>
            <p:cNvPr id="65" name="Google Shape;65;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8" name="Google Shape;68;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9" name="Google Shape;69;p12"/>
          <p:cNvGrpSpPr/>
          <p:nvPr/>
        </p:nvGrpSpPr>
        <p:grpSpPr>
          <a:xfrm>
            <a:off x="11436251" y="129884"/>
            <a:ext cx="661669" cy="1214119"/>
            <a:chOff x="11436251" y="129884"/>
            <a:chExt cx="661669" cy="1214119"/>
          </a:xfrm>
        </p:grpSpPr>
        <p:sp>
          <p:nvSpPr>
            <p:cNvPr id="70" name="Google Shape;70;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8" name="Google Shape;98;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9" name="Google Shape;99;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00" name="Shape 100"/>
        <p:cNvGrpSpPr/>
        <p:nvPr/>
      </p:nvGrpSpPr>
      <p:grpSpPr>
        <a:xfrm>
          <a:off x="0" y="0"/>
          <a:ext cx="0" cy="0"/>
          <a:chOff x="0" y="0"/>
          <a:chExt cx="0" cy="0"/>
        </a:xfrm>
      </p:grpSpPr>
      <p:pic>
        <p:nvPicPr>
          <p:cNvPr descr="A logo with blue and yellow colors&#10;&#10;Description automatically generated" id="101" name="Google Shape;101;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02" name="Google Shape;102;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03" name="Google Shape;103;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04" name="Google Shape;104;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05" name="Google Shape;105;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06" name="Google Shape;106;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07" name="Google Shape;107;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08" name="Shape 108"/>
        <p:cNvGrpSpPr/>
        <p:nvPr/>
      </p:nvGrpSpPr>
      <p:grpSpPr>
        <a:xfrm>
          <a:off x="0" y="0"/>
          <a:ext cx="0" cy="0"/>
          <a:chOff x="0" y="0"/>
          <a:chExt cx="0" cy="0"/>
        </a:xfrm>
      </p:grpSpPr>
      <p:pic>
        <p:nvPicPr>
          <p:cNvPr descr="A logo with blue and yellow colors&#10;&#10;Description automatically generated" id="109" name="Google Shape;109;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10" name="Google Shape;110;p14"/>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11" name="Google Shape;111;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grpSp>
        <p:nvGrpSpPr>
          <p:cNvPr id="112" name="Google Shape;112;p14"/>
          <p:cNvGrpSpPr/>
          <p:nvPr/>
        </p:nvGrpSpPr>
        <p:grpSpPr>
          <a:xfrm>
            <a:off x="0" y="1585191"/>
            <a:ext cx="1397812" cy="58002"/>
            <a:chOff x="0" y="1585191"/>
            <a:chExt cx="1397812" cy="58002"/>
          </a:xfrm>
        </p:grpSpPr>
        <p:sp>
          <p:nvSpPr>
            <p:cNvPr id="113" name="Google Shape;113;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5" name="Google Shape;115;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16" name="Shape 116"/>
        <p:cNvGrpSpPr/>
        <p:nvPr/>
      </p:nvGrpSpPr>
      <p:grpSpPr>
        <a:xfrm>
          <a:off x="0" y="0"/>
          <a:ext cx="0" cy="0"/>
          <a:chOff x="0" y="0"/>
          <a:chExt cx="0" cy="0"/>
        </a:xfrm>
      </p:grpSpPr>
      <p:sp>
        <p:nvSpPr>
          <p:cNvPr id="117" name="Google Shape;117;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18" name="Google Shape;118;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19" name="Google Shape;119;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20" name="Google Shape;120;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2" name="Google Shape;122;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23" name="Google Shape;123;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24" name="Shape 124"/>
        <p:cNvGrpSpPr/>
        <p:nvPr/>
      </p:nvGrpSpPr>
      <p:grpSpPr>
        <a:xfrm>
          <a:off x="0" y="0"/>
          <a:ext cx="0" cy="0"/>
          <a:chOff x="0" y="0"/>
          <a:chExt cx="0" cy="0"/>
        </a:xfrm>
      </p:grpSpPr>
      <p:pic>
        <p:nvPicPr>
          <p:cNvPr descr="A yellow circle on a black background&#10;&#10;Description automatically generated" id="125" name="Google Shape;125;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6" name="Google Shape;126;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9" name="Google Shape;129;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30" name="Google Shape;130;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3" name="Google Shape;133;p16"/>
          <p:cNvGrpSpPr/>
          <p:nvPr/>
        </p:nvGrpSpPr>
        <p:grpSpPr>
          <a:xfrm>
            <a:off x="11436251" y="129884"/>
            <a:ext cx="661669" cy="1214119"/>
            <a:chOff x="11436251" y="129884"/>
            <a:chExt cx="661669" cy="1214119"/>
          </a:xfrm>
        </p:grpSpPr>
        <p:sp>
          <p:nvSpPr>
            <p:cNvPr id="134" name="Google Shape;134;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2" name="Google Shape;162;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63" name="Shape 163"/>
        <p:cNvGrpSpPr/>
        <p:nvPr/>
      </p:nvGrpSpPr>
      <p:grpSpPr>
        <a:xfrm>
          <a:off x="0" y="0"/>
          <a:ext cx="0" cy="0"/>
          <a:chOff x="0" y="0"/>
          <a:chExt cx="0" cy="0"/>
        </a:xfrm>
      </p:grpSpPr>
      <p:pic>
        <p:nvPicPr>
          <p:cNvPr descr="A yellow circle on a black background&#10;&#10;Description automatically generated" id="164" name="Google Shape;164;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5" name="Google Shape;165;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68" name="Google Shape;168;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0" name="Google Shape;170;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71" name="Google Shape;171;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72" name="Google Shape;172;p17"/>
          <p:cNvGrpSpPr/>
          <p:nvPr/>
        </p:nvGrpSpPr>
        <p:grpSpPr>
          <a:xfrm>
            <a:off x="11436251" y="129884"/>
            <a:ext cx="661669" cy="1214119"/>
            <a:chOff x="11436251" y="129884"/>
            <a:chExt cx="661669" cy="1214119"/>
          </a:xfrm>
        </p:grpSpPr>
        <p:sp>
          <p:nvSpPr>
            <p:cNvPr id="173" name="Google Shape;173;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01" name="Google Shape;201;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202" name="Shape 202"/>
        <p:cNvGrpSpPr/>
        <p:nvPr/>
      </p:nvGrpSpPr>
      <p:grpSpPr>
        <a:xfrm>
          <a:off x="0" y="0"/>
          <a:ext cx="0" cy="0"/>
          <a:chOff x="0" y="0"/>
          <a:chExt cx="0" cy="0"/>
        </a:xfrm>
      </p:grpSpPr>
      <p:pic>
        <p:nvPicPr>
          <p:cNvPr descr="A yellow circle on a black background&#10;&#10;Description automatically generated" id="203" name="Google Shape;203;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4" name="Google Shape;204;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7" name="Google Shape;207;p18"/>
          <p:cNvGrpSpPr/>
          <p:nvPr/>
        </p:nvGrpSpPr>
        <p:grpSpPr>
          <a:xfrm>
            <a:off x="0" y="1318491"/>
            <a:ext cx="1397812" cy="58002"/>
            <a:chOff x="0" y="1077191"/>
            <a:chExt cx="1397812" cy="58002"/>
          </a:xfrm>
        </p:grpSpPr>
        <p:sp>
          <p:nvSpPr>
            <p:cNvPr id="208" name="Google Shape;208;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0" name="Google Shape;210;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11" name="Google Shape;211;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12" name="Google Shape;212;p18"/>
          <p:cNvGrpSpPr/>
          <p:nvPr/>
        </p:nvGrpSpPr>
        <p:grpSpPr>
          <a:xfrm>
            <a:off x="11436251" y="129884"/>
            <a:ext cx="661669" cy="1214119"/>
            <a:chOff x="11436251" y="129884"/>
            <a:chExt cx="661669" cy="1214119"/>
          </a:xfrm>
        </p:grpSpPr>
        <p:sp>
          <p:nvSpPr>
            <p:cNvPr id="213" name="Google Shape;213;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41" name="Google Shape;241;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42" name="Google Shape;242;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id="626" name="Google Shape;626;p1"/>
          <p:cNvPicPr preferRelativeResize="0"/>
          <p:nvPr/>
        </p:nvPicPr>
        <p:blipFill rotWithShape="1">
          <a:blip r:embed="rId3">
            <a:alphaModFix/>
          </a:blip>
          <a:srcRect b="0" l="0" r="0" t="0"/>
          <a:stretch/>
        </p:blipFill>
        <p:spPr>
          <a:xfrm>
            <a:off x="6708051" y="2641825"/>
            <a:ext cx="1239924" cy="1116325"/>
          </a:xfrm>
          <a:prstGeom prst="rect">
            <a:avLst/>
          </a:prstGeom>
          <a:noFill/>
          <a:ln>
            <a:noFill/>
          </a:ln>
        </p:spPr>
      </p:pic>
      <p:pic>
        <p:nvPicPr>
          <p:cNvPr id="627" name="Google Shape;627;p1"/>
          <p:cNvPicPr preferRelativeResize="0"/>
          <p:nvPr/>
        </p:nvPicPr>
        <p:blipFill rotWithShape="1">
          <a:blip r:embed="rId3">
            <a:alphaModFix/>
          </a:blip>
          <a:srcRect b="0" l="0" r="0" t="0"/>
          <a:stretch/>
        </p:blipFill>
        <p:spPr>
          <a:xfrm>
            <a:off x="4020025" y="3758150"/>
            <a:ext cx="862922" cy="776901"/>
          </a:xfrm>
          <a:prstGeom prst="rect">
            <a:avLst/>
          </a:prstGeom>
          <a:noFill/>
          <a:ln>
            <a:noFill/>
          </a:ln>
        </p:spPr>
      </p:pic>
      <p:sp>
        <p:nvSpPr>
          <p:cNvPr id="628" name="Google Shape;628;p1"/>
          <p:cNvSpPr txBox="1"/>
          <p:nvPr>
            <p:ph type="title"/>
          </p:nvPr>
        </p:nvSpPr>
        <p:spPr>
          <a:xfrm>
            <a:off x="508000" y="871600"/>
            <a:ext cx="102690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Competitive Advantage Matrix</a:t>
            </a:r>
            <a:endParaRPr sz="4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
          <p:cNvSpPr txBox="1"/>
          <p:nvPr>
            <p:ph type="title"/>
          </p:nvPr>
        </p:nvSpPr>
        <p:spPr>
          <a:xfrm>
            <a:off x="333515" y="472411"/>
            <a:ext cx="10281066"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Develop a strategy based on your advantage</a:t>
            </a:r>
            <a:r>
              <a:rPr lang="en-GB" sz="2900">
                <a:solidFill>
                  <a:schemeClr val="accent1"/>
                </a:solidFill>
              </a:rPr>
              <a:t>.</a:t>
            </a:r>
            <a:endParaRPr sz="2900">
              <a:solidFill>
                <a:schemeClr val="accent1"/>
              </a:solidFill>
            </a:endParaRPr>
          </a:p>
        </p:txBody>
      </p:sp>
      <p:sp>
        <p:nvSpPr>
          <p:cNvPr id="634" name="Google Shape;634;p2"/>
          <p:cNvSpPr txBox="1"/>
          <p:nvPr>
            <p:ph idx="1" type="body"/>
          </p:nvPr>
        </p:nvSpPr>
        <p:spPr>
          <a:xfrm>
            <a:off x="550575" y="2246450"/>
            <a:ext cx="5096100" cy="3616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200"/>
              <a:buFont typeface="Arial"/>
              <a:buNone/>
            </a:pPr>
            <a:r>
              <a:rPr b="0" i="0" lang="en-GB" u="none" cap="none" strike="noStrike">
                <a:solidFill>
                  <a:schemeClr val="dk1"/>
                </a:solidFill>
                <a:latin typeface="Montserrat Light"/>
                <a:ea typeface="Montserrat Light"/>
                <a:cs typeface="Montserrat Light"/>
                <a:sym typeface="Montserrat Light"/>
              </a:rPr>
              <a:t>The matrix has two axes. The horizontal axis measures economies of scale (i.e., the size of business).</a:t>
            </a:r>
            <a:br>
              <a:rPr lang="en-GB">
                <a:solidFill>
                  <a:schemeClr val="dk1"/>
                </a:solidFill>
                <a:latin typeface="Montserrat Light"/>
                <a:ea typeface="Montserrat Light"/>
                <a:cs typeface="Montserrat Light"/>
                <a:sym typeface="Montserrat Light"/>
              </a:rPr>
            </a:br>
            <a:r>
              <a:rPr b="0" i="0" lang="en-GB" u="none" cap="none" strike="noStrike">
                <a:solidFill>
                  <a:schemeClr val="dk1"/>
                </a:solidFill>
                <a:latin typeface="Montserrat Light"/>
                <a:ea typeface="Montserrat Light"/>
                <a:cs typeface="Montserrat Light"/>
                <a:sym typeface="Montserrat Light"/>
              </a:rPr>
              <a:t>The vertical axis measures the number of different opportunities there are for achieving differentiation</a:t>
            </a:r>
            <a:br>
              <a:rPr lang="en-GB">
                <a:solidFill>
                  <a:schemeClr val="dk1"/>
                </a:solidFill>
                <a:latin typeface="Montserrat Light"/>
                <a:ea typeface="Montserrat Light"/>
                <a:cs typeface="Montserrat Light"/>
                <a:sym typeface="Montserrat Light"/>
              </a:rPr>
            </a:br>
            <a:r>
              <a:rPr b="0" i="0" lang="en-GB" u="none" cap="none" strike="noStrike">
                <a:solidFill>
                  <a:schemeClr val="dk1"/>
                </a:solidFill>
                <a:latin typeface="Montserrat Light"/>
                <a:ea typeface="Montserrat Light"/>
                <a:cs typeface="Montserrat Light"/>
                <a:sym typeface="Montserrat Light"/>
              </a:rPr>
              <a:t>(i.e., the ability of the company to differentiate from its competitors). This results in four quadrants –</a:t>
            </a:r>
            <a:endParaRPr b="0" i="0" u="none" cap="none" strike="noStrike">
              <a:solidFill>
                <a:schemeClr val="dk1"/>
              </a:solidFill>
              <a:latin typeface="Montserrat Light"/>
              <a:ea typeface="Montserrat Light"/>
              <a:cs typeface="Montserrat Light"/>
              <a:sym typeface="Montserrat Light"/>
            </a:endParaRPr>
          </a:p>
          <a:p>
            <a:pPr indent="-355600" lvl="0" marL="342900" marR="0" rtl="0" algn="l">
              <a:lnSpc>
                <a:spcPct val="115000"/>
              </a:lnSpc>
              <a:spcBef>
                <a:spcPts val="2000"/>
              </a:spcBef>
              <a:spcAft>
                <a:spcPts val="0"/>
              </a:spcAft>
              <a:buClr>
                <a:schemeClr val="dk1"/>
              </a:buClr>
              <a:buSzPts val="1400"/>
              <a:buFont typeface="Noto Sans Symbols"/>
              <a:buChar char="∙"/>
            </a:pPr>
            <a:r>
              <a:rPr b="0" i="0" lang="en-GB" u="none" cap="none" strike="noStrike">
                <a:solidFill>
                  <a:schemeClr val="dk1"/>
                </a:solidFill>
                <a:latin typeface="Montserrat Light"/>
                <a:ea typeface="Montserrat Light"/>
                <a:cs typeface="Montserrat Light"/>
                <a:sym typeface="Montserrat Light"/>
              </a:rPr>
              <a:t>Fragmented businesses,</a:t>
            </a:r>
            <a:endParaRPr/>
          </a:p>
          <a:p>
            <a:pPr indent="-355600" lvl="0" marL="342900" marR="0" rtl="0" algn="l">
              <a:lnSpc>
                <a:spcPct val="115000"/>
              </a:lnSpc>
              <a:spcBef>
                <a:spcPts val="1000"/>
              </a:spcBef>
              <a:spcAft>
                <a:spcPts val="0"/>
              </a:spcAft>
              <a:buClr>
                <a:schemeClr val="dk1"/>
              </a:buClr>
              <a:buSzPts val="1400"/>
              <a:buFont typeface="Noto Sans Symbols"/>
              <a:buChar char="∙"/>
            </a:pPr>
            <a:r>
              <a:rPr b="0" i="0" lang="en-GB" u="none" cap="none" strike="noStrike">
                <a:solidFill>
                  <a:schemeClr val="dk1"/>
                </a:solidFill>
                <a:latin typeface="Montserrat Light"/>
                <a:ea typeface="Montserrat Light"/>
                <a:cs typeface="Montserrat Light"/>
                <a:sym typeface="Montserrat Light"/>
              </a:rPr>
              <a:t>Stalemated businesses,</a:t>
            </a:r>
            <a:endParaRPr b="0" i="0" u="none" cap="none" strike="noStrike">
              <a:solidFill>
                <a:schemeClr val="dk1"/>
              </a:solidFill>
              <a:latin typeface="Montserrat Light"/>
              <a:ea typeface="Montserrat Light"/>
              <a:cs typeface="Montserrat Light"/>
              <a:sym typeface="Montserrat Light"/>
            </a:endParaRPr>
          </a:p>
          <a:p>
            <a:pPr indent="-355600" lvl="0" marL="342900" marR="0" rtl="0" algn="l">
              <a:lnSpc>
                <a:spcPct val="115000"/>
              </a:lnSpc>
              <a:spcBef>
                <a:spcPts val="1000"/>
              </a:spcBef>
              <a:spcAft>
                <a:spcPts val="0"/>
              </a:spcAft>
              <a:buClr>
                <a:schemeClr val="dk1"/>
              </a:buClr>
              <a:buSzPts val="1400"/>
              <a:buFont typeface="Noto Sans Symbols"/>
              <a:buChar char="∙"/>
            </a:pPr>
            <a:r>
              <a:rPr b="0" i="0" lang="en-GB" u="none" cap="none" strike="noStrike">
                <a:solidFill>
                  <a:schemeClr val="dk1"/>
                </a:solidFill>
                <a:latin typeface="Montserrat Light"/>
                <a:ea typeface="Montserrat Light"/>
                <a:cs typeface="Montserrat Light"/>
                <a:sym typeface="Montserrat Light"/>
              </a:rPr>
              <a:t>Specialised businesses,</a:t>
            </a:r>
            <a:endParaRPr b="0" i="0" u="none" cap="none" strike="noStrike">
              <a:solidFill>
                <a:schemeClr val="dk1"/>
              </a:solidFill>
              <a:latin typeface="Montserrat Light"/>
              <a:ea typeface="Montserrat Light"/>
              <a:cs typeface="Montserrat Light"/>
              <a:sym typeface="Montserrat Light"/>
            </a:endParaRPr>
          </a:p>
          <a:p>
            <a:pPr indent="-355600" lvl="0" marL="342900" marR="0" rtl="0" algn="l">
              <a:lnSpc>
                <a:spcPct val="115000"/>
              </a:lnSpc>
              <a:spcBef>
                <a:spcPts val="1000"/>
              </a:spcBef>
              <a:spcAft>
                <a:spcPts val="0"/>
              </a:spcAft>
              <a:buClr>
                <a:schemeClr val="dk1"/>
              </a:buClr>
              <a:buSzPts val="1400"/>
              <a:buFont typeface="Noto Sans Symbols"/>
              <a:buChar char="∙"/>
            </a:pPr>
            <a:r>
              <a:rPr b="0" i="0" lang="en-GB" u="none" cap="none" strike="noStrike">
                <a:solidFill>
                  <a:schemeClr val="dk1"/>
                </a:solidFill>
                <a:latin typeface="Montserrat Light"/>
                <a:ea typeface="Montserrat Light"/>
                <a:cs typeface="Montserrat Light"/>
                <a:sym typeface="Montserrat Light"/>
              </a:rPr>
              <a:t>Volume businesses.</a:t>
            </a:r>
            <a:endParaRPr b="0" i="0" u="none" cap="none" strike="noStrike">
              <a:solidFill>
                <a:schemeClr val="dk1"/>
              </a:solidFill>
              <a:latin typeface="Montserrat Light"/>
              <a:ea typeface="Montserrat Light"/>
              <a:cs typeface="Montserrat Light"/>
              <a:sym typeface="Montserrat Light"/>
            </a:endParaRPr>
          </a:p>
          <a:p>
            <a:pPr indent="0" lvl="0" marL="0" marR="0" rtl="0" algn="l">
              <a:lnSpc>
                <a:spcPct val="115000"/>
              </a:lnSpc>
              <a:spcBef>
                <a:spcPts val="2000"/>
              </a:spcBef>
              <a:spcAft>
                <a:spcPts val="0"/>
              </a:spcAft>
              <a:buClr>
                <a:schemeClr val="dk1"/>
              </a:buClr>
              <a:buSzPts val="1200"/>
              <a:buFont typeface="Arial"/>
              <a:buNone/>
            </a:pPr>
            <a:r>
              <a:rPr b="0" i="0" lang="en-GB" u="none" cap="none" strike="noStrike">
                <a:solidFill>
                  <a:schemeClr val="dk1"/>
                </a:solidFill>
                <a:latin typeface="Montserrat Light"/>
                <a:ea typeface="Montserrat Light"/>
                <a:cs typeface="Montserrat Light"/>
                <a:sym typeface="Montserrat Light"/>
              </a:rPr>
              <a:t>Plot the companies, strategic business units (SBUs) or products in the matrix to build your strengths and gain a competitive advantage</a:t>
            </a:r>
            <a:endParaRPr/>
          </a:p>
        </p:txBody>
      </p:sp>
      <p:sp>
        <p:nvSpPr>
          <p:cNvPr id="635" name="Google Shape;635;p2"/>
          <p:cNvSpPr/>
          <p:nvPr/>
        </p:nvSpPr>
        <p:spPr>
          <a:xfrm>
            <a:off x="463524" y="1220550"/>
            <a:ext cx="9230400" cy="68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667" u="none" cap="none" strike="noStrike">
                <a:solidFill>
                  <a:schemeClr val="lt1"/>
                </a:solidFill>
                <a:latin typeface="Montserrat SemiBold"/>
                <a:ea typeface="Montserrat SemiBold"/>
                <a:cs typeface="Montserrat SemiBold"/>
                <a:sym typeface="Montserrat SemiBold"/>
              </a:rPr>
              <a:t>Use this model to work out how to obtain a competitive advantage</a:t>
            </a:r>
            <a:endParaRPr b="1" i="0" sz="1667" u="none" cap="none" strike="noStrike">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b="1" i="0" sz="1667" u="none" cap="none" strike="noStrike">
              <a:solidFill>
                <a:schemeClr val="lt1"/>
              </a:solidFill>
              <a:latin typeface="Montserrat SemiBold"/>
              <a:ea typeface="Montserrat SemiBold"/>
              <a:cs typeface="Montserrat SemiBold"/>
              <a:sym typeface="Montserrat SemiBold"/>
            </a:endParaRPr>
          </a:p>
        </p:txBody>
      </p:sp>
      <p:sp>
        <p:nvSpPr>
          <p:cNvPr id="636" name="Google Shape;636;p2"/>
          <p:cNvSpPr txBox="1"/>
          <p:nvPr/>
        </p:nvSpPr>
        <p:spPr>
          <a:xfrm>
            <a:off x="550570" y="1625815"/>
            <a:ext cx="98469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Competitive Advantage Matrix (CAM) was created by Boston Consulting Group (BCG) and is based on the premise that a competitive advantage can be achieved by differentiation and/or economies of scale.</a:t>
            </a:r>
            <a:endParaRPr sz="1400">
              <a:solidFill>
                <a:schemeClr val="dk1"/>
              </a:solidFill>
              <a:latin typeface="Montserrat Light"/>
              <a:ea typeface="Montserrat Light"/>
              <a:cs typeface="Montserrat Light"/>
              <a:sym typeface="Montserrat Light"/>
            </a:endParaRPr>
          </a:p>
        </p:txBody>
      </p:sp>
      <p:sp>
        <p:nvSpPr>
          <p:cNvPr id="637" name="Google Shape;63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8" name="Google Shape;63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639" name="Google Shape;639;p2"/>
          <p:cNvPicPr preferRelativeResize="0"/>
          <p:nvPr/>
        </p:nvPicPr>
        <p:blipFill>
          <a:blip r:embed="rId3">
            <a:alphaModFix/>
          </a:blip>
          <a:stretch>
            <a:fillRect/>
          </a:stretch>
        </p:blipFill>
        <p:spPr>
          <a:xfrm>
            <a:off x="5799075" y="2301435"/>
            <a:ext cx="6240522" cy="36074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3"/>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Fragmented businesses</a:t>
            </a:r>
            <a:r>
              <a:rPr lang="en-GB">
                <a:solidFill>
                  <a:schemeClr val="accent3"/>
                </a:solidFill>
              </a:rPr>
              <a:t>.</a:t>
            </a:r>
            <a:endParaRPr>
              <a:solidFill>
                <a:schemeClr val="accent3"/>
              </a:solidFill>
            </a:endParaRPr>
          </a:p>
        </p:txBody>
      </p:sp>
      <p:sp>
        <p:nvSpPr>
          <p:cNvPr id="645" name="Google Shape;645;p3"/>
          <p:cNvSpPr txBox="1"/>
          <p:nvPr/>
        </p:nvSpPr>
        <p:spPr>
          <a:xfrm>
            <a:off x="653417" y="1673424"/>
            <a:ext cx="4446485" cy="3379343"/>
          </a:xfrm>
          <a:prstGeom prst="rect">
            <a:avLst/>
          </a:prstGeom>
          <a:noFill/>
          <a:ln>
            <a:noFill/>
          </a:ln>
        </p:spPr>
        <p:txBody>
          <a:bodyPr anchorCtr="0" anchor="t" bIns="60950" lIns="121900" spcFirstLastPara="1" rIns="121900" wrap="square" tIns="60950">
            <a:noAutofit/>
          </a:bodyPr>
          <a:lstStyle/>
          <a:p>
            <a:pPr indent="0" lvl="0" marL="0" marR="0" rtl="0" algn="l">
              <a:lnSpc>
                <a:spcPct val="115000"/>
              </a:lnSpc>
              <a:spcBef>
                <a:spcPts val="0"/>
              </a:spcBef>
              <a:spcAft>
                <a:spcPts val="0"/>
              </a:spcAft>
              <a:buClr>
                <a:schemeClr val="accent1"/>
              </a:buClr>
              <a:buSzPts val="1400"/>
              <a:buFont typeface="Arial"/>
              <a:buNone/>
            </a:pPr>
            <a:r>
              <a:rPr i="0" lang="en-GB" sz="1400">
                <a:solidFill>
                  <a:schemeClr val="lt1"/>
                </a:solidFill>
                <a:latin typeface="Montserrat SemiBold"/>
                <a:ea typeface="Montserrat SemiBold"/>
                <a:cs typeface="Montserrat SemiBold"/>
                <a:sym typeface="Montserrat SemiBold"/>
              </a:rPr>
              <a:t>Fragmented businesses:</a:t>
            </a:r>
            <a:r>
              <a:rPr b="1" i="0" lang="en-GB" sz="1400">
                <a:solidFill>
                  <a:schemeClr val="dk1"/>
                </a:solidFill>
                <a:latin typeface="Montserrat Light"/>
                <a:ea typeface="Montserrat Light"/>
                <a:cs typeface="Montserrat Light"/>
                <a:sym typeface="Montserrat Light"/>
              </a:rPr>
              <a:t> </a:t>
            </a:r>
            <a:r>
              <a:rPr b="0" i="0" lang="en-GB" sz="1400">
                <a:solidFill>
                  <a:schemeClr val="dk1"/>
                </a:solidFill>
                <a:latin typeface="Montserrat Light"/>
                <a:ea typeface="Montserrat Light"/>
                <a:cs typeface="Montserrat Light"/>
                <a:sym typeface="Montserrat Light"/>
              </a:rPr>
              <a:t>These are small companies which compete in different ways.  Typically they are retailers. Some have a specialist product, others low prices, or a site on a busy thoroughfare. These companies don't have size on their side and differentiate and win a competitive advantage through playing in a niche. Think of restaurants, printers, engineering jobbing shops and the like, all of them with loyal customer bases.</a:t>
            </a:r>
            <a:endParaRPr/>
          </a:p>
          <a:p>
            <a:pPr indent="0" lvl="0" marL="0" marR="0" rtl="0" algn="l">
              <a:spcBef>
                <a:spcPts val="1613"/>
              </a:spcBef>
              <a:spcAft>
                <a:spcPts val="0"/>
              </a:spcAft>
              <a:buClr>
                <a:schemeClr val="accent1"/>
              </a:buClr>
              <a:buSzPts val="1400"/>
              <a:buFont typeface="Arial"/>
              <a:buNone/>
            </a:pPr>
            <a:r>
              <a:t/>
            </a:r>
            <a:endParaRPr b="0" i="0" sz="1400">
              <a:solidFill>
                <a:schemeClr val="dk1"/>
              </a:solidFill>
              <a:latin typeface="Montserrat Light"/>
              <a:ea typeface="Montserrat Light"/>
              <a:cs typeface="Montserrat Light"/>
              <a:sym typeface="Montserrat Light"/>
            </a:endParaRPr>
          </a:p>
          <a:p>
            <a:pPr indent="0" lvl="0" marL="0" marR="0" rtl="0" algn="l">
              <a:spcBef>
                <a:spcPts val="280"/>
              </a:spcBef>
              <a:spcAft>
                <a:spcPts val="0"/>
              </a:spcAft>
              <a:buClr>
                <a:schemeClr val="accent1"/>
              </a:buClr>
              <a:buSzPts val="1400"/>
              <a:buFont typeface="Arial"/>
              <a:buNone/>
            </a:pPr>
            <a:r>
              <a:t/>
            </a:r>
            <a:endParaRPr b="0" i="0" sz="1400">
              <a:solidFill>
                <a:schemeClr val="dk1"/>
              </a:solidFill>
              <a:latin typeface="Montserrat Light"/>
              <a:ea typeface="Montserrat Light"/>
              <a:cs typeface="Montserrat Light"/>
              <a:sym typeface="Montserrat Light"/>
            </a:endParaRPr>
          </a:p>
        </p:txBody>
      </p:sp>
      <p:pic>
        <p:nvPicPr>
          <p:cNvPr id="646" name="Google Shape;646;p3"/>
          <p:cNvPicPr preferRelativeResize="0"/>
          <p:nvPr/>
        </p:nvPicPr>
        <p:blipFill rotWithShape="1">
          <a:blip r:embed="rId3">
            <a:alphaModFix/>
          </a:blip>
          <a:srcRect b="0" l="0" r="0" t="0"/>
          <a:stretch/>
        </p:blipFill>
        <p:spPr>
          <a:xfrm>
            <a:off x="6096000" y="1673424"/>
            <a:ext cx="4680261" cy="4213739"/>
          </a:xfrm>
          <a:prstGeom prst="rect">
            <a:avLst/>
          </a:prstGeom>
          <a:noFill/>
          <a:ln>
            <a:noFill/>
          </a:ln>
        </p:spPr>
      </p:pic>
      <p:sp>
        <p:nvSpPr>
          <p:cNvPr id="647" name="Google Shape;647;p3"/>
          <p:cNvSpPr/>
          <p:nvPr/>
        </p:nvSpPr>
        <p:spPr>
          <a:xfrm>
            <a:off x="6998056" y="1817914"/>
            <a:ext cx="1850570" cy="1687286"/>
          </a:xfrm>
          <a:prstGeom prst="rect">
            <a:avLst/>
          </a:prstGeom>
          <a:noFill/>
          <a:ln cap="flat" cmpd="sng" w="38100">
            <a:solidFill>
              <a:srgbClr val="DF101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8" name="Google Shape;648;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49" name="Google Shape;649;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50" name="Google Shape;650;p3"/>
          <p:cNvSpPr txBox="1"/>
          <p:nvPr/>
        </p:nvSpPr>
        <p:spPr>
          <a:xfrm>
            <a:off x="361795" y="363254"/>
            <a:ext cx="971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4"/>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Stalemate businesses</a:t>
            </a:r>
            <a:r>
              <a:rPr lang="en-GB">
                <a:solidFill>
                  <a:schemeClr val="accent2"/>
                </a:solidFill>
              </a:rPr>
              <a:t>.</a:t>
            </a:r>
            <a:endParaRPr>
              <a:solidFill>
                <a:schemeClr val="accent2"/>
              </a:solidFill>
            </a:endParaRPr>
          </a:p>
        </p:txBody>
      </p:sp>
      <p:sp>
        <p:nvSpPr>
          <p:cNvPr id="656" name="Google Shape;656;p4"/>
          <p:cNvSpPr txBox="1"/>
          <p:nvPr/>
        </p:nvSpPr>
        <p:spPr>
          <a:xfrm>
            <a:off x="653417" y="1673423"/>
            <a:ext cx="4446485" cy="4303557"/>
          </a:xfrm>
          <a:prstGeom prst="rect">
            <a:avLst/>
          </a:prstGeom>
          <a:noFill/>
          <a:ln>
            <a:noFill/>
          </a:ln>
        </p:spPr>
        <p:txBody>
          <a:bodyPr anchorCtr="0" anchor="t" bIns="60950" lIns="121900" spcFirstLastPara="1" rIns="121900" wrap="square" tIns="60950">
            <a:noAutofit/>
          </a:bodyPr>
          <a:lstStyle/>
          <a:p>
            <a:pPr indent="0" lvl="0" marL="0" marR="0" rtl="0" algn="l">
              <a:lnSpc>
                <a:spcPct val="115000"/>
              </a:lnSpc>
              <a:spcBef>
                <a:spcPts val="0"/>
              </a:spcBef>
              <a:spcAft>
                <a:spcPts val="0"/>
              </a:spcAft>
              <a:buClr>
                <a:schemeClr val="accent1"/>
              </a:buClr>
              <a:buSzPts val="1400"/>
              <a:buFont typeface="Arial"/>
              <a:buNone/>
            </a:pPr>
            <a:r>
              <a:rPr i="0" lang="en-GB" sz="1400">
                <a:solidFill>
                  <a:schemeClr val="lt1"/>
                </a:solidFill>
                <a:latin typeface="Montserrat SemiBold"/>
                <a:ea typeface="Montserrat SemiBold"/>
                <a:cs typeface="Montserrat SemiBold"/>
                <a:sym typeface="Montserrat SemiBold"/>
              </a:rPr>
              <a:t>Stalemated businesses:</a:t>
            </a:r>
            <a:r>
              <a:rPr b="1" i="0" lang="en-GB" sz="1400">
                <a:solidFill>
                  <a:schemeClr val="dk1"/>
                </a:solidFill>
                <a:latin typeface="Montserrat Light"/>
                <a:ea typeface="Montserrat Light"/>
                <a:cs typeface="Montserrat Light"/>
                <a:sym typeface="Montserrat Light"/>
              </a:rPr>
              <a:t> </a:t>
            </a:r>
            <a:r>
              <a:rPr b="0" i="0" lang="en-GB" sz="1400">
                <a:solidFill>
                  <a:schemeClr val="dk1"/>
                </a:solidFill>
                <a:latin typeface="Montserrat Light"/>
                <a:ea typeface="Montserrat Light"/>
                <a:cs typeface="Montserrat Light"/>
                <a:sym typeface="Montserrat Light"/>
              </a:rPr>
              <a:t>These</a:t>
            </a:r>
            <a:r>
              <a:rPr b="1" i="0" lang="en-GB" sz="1400">
                <a:solidFill>
                  <a:schemeClr val="dk1"/>
                </a:solidFill>
                <a:latin typeface="Montserrat Light"/>
                <a:ea typeface="Montserrat Light"/>
                <a:cs typeface="Montserrat Light"/>
                <a:sym typeface="Montserrat Light"/>
              </a:rPr>
              <a:t> </a:t>
            </a:r>
            <a:r>
              <a:rPr b="0" i="0" lang="en-GB" sz="1400">
                <a:solidFill>
                  <a:schemeClr val="dk1"/>
                </a:solidFill>
                <a:latin typeface="Montserrat Light"/>
                <a:ea typeface="Montserrat Light"/>
                <a:cs typeface="Montserrat Light"/>
                <a:sym typeface="Montserrat Light"/>
              </a:rPr>
              <a:t>specialised manufacturers could be making metal components (eg in the Midlands of the UK or the Great Lakes area of the US). They produce commodities with little differentiation and their survival depends on managing costs. These companies have much less opportunity for achieving a competitive advantage than others in the matrix.</a:t>
            </a:r>
            <a:endParaRPr/>
          </a:p>
          <a:p>
            <a:pPr indent="0" lvl="0" marL="0" marR="0" rtl="0" algn="l">
              <a:lnSpc>
                <a:spcPct val="115000"/>
              </a:lnSpc>
              <a:spcBef>
                <a:spcPts val="1613"/>
              </a:spcBef>
              <a:spcAft>
                <a:spcPts val="0"/>
              </a:spcAft>
              <a:buClr>
                <a:schemeClr val="accent1"/>
              </a:buClr>
              <a:buSzPts val="1400"/>
              <a:buFont typeface="Arial"/>
              <a:buNone/>
            </a:pPr>
            <a:r>
              <a:rPr b="0" i="0" lang="en-GB" sz="1400">
                <a:solidFill>
                  <a:schemeClr val="dk1"/>
                </a:solidFill>
                <a:latin typeface="Montserrat Light"/>
                <a:ea typeface="Montserrat Light"/>
                <a:cs typeface="Montserrat Light"/>
                <a:sym typeface="Montserrat Light"/>
              </a:rPr>
              <a:t>If you have products/companies in this quadrant consider what to do with them. They don’t offer opportunities for growth and you can’t extract premium prices because they sell commodities. They are only worth keeping if you have a cost advantage such as a privileged supply of raw material.</a:t>
            </a:r>
            <a:endParaRPr/>
          </a:p>
          <a:p>
            <a:pPr indent="0" lvl="0" marL="0" marR="0" rtl="0" algn="l">
              <a:spcBef>
                <a:spcPts val="1613"/>
              </a:spcBef>
              <a:spcAft>
                <a:spcPts val="0"/>
              </a:spcAft>
              <a:buClr>
                <a:schemeClr val="accent1"/>
              </a:buClr>
              <a:buSzPts val="1400"/>
              <a:buFont typeface="Arial"/>
              <a:buNone/>
            </a:pPr>
            <a:r>
              <a:t/>
            </a:r>
            <a:endParaRPr b="0" i="0" sz="1400">
              <a:solidFill>
                <a:schemeClr val="dk1"/>
              </a:solidFill>
              <a:latin typeface="Montserrat Light"/>
              <a:ea typeface="Montserrat Light"/>
              <a:cs typeface="Montserrat Light"/>
              <a:sym typeface="Montserrat Light"/>
            </a:endParaRPr>
          </a:p>
        </p:txBody>
      </p:sp>
      <p:pic>
        <p:nvPicPr>
          <p:cNvPr id="657" name="Google Shape;657;p4"/>
          <p:cNvPicPr preferRelativeResize="0"/>
          <p:nvPr/>
        </p:nvPicPr>
        <p:blipFill rotWithShape="1">
          <a:blip r:embed="rId3">
            <a:alphaModFix/>
          </a:blip>
          <a:srcRect b="0" l="0" r="0" t="0"/>
          <a:stretch/>
        </p:blipFill>
        <p:spPr>
          <a:xfrm>
            <a:off x="6096000" y="1673424"/>
            <a:ext cx="4680261" cy="4213739"/>
          </a:xfrm>
          <a:prstGeom prst="rect">
            <a:avLst/>
          </a:prstGeom>
          <a:noFill/>
          <a:ln>
            <a:noFill/>
          </a:ln>
        </p:spPr>
      </p:pic>
      <p:sp>
        <p:nvSpPr>
          <p:cNvPr id="658" name="Google Shape;658;p4"/>
          <p:cNvSpPr/>
          <p:nvPr/>
        </p:nvSpPr>
        <p:spPr>
          <a:xfrm>
            <a:off x="6988629" y="3514573"/>
            <a:ext cx="1850570" cy="1687286"/>
          </a:xfrm>
          <a:prstGeom prst="rect">
            <a:avLst/>
          </a:prstGeom>
          <a:noFill/>
          <a:ln cap="flat" cmpd="sng" w="38100">
            <a:solidFill>
              <a:srgbClr val="DF101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9" name="Google Shape;659;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60" name="Google Shape;660;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61" name="Google Shape;661;p4"/>
          <p:cNvSpPr txBox="1"/>
          <p:nvPr/>
        </p:nvSpPr>
        <p:spPr>
          <a:xfrm>
            <a:off x="361795" y="363254"/>
            <a:ext cx="971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Step 2</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5"/>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Specialised businesses</a:t>
            </a:r>
            <a:r>
              <a:rPr lang="en-GB">
                <a:solidFill>
                  <a:schemeClr val="lt1"/>
                </a:solidFill>
              </a:rPr>
              <a:t>.</a:t>
            </a:r>
            <a:endParaRPr>
              <a:solidFill>
                <a:schemeClr val="lt1"/>
              </a:solidFill>
            </a:endParaRPr>
          </a:p>
        </p:txBody>
      </p:sp>
      <p:sp>
        <p:nvSpPr>
          <p:cNvPr id="667" name="Google Shape;667;p5"/>
          <p:cNvSpPr txBox="1"/>
          <p:nvPr/>
        </p:nvSpPr>
        <p:spPr>
          <a:xfrm>
            <a:off x="653417" y="1673424"/>
            <a:ext cx="4446485" cy="2992844"/>
          </a:xfrm>
          <a:prstGeom prst="rect">
            <a:avLst/>
          </a:prstGeom>
          <a:noFill/>
          <a:ln>
            <a:noFill/>
          </a:ln>
        </p:spPr>
        <p:txBody>
          <a:bodyPr anchorCtr="0" anchor="t" bIns="60950" lIns="121900" spcFirstLastPara="1" rIns="121900" wrap="square" tIns="60950">
            <a:noAutofit/>
          </a:bodyPr>
          <a:lstStyle/>
          <a:p>
            <a:pPr indent="0" lvl="0" marL="0" marR="0" rtl="0" algn="l">
              <a:lnSpc>
                <a:spcPct val="115000"/>
              </a:lnSpc>
              <a:spcBef>
                <a:spcPts val="0"/>
              </a:spcBef>
              <a:spcAft>
                <a:spcPts val="0"/>
              </a:spcAft>
              <a:buClr>
                <a:schemeClr val="accent1"/>
              </a:buClr>
              <a:buSzPts val="1400"/>
              <a:buFont typeface="Arial"/>
              <a:buNone/>
            </a:pPr>
            <a:r>
              <a:rPr b="1" i="0" lang="en-GB" sz="1400">
                <a:solidFill>
                  <a:schemeClr val="dk1"/>
                </a:solidFill>
                <a:latin typeface="Montserrat Light"/>
                <a:ea typeface="Montserrat Light"/>
                <a:cs typeface="Montserrat Light"/>
                <a:sym typeface="Montserrat Light"/>
              </a:rPr>
              <a:t>Specialised businesses:</a:t>
            </a:r>
            <a:r>
              <a:rPr b="0" i="0" lang="en-GB" sz="1400">
                <a:solidFill>
                  <a:schemeClr val="dk1"/>
                </a:solidFill>
                <a:latin typeface="Montserrat Light"/>
                <a:ea typeface="Montserrat Light"/>
                <a:cs typeface="Montserrat Light"/>
                <a:sym typeface="Montserrat Light"/>
              </a:rPr>
              <a:t> These companies are big </a:t>
            </a:r>
            <a:r>
              <a:rPr b="0" i="0" lang="en-GB" sz="1400" u="sng">
                <a:solidFill>
                  <a:schemeClr val="dk1"/>
                </a:solidFill>
                <a:latin typeface="Montserrat Light"/>
                <a:ea typeface="Montserrat Light"/>
                <a:cs typeface="Montserrat Light"/>
                <a:sym typeface="Montserrat Light"/>
              </a:rPr>
              <a:t>and</a:t>
            </a:r>
            <a:r>
              <a:rPr b="0" i="0" lang="en-GB" sz="1400">
                <a:solidFill>
                  <a:schemeClr val="dk1"/>
                </a:solidFill>
                <a:latin typeface="Montserrat Light"/>
                <a:ea typeface="Montserrat Light"/>
                <a:cs typeface="Montserrat Light"/>
                <a:sym typeface="Montserrat Light"/>
              </a:rPr>
              <a:t> strongly branded (eg food companies). Scale is important to them in achieving a competitive advantage.</a:t>
            </a:r>
            <a:endParaRPr/>
          </a:p>
          <a:p>
            <a:pPr indent="0" lvl="0" marL="0" marR="0" rtl="0" algn="l">
              <a:lnSpc>
                <a:spcPct val="115000"/>
              </a:lnSpc>
              <a:spcBef>
                <a:spcPts val="280"/>
              </a:spcBef>
              <a:spcAft>
                <a:spcPts val="0"/>
              </a:spcAft>
              <a:buClr>
                <a:schemeClr val="accent1"/>
              </a:buClr>
              <a:buSzPts val="1400"/>
              <a:buFont typeface="Arial"/>
              <a:buNone/>
            </a:pPr>
            <a:r>
              <a:t/>
            </a:r>
            <a:endParaRPr b="0" i="0" sz="1400">
              <a:solidFill>
                <a:schemeClr val="dk1"/>
              </a:solidFill>
              <a:latin typeface="Montserrat Light"/>
              <a:ea typeface="Montserrat Light"/>
              <a:cs typeface="Montserrat Light"/>
              <a:sym typeface="Montserrat Light"/>
            </a:endParaRPr>
          </a:p>
          <a:p>
            <a:pPr indent="0" lvl="0" marL="0" marR="0" rtl="0" algn="l">
              <a:lnSpc>
                <a:spcPct val="115000"/>
              </a:lnSpc>
              <a:spcBef>
                <a:spcPts val="280"/>
              </a:spcBef>
              <a:spcAft>
                <a:spcPts val="0"/>
              </a:spcAft>
              <a:buClr>
                <a:schemeClr val="accent1"/>
              </a:buClr>
              <a:buSzPts val="1400"/>
              <a:buFont typeface="Arial"/>
              <a:buNone/>
            </a:pPr>
            <a:r>
              <a:rPr b="0" i="0" lang="en-GB" sz="1400">
                <a:solidFill>
                  <a:schemeClr val="dk1"/>
                </a:solidFill>
                <a:latin typeface="Montserrat Light"/>
                <a:ea typeface="Montserrat Light"/>
                <a:cs typeface="Montserrat Light"/>
                <a:sym typeface="Montserrat Light"/>
              </a:rPr>
              <a:t>Because they are specialised they offer benefits. The strong brand permits premium pricing and the economies of scale keep competitors at bay.</a:t>
            </a:r>
            <a:endParaRPr/>
          </a:p>
          <a:p>
            <a:pPr indent="0" lvl="0" marL="0" marR="0" rtl="0" algn="l">
              <a:lnSpc>
                <a:spcPct val="115000"/>
              </a:lnSpc>
              <a:spcBef>
                <a:spcPts val="280"/>
              </a:spcBef>
              <a:spcAft>
                <a:spcPts val="0"/>
              </a:spcAft>
              <a:buClr>
                <a:schemeClr val="accent1"/>
              </a:buClr>
              <a:buSzPts val="1400"/>
              <a:buFont typeface="Arial"/>
              <a:buNone/>
            </a:pPr>
            <a:r>
              <a:t/>
            </a:r>
            <a:endParaRPr b="0" i="0" sz="1400">
              <a:solidFill>
                <a:schemeClr val="dk1"/>
              </a:solidFill>
              <a:latin typeface="Montserrat Light"/>
              <a:ea typeface="Montserrat Light"/>
              <a:cs typeface="Montserrat Light"/>
              <a:sym typeface="Montserrat Light"/>
            </a:endParaRPr>
          </a:p>
          <a:p>
            <a:pPr indent="0" lvl="0" marL="0" marR="0" rtl="0" algn="l">
              <a:spcBef>
                <a:spcPts val="1613"/>
              </a:spcBef>
              <a:spcAft>
                <a:spcPts val="0"/>
              </a:spcAft>
              <a:buClr>
                <a:schemeClr val="accent1"/>
              </a:buClr>
              <a:buSzPts val="1400"/>
              <a:buFont typeface="Arial"/>
              <a:buNone/>
            </a:pPr>
            <a:r>
              <a:t/>
            </a:r>
            <a:endParaRPr b="0" i="0" sz="1400">
              <a:solidFill>
                <a:schemeClr val="dk1"/>
              </a:solidFill>
              <a:latin typeface="Montserrat Light"/>
              <a:ea typeface="Montserrat Light"/>
              <a:cs typeface="Montserrat Light"/>
              <a:sym typeface="Montserrat Light"/>
            </a:endParaRPr>
          </a:p>
        </p:txBody>
      </p:sp>
      <p:pic>
        <p:nvPicPr>
          <p:cNvPr id="668" name="Google Shape;668;p5"/>
          <p:cNvPicPr preferRelativeResize="0"/>
          <p:nvPr/>
        </p:nvPicPr>
        <p:blipFill rotWithShape="1">
          <a:blip r:embed="rId3">
            <a:alphaModFix/>
          </a:blip>
          <a:srcRect b="0" l="0" r="0" t="0"/>
          <a:stretch/>
        </p:blipFill>
        <p:spPr>
          <a:xfrm>
            <a:off x="6096000" y="1673424"/>
            <a:ext cx="4680261" cy="4213739"/>
          </a:xfrm>
          <a:prstGeom prst="rect">
            <a:avLst/>
          </a:prstGeom>
          <a:noFill/>
          <a:ln>
            <a:noFill/>
          </a:ln>
        </p:spPr>
      </p:pic>
      <p:sp>
        <p:nvSpPr>
          <p:cNvPr id="669" name="Google Shape;669;p5"/>
          <p:cNvSpPr/>
          <p:nvPr/>
        </p:nvSpPr>
        <p:spPr>
          <a:xfrm>
            <a:off x="8848626" y="1819373"/>
            <a:ext cx="1850570" cy="1676400"/>
          </a:xfrm>
          <a:prstGeom prst="rect">
            <a:avLst/>
          </a:prstGeom>
          <a:noFill/>
          <a:ln cap="flat" cmpd="sng" w="38100">
            <a:solidFill>
              <a:srgbClr val="DF101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0" name="Google Shape;670;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71" name="Google Shape;671;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72" name="Google Shape;672;p5"/>
          <p:cNvSpPr txBox="1"/>
          <p:nvPr/>
        </p:nvSpPr>
        <p:spPr>
          <a:xfrm>
            <a:off x="361795" y="363254"/>
            <a:ext cx="971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Step 3</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6"/>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Volume businesses</a:t>
            </a:r>
            <a:r>
              <a:rPr lang="en-GB">
                <a:solidFill>
                  <a:schemeClr val="accent1"/>
                </a:solidFill>
              </a:rPr>
              <a:t>.</a:t>
            </a:r>
            <a:endParaRPr>
              <a:solidFill>
                <a:schemeClr val="accent1"/>
              </a:solidFill>
            </a:endParaRPr>
          </a:p>
        </p:txBody>
      </p:sp>
      <p:sp>
        <p:nvSpPr>
          <p:cNvPr id="678" name="Google Shape;678;p6"/>
          <p:cNvSpPr txBox="1"/>
          <p:nvPr/>
        </p:nvSpPr>
        <p:spPr>
          <a:xfrm>
            <a:off x="653417" y="1673424"/>
            <a:ext cx="4446485" cy="2012456"/>
          </a:xfrm>
          <a:prstGeom prst="rect">
            <a:avLst/>
          </a:prstGeom>
          <a:noFill/>
          <a:ln>
            <a:noFill/>
          </a:ln>
        </p:spPr>
        <p:txBody>
          <a:bodyPr anchorCtr="0" anchor="t" bIns="60950" lIns="121900" spcFirstLastPara="1" rIns="121900" wrap="square" tIns="60950">
            <a:noAutofit/>
          </a:bodyPr>
          <a:lstStyle/>
          <a:p>
            <a:pPr indent="0" lvl="0" marL="0" marR="0" rtl="0" algn="l">
              <a:lnSpc>
                <a:spcPct val="115000"/>
              </a:lnSpc>
              <a:spcBef>
                <a:spcPts val="0"/>
              </a:spcBef>
              <a:spcAft>
                <a:spcPts val="0"/>
              </a:spcAft>
              <a:buClr>
                <a:schemeClr val="accent1"/>
              </a:buClr>
              <a:buSzPts val="1400"/>
              <a:buFont typeface="Arial"/>
              <a:buNone/>
            </a:pPr>
            <a:r>
              <a:rPr i="0" lang="en-GB" sz="1400">
                <a:solidFill>
                  <a:schemeClr val="lt1"/>
                </a:solidFill>
                <a:latin typeface="Montserrat SemiBold"/>
                <a:ea typeface="Montserrat SemiBold"/>
                <a:cs typeface="Montserrat SemiBold"/>
                <a:sym typeface="Montserrat SemiBold"/>
              </a:rPr>
              <a:t>Volume businesses:</a:t>
            </a:r>
            <a:r>
              <a:rPr b="1" i="0" lang="en-GB" sz="1400">
                <a:solidFill>
                  <a:schemeClr val="dk1"/>
                </a:solidFill>
                <a:latin typeface="Montserrat Light"/>
                <a:ea typeface="Montserrat Light"/>
                <a:cs typeface="Montserrat Light"/>
                <a:sym typeface="Montserrat Light"/>
              </a:rPr>
              <a:t> </a:t>
            </a:r>
            <a:r>
              <a:rPr b="0" i="0" lang="en-GB" sz="1400">
                <a:solidFill>
                  <a:schemeClr val="dk1"/>
                </a:solidFill>
                <a:latin typeface="Montserrat Light"/>
                <a:ea typeface="Montserrat Light"/>
                <a:cs typeface="Montserrat Light"/>
                <a:sym typeface="Montserrat Light"/>
              </a:rPr>
              <a:t> These companies need scale to be competitive and the only way they can achieve this is in large assembly sites (eg car assemblers). The problem here is that products from competitors can look the same. It is why branding is important – to try to make the company/product more specialised.</a:t>
            </a:r>
            <a:endParaRPr/>
          </a:p>
          <a:p>
            <a:pPr indent="0" lvl="0" marL="0" marR="0" rtl="0" algn="l">
              <a:lnSpc>
                <a:spcPct val="115000"/>
              </a:lnSpc>
              <a:spcBef>
                <a:spcPts val="1613"/>
              </a:spcBef>
              <a:spcAft>
                <a:spcPts val="0"/>
              </a:spcAft>
              <a:buClr>
                <a:schemeClr val="accent1"/>
              </a:buClr>
              <a:buSzPts val="1400"/>
              <a:buFont typeface="Arial"/>
              <a:buNone/>
            </a:pPr>
            <a:r>
              <a:t/>
            </a:r>
            <a:endParaRPr b="0" i="0" sz="1400">
              <a:solidFill>
                <a:schemeClr val="dk1"/>
              </a:solidFill>
              <a:latin typeface="Montserrat Light"/>
              <a:ea typeface="Montserrat Light"/>
              <a:cs typeface="Montserrat Light"/>
              <a:sym typeface="Montserrat Light"/>
            </a:endParaRPr>
          </a:p>
          <a:p>
            <a:pPr indent="0" lvl="0" marL="0" marR="0" rtl="0" algn="l">
              <a:spcBef>
                <a:spcPts val="1613"/>
              </a:spcBef>
              <a:spcAft>
                <a:spcPts val="0"/>
              </a:spcAft>
              <a:buClr>
                <a:schemeClr val="accent1"/>
              </a:buClr>
              <a:buSzPts val="1400"/>
              <a:buFont typeface="Arial"/>
              <a:buNone/>
            </a:pPr>
            <a:r>
              <a:t/>
            </a:r>
            <a:endParaRPr b="0" i="0" sz="1400">
              <a:solidFill>
                <a:schemeClr val="dk1"/>
              </a:solidFill>
              <a:latin typeface="Montserrat Light"/>
              <a:ea typeface="Montserrat Light"/>
              <a:cs typeface="Montserrat Light"/>
              <a:sym typeface="Montserrat Light"/>
            </a:endParaRPr>
          </a:p>
        </p:txBody>
      </p:sp>
      <p:pic>
        <p:nvPicPr>
          <p:cNvPr id="679" name="Google Shape;679;p6"/>
          <p:cNvPicPr preferRelativeResize="0"/>
          <p:nvPr/>
        </p:nvPicPr>
        <p:blipFill rotWithShape="1">
          <a:blip r:embed="rId3">
            <a:alphaModFix/>
          </a:blip>
          <a:srcRect b="0" l="0" r="0" t="0"/>
          <a:stretch/>
        </p:blipFill>
        <p:spPr>
          <a:xfrm>
            <a:off x="6096000" y="1673424"/>
            <a:ext cx="4680261" cy="4213739"/>
          </a:xfrm>
          <a:prstGeom prst="rect">
            <a:avLst/>
          </a:prstGeom>
          <a:noFill/>
          <a:ln>
            <a:noFill/>
          </a:ln>
        </p:spPr>
      </p:pic>
      <p:sp>
        <p:nvSpPr>
          <p:cNvPr id="680" name="Google Shape;680;p6"/>
          <p:cNvSpPr/>
          <p:nvPr/>
        </p:nvSpPr>
        <p:spPr>
          <a:xfrm>
            <a:off x="8859702" y="3525571"/>
            <a:ext cx="1850570" cy="1687286"/>
          </a:xfrm>
          <a:prstGeom prst="rect">
            <a:avLst/>
          </a:prstGeom>
          <a:noFill/>
          <a:ln cap="flat" cmpd="sng" w="38100">
            <a:solidFill>
              <a:srgbClr val="DF101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6"/>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82" name="Google Shape;682;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83" name="Google Shape;683;p6"/>
          <p:cNvSpPr txBox="1"/>
          <p:nvPr/>
        </p:nvSpPr>
        <p:spPr>
          <a:xfrm>
            <a:off x="361795" y="363254"/>
            <a:ext cx="971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Step 4</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7"/>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lt1"/>
                </a:solidFill>
              </a:rPr>
              <a:t>.</a:t>
            </a:r>
            <a:endParaRPr sz="2900">
              <a:solidFill>
                <a:schemeClr val="lt1"/>
              </a:solidFill>
            </a:endParaRPr>
          </a:p>
        </p:txBody>
      </p:sp>
      <p:sp>
        <p:nvSpPr>
          <p:cNvPr id="689" name="Google Shape;689;p7"/>
          <p:cNvSpPr txBox="1"/>
          <p:nvPr/>
        </p:nvSpPr>
        <p:spPr>
          <a:xfrm>
            <a:off x="1624875" y="1881225"/>
            <a:ext cx="7961700" cy="34539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Where is your competitive advantage – is it a differentiated offer or is it an efficient level of production that competition can’t easily match.</a:t>
            </a:r>
            <a:endParaRPr sz="16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How could you improve your competitive advantage? What are the opportunities for building volume and/or differentiation?</a:t>
            </a:r>
            <a:endParaRPr sz="16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Where are the threats to your competitive advantage? Which competitors could usurp your position? How could they do so?</a:t>
            </a:r>
            <a:endParaRPr sz="16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How profitable is your competitive advantage? To what extent are you using your competitive advantage to generate cash flow and higher earnings?</a:t>
            </a:r>
            <a:endParaRPr sz="1600">
              <a:solidFill>
                <a:schemeClr val="dk1"/>
              </a:solidFill>
              <a:latin typeface="Montserrat Light"/>
              <a:ea typeface="Montserrat Light"/>
              <a:cs typeface="Montserrat Light"/>
              <a:sym typeface="Montserrat Light"/>
            </a:endParaRPr>
          </a:p>
        </p:txBody>
      </p:sp>
      <p:sp>
        <p:nvSpPr>
          <p:cNvPr id="690" name="Google Shape;690;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91" name="Google Shape;691;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a:ea typeface="Montserrat"/>
                <a:cs typeface="Montserrat"/>
                <a:sym typeface="Montserrat"/>
              </a:rPr>
              <a:t>‹#›</a:t>
            </a:fld>
            <a:endParaRPr>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g2ab2aa8ee4e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97" name="Google Shape;697;g2ab2aa8ee4e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8" name="Google Shape;698;g2ab2aa8ee4e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9" name="Google Shape;699;g2ab2aa8ee4e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0" name="Google Shape;700;g2ab2aa8ee4e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1" name="Google Shape;701;g2ab2aa8ee4e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