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TlLzozz6eh8wWtNmSo3Sp6nfu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regular.fntdata"/><Relationship Id="rId12" Type="http://schemas.openxmlformats.org/officeDocument/2006/relationships/slide" Target="slides/slide8.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ab25508e9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g2ab25508e9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9"/>
          <p:cNvGrpSpPr/>
          <p:nvPr/>
        </p:nvGrpSpPr>
        <p:grpSpPr>
          <a:xfrm>
            <a:off x="0" y="962050"/>
            <a:ext cx="1397812" cy="58002"/>
            <a:chOff x="0" y="1077191"/>
            <a:chExt cx="1397812" cy="58002"/>
          </a:xfrm>
        </p:grpSpPr>
        <p:sp>
          <p:nvSpPr>
            <p:cNvPr id="245" name="Google Shape;24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9"/>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9"/>
          <p:cNvGrpSpPr/>
          <p:nvPr/>
        </p:nvGrpSpPr>
        <p:grpSpPr>
          <a:xfrm>
            <a:off x="11436251" y="129884"/>
            <a:ext cx="661669" cy="1214119"/>
            <a:chOff x="11436251" y="129884"/>
            <a:chExt cx="661669" cy="1214119"/>
          </a:xfrm>
        </p:grpSpPr>
        <p:sp>
          <p:nvSpPr>
            <p:cNvPr id="250" name="Google Shape;250;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20"/>
          <p:cNvGrpSpPr/>
          <p:nvPr/>
        </p:nvGrpSpPr>
        <p:grpSpPr>
          <a:xfrm>
            <a:off x="-42445" y="1310279"/>
            <a:ext cx="1397812" cy="58002"/>
            <a:chOff x="0" y="1077191"/>
            <a:chExt cx="1397812" cy="58002"/>
          </a:xfrm>
        </p:grpSpPr>
        <p:sp>
          <p:nvSpPr>
            <p:cNvPr id="285" name="Google Shape;285;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20"/>
          <p:cNvSpPr txBox="1"/>
          <p:nvPr>
            <p:ph type="title"/>
          </p:nvPr>
        </p:nvSpPr>
        <p:spPr>
          <a:xfrm>
            <a:off x="298674" y="750475"/>
            <a:ext cx="85203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20"/>
          <p:cNvGrpSpPr/>
          <p:nvPr/>
        </p:nvGrpSpPr>
        <p:grpSpPr>
          <a:xfrm>
            <a:off x="11626751" y="129884"/>
            <a:ext cx="661669" cy="1214119"/>
            <a:chOff x="11436251" y="129884"/>
            <a:chExt cx="661669" cy="1214119"/>
          </a:xfrm>
        </p:grpSpPr>
        <p:sp>
          <p:nvSpPr>
            <p:cNvPr id="292" name="Google Shape;292;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1"/>
          <p:cNvGrpSpPr/>
          <p:nvPr/>
        </p:nvGrpSpPr>
        <p:grpSpPr>
          <a:xfrm>
            <a:off x="133822" y="976478"/>
            <a:ext cx="1397812" cy="58002"/>
            <a:chOff x="0" y="1077191"/>
            <a:chExt cx="1397812" cy="58002"/>
          </a:xfrm>
        </p:grpSpPr>
        <p:sp>
          <p:nvSpPr>
            <p:cNvPr id="326" name="Google Shape;326;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1"/>
          <p:cNvGrpSpPr/>
          <p:nvPr/>
        </p:nvGrpSpPr>
        <p:grpSpPr>
          <a:xfrm>
            <a:off x="11436251" y="129884"/>
            <a:ext cx="661669" cy="1214119"/>
            <a:chOff x="11436251" y="129884"/>
            <a:chExt cx="661669" cy="1214119"/>
          </a:xfrm>
        </p:grpSpPr>
        <p:sp>
          <p:nvSpPr>
            <p:cNvPr id="331" name="Google Shape;33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2"/>
          <p:cNvGrpSpPr/>
          <p:nvPr/>
        </p:nvGrpSpPr>
        <p:grpSpPr>
          <a:xfrm>
            <a:off x="0" y="1318491"/>
            <a:ext cx="1397812" cy="58002"/>
            <a:chOff x="0" y="1077191"/>
            <a:chExt cx="1397812" cy="58002"/>
          </a:xfrm>
        </p:grpSpPr>
        <p:sp>
          <p:nvSpPr>
            <p:cNvPr id="368" name="Google Shape;36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2"/>
          <p:cNvGrpSpPr/>
          <p:nvPr/>
        </p:nvGrpSpPr>
        <p:grpSpPr>
          <a:xfrm>
            <a:off x="11614051" y="129884"/>
            <a:ext cx="661669" cy="1214119"/>
            <a:chOff x="11436251" y="129884"/>
            <a:chExt cx="661669" cy="1214119"/>
          </a:xfrm>
        </p:grpSpPr>
        <p:sp>
          <p:nvSpPr>
            <p:cNvPr id="373" name="Google Shape;37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3"/>
          <p:cNvGrpSpPr/>
          <p:nvPr/>
        </p:nvGrpSpPr>
        <p:grpSpPr>
          <a:xfrm>
            <a:off x="0" y="1318491"/>
            <a:ext cx="1397812" cy="58002"/>
            <a:chOff x="0" y="1077191"/>
            <a:chExt cx="1397812" cy="58002"/>
          </a:xfrm>
        </p:grpSpPr>
        <p:sp>
          <p:nvSpPr>
            <p:cNvPr id="409" name="Google Shape;40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3"/>
          <p:cNvGrpSpPr/>
          <p:nvPr/>
        </p:nvGrpSpPr>
        <p:grpSpPr>
          <a:xfrm>
            <a:off x="11436251" y="129884"/>
            <a:ext cx="661669" cy="1214119"/>
            <a:chOff x="11436251" y="129884"/>
            <a:chExt cx="661669" cy="1214119"/>
          </a:xfrm>
        </p:grpSpPr>
        <p:sp>
          <p:nvSpPr>
            <p:cNvPr id="414" name="Google Shape;41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4"/>
          <p:cNvGrpSpPr/>
          <p:nvPr/>
        </p:nvGrpSpPr>
        <p:grpSpPr>
          <a:xfrm>
            <a:off x="0" y="1318491"/>
            <a:ext cx="1397812" cy="58002"/>
            <a:chOff x="0" y="1077191"/>
            <a:chExt cx="1397812" cy="58002"/>
          </a:xfrm>
        </p:grpSpPr>
        <p:sp>
          <p:nvSpPr>
            <p:cNvPr id="450" name="Google Shape;45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4"/>
          <p:cNvGrpSpPr/>
          <p:nvPr/>
        </p:nvGrpSpPr>
        <p:grpSpPr>
          <a:xfrm>
            <a:off x="11436251" y="129884"/>
            <a:ext cx="661669" cy="1214119"/>
            <a:chOff x="11436251" y="129884"/>
            <a:chExt cx="661669" cy="1214119"/>
          </a:xfrm>
        </p:grpSpPr>
        <p:sp>
          <p:nvSpPr>
            <p:cNvPr id="455" name="Google Shape;45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5"/>
          <p:cNvGrpSpPr/>
          <p:nvPr/>
        </p:nvGrpSpPr>
        <p:grpSpPr>
          <a:xfrm>
            <a:off x="0" y="1318491"/>
            <a:ext cx="1397812" cy="58002"/>
            <a:chOff x="0" y="1077191"/>
            <a:chExt cx="1397812" cy="58002"/>
          </a:xfrm>
        </p:grpSpPr>
        <p:sp>
          <p:nvSpPr>
            <p:cNvPr id="491" name="Google Shape;491;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5"/>
          <p:cNvGrpSpPr/>
          <p:nvPr/>
        </p:nvGrpSpPr>
        <p:grpSpPr>
          <a:xfrm>
            <a:off x="11436251" y="129884"/>
            <a:ext cx="661669" cy="1214119"/>
            <a:chOff x="11436251" y="129884"/>
            <a:chExt cx="661669" cy="1214119"/>
          </a:xfrm>
        </p:grpSpPr>
        <p:sp>
          <p:nvSpPr>
            <p:cNvPr id="496" name="Google Shape;496;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6"/>
          <p:cNvGrpSpPr/>
          <p:nvPr/>
        </p:nvGrpSpPr>
        <p:grpSpPr>
          <a:xfrm>
            <a:off x="0" y="1318491"/>
            <a:ext cx="1397812" cy="58002"/>
            <a:chOff x="0" y="1077191"/>
            <a:chExt cx="1397812" cy="58002"/>
          </a:xfrm>
        </p:grpSpPr>
        <p:sp>
          <p:nvSpPr>
            <p:cNvPr id="533" name="Google Shape;533;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6"/>
          <p:cNvGrpSpPr/>
          <p:nvPr/>
        </p:nvGrpSpPr>
        <p:grpSpPr>
          <a:xfrm>
            <a:off x="11614051" y="129884"/>
            <a:ext cx="661669" cy="1214119"/>
            <a:chOff x="11436251" y="129884"/>
            <a:chExt cx="661669" cy="1214119"/>
          </a:xfrm>
        </p:grpSpPr>
        <p:sp>
          <p:nvSpPr>
            <p:cNvPr id="538" name="Google Shape;538;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4"/>
          <p:cNvSpPr txBox="1"/>
          <p:nvPr/>
        </p:nvSpPr>
        <p:spPr>
          <a:xfrm>
            <a:off x="521110" y="589348"/>
            <a:ext cx="51561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4"/>
          <p:cNvPicPr preferRelativeResize="0"/>
          <p:nvPr/>
        </p:nvPicPr>
        <p:blipFill rotWithShape="1">
          <a:blip r:embed="rId3">
            <a:alphaModFix/>
          </a:blip>
          <a:srcRect b="0" l="0" r="0" t="0"/>
          <a:stretch/>
        </p:blipFill>
        <p:spPr>
          <a:xfrm>
            <a:off x="2643908" y="1602595"/>
            <a:ext cx="7054163" cy="4344863"/>
          </a:xfrm>
          <a:prstGeom prst="rect">
            <a:avLst/>
          </a:prstGeom>
          <a:noFill/>
          <a:ln>
            <a:noFill/>
          </a:ln>
        </p:spPr>
      </p:pic>
      <p:sp>
        <p:nvSpPr>
          <p:cNvPr id="79" name="Google Shape;79;p14"/>
          <p:cNvSpPr txBox="1"/>
          <p:nvPr>
            <p:ph type="title"/>
          </p:nvPr>
        </p:nvSpPr>
        <p:spPr>
          <a:xfrm>
            <a:off x="355600" y="8715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5"/>
          <p:cNvGrpSpPr/>
          <p:nvPr/>
        </p:nvGrpSpPr>
        <p:grpSpPr>
          <a:xfrm>
            <a:off x="11436251" y="129884"/>
            <a:ext cx="661669" cy="1214119"/>
            <a:chOff x="11436251" y="129884"/>
            <a:chExt cx="661669" cy="1214119"/>
          </a:xfrm>
        </p:grpSpPr>
        <p:sp>
          <p:nvSpPr>
            <p:cNvPr id="90" name="Google Shape;9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6"/>
          <p:cNvGrpSpPr/>
          <p:nvPr/>
        </p:nvGrpSpPr>
        <p:grpSpPr>
          <a:xfrm>
            <a:off x="11436251" y="129884"/>
            <a:ext cx="661669" cy="1214119"/>
            <a:chOff x="11436251" y="129884"/>
            <a:chExt cx="661669" cy="1214119"/>
          </a:xfrm>
        </p:grpSpPr>
        <p:sp>
          <p:nvSpPr>
            <p:cNvPr id="129" name="Google Shape;12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17"/>
          <p:cNvGrpSpPr/>
          <p:nvPr/>
        </p:nvGrpSpPr>
        <p:grpSpPr>
          <a:xfrm>
            <a:off x="141195" y="897389"/>
            <a:ext cx="1397812" cy="58002"/>
            <a:chOff x="0" y="1077191"/>
            <a:chExt cx="1397812" cy="58002"/>
          </a:xfrm>
        </p:grpSpPr>
        <p:sp>
          <p:nvSpPr>
            <p:cNvPr id="164" name="Google Shape;16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17"/>
          <p:cNvGrpSpPr/>
          <p:nvPr/>
        </p:nvGrpSpPr>
        <p:grpSpPr>
          <a:xfrm>
            <a:off x="11436251" y="129884"/>
            <a:ext cx="661669" cy="1214119"/>
            <a:chOff x="11436251" y="129884"/>
            <a:chExt cx="661669" cy="1214119"/>
          </a:xfrm>
        </p:grpSpPr>
        <p:sp>
          <p:nvSpPr>
            <p:cNvPr id="169" name="Google Shape;16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8"/>
          <p:cNvGrpSpPr/>
          <p:nvPr/>
        </p:nvGrpSpPr>
        <p:grpSpPr>
          <a:xfrm>
            <a:off x="0" y="1318491"/>
            <a:ext cx="1397812" cy="58002"/>
            <a:chOff x="0" y="1077191"/>
            <a:chExt cx="1397812" cy="58002"/>
          </a:xfrm>
        </p:grpSpPr>
        <p:sp>
          <p:nvSpPr>
            <p:cNvPr id="205" name="Google Shape;20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8"/>
          <p:cNvGrpSpPr/>
          <p:nvPr/>
        </p:nvGrpSpPr>
        <p:grpSpPr>
          <a:xfrm>
            <a:off x="11436251" y="129884"/>
            <a:ext cx="661669" cy="1214119"/>
            <a:chOff x="11436251" y="129884"/>
            <a:chExt cx="661669" cy="1214119"/>
          </a:xfrm>
        </p:grpSpPr>
        <p:sp>
          <p:nvSpPr>
            <p:cNvPr id="210" name="Google Shape;210;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500729" y="968782"/>
            <a:ext cx="98769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1" i="0" lang="en-GB" sz="4000" u="none" cap="none" strike="noStrike">
                <a:solidFill>
                  <a:schemeClr val="dk2"/>
                </a:solidFill>
                <a:latin typeface="Montserrat"/>
                <a:ea typeface="Montserrat"/>
                <a:cs typeface="Montserrat"/>
                <a:sym typeface="Montserrat"/>
              </a:rPr>
              <a:t>Customer </a:t>
            </a:r>
            <a:r>
              <a:rPr b="1" lang="en-GB" sz="4000">
                <a:solidFill>
                  <a:schemeClr val="dk2"/>
                </a:solidFill>
                <a:latin typeface="Montserrat"/>
                <a:ea typeface="Montserrat"/>
                <a:cs typeface="Montserrat"/>
                <a:sym typeface="Montserrat"/>
              </a:rPr>
              <a:t>L</a:t>
            </a:r>
            <a:r>
              <a:rPr b="1" i="0" lang="en-GB" sz="4000" u="none" cap="none" strike="noStrike">
                <a:solidFill>
                  <a:schemeClr val="dk2"/>
                </a:solidFill>
                <a:latin typeface="Montserrat"/>
                <a:ea typeface="Montserrat"/>
                <a:cs typeface="Montserrat"/>
                <a:sym typeface="Montserrat"/>
              </a:rPr>
              <a:t>ifetime </a:t>
            </a:r>
            <a:r>
              <a:rPr b="1" lang="en-GB" sz="4000">
                <a:solidFill>
                  <a:schemeClr val="dk2"/>
                </a:solidFill>
                <a:latin typeface="Montserrat"/>
                <a:ea typeface="Montserrat"/>
                <a:cs typeface="Montserrat"/>
                <a:sym typeface="Montserrat"/>
              </a:rPr>
              <a:t>V</a:t>
            </a:r>
            <a:r>
              <a:rPr b="1" i="0" lang="en-GB" sz="4000" u="none" cap="none" strike="noStrike">
                <a:solidFill>
                  <a:schemeClr val="dk2"/>
                </a:solidFill>
                <a:latin typeface="Montserrat"/>
                <a:ea typeface="Montserrat"/>
                <a:cs typeface="Montserrat"/>
                <a:sym typeface="Montserrat"/>
              </a:rPr>
              <a:t>alue</a:t>
            </a:r>
            <a:endParaRPr b="1" sz="1000">
              <a:latin typeface="Montserrat"/>
              <a:ea typeface="Montserrat"/>
              <a:cs typeface="Montserrat"/>
              <a:sym typeface="Montserrat"/>
            </a:endParaRPr>
          </a:p>
        </p:txBody>
      </p:sp>
      <p:pic>
        <p:nvPicPr>
          <p:cNvPr id="624" name="Google Shape;624;p1"/>
          <p:cNvPicPr preferRelativeResize="0"/>
          <p:nvPr/>
        </p:nvPicPr>
        <p:blipFill rotWithShape="1">
          <a:blip r:embed="rId3">
            <a:alphaModFix/>
          </a:blip>
          <a:srcRect b="0" l="0" r="0" t="0"/>
          <a:stretch/>
        </p:blipFill>
        <p:spPr>
          <a:xfrm>
            <a:off x="6562549" y="2603449"/>
            <a:ext cx="1598574" cy="1129525"/>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764486" y="3711822"/>
            <a:ext cx="1212865" cy="8569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15" y="472411"/>
            <a:ext cx="9410890"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For estimating customer lifetime spend</a:t>
            </a:r>
            <a:r>
              <a:rPr lang="en-GB">
                <a:solidFill>
                  <a:schemeClr val="lt1"/>
                </a:solidFill>
              </a:rPr>
              <a:t>.</a:t>
            </a:r>
            <a:br>
              <a:rPr lang="en-GB"/>
            </a:br>
            <a:br>
              <a:rPr lang="en-GB"/>
            </a:br>
            <a:endParaRPr/>
          </a:p>
        </p:txBody>
      </p:sp>
      <p:sp>
        <p:nvSpPr>
          <p:cNvPr id="631" name="Google Shape;631;p2"/>
          <p:cNvSpPr/>
          <p:nvPr/>
        </p:nvSpPr>
        <p:spPr>
          <a:xfrm>
            <a:off x="421375" y="1283575"/>
            <a:ext cx="10650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how much customers are worth over their lifetime with your company so that you can accord them the appropriate attention.</a:t>
            </a:r>
            <a:endParaRPr/>
          </a:p>
        </p:txBody>
      </p:sp>
      <p:sp>
        <p:nvSpPr>
          <p:cNvPr id="632" name="Google Shape;632;p2"/>
          <p:cNvSpPr txBox="1"/>
          <p:nvPr/>
        </p:nvSpPr>
        <p:spPr>
          <a:xfrm>
            <a:off x="475125" y="2114575"/>
            <a:ext cx="3915300" cy="3777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There are considerable benefits to a  company that can keep a customer for a long time.  There are financial benefits based on the aggregated revenue and profits; there are benefits of advocacy; and there are benefits of a low cost of acquisition because it is spread over many purchases.</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The steps provided in this model do not take into consideration the declining value in currencies. It is therefore referred to as “simple customer lifetime value”.</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pic>
        <p:nvPicPr>
          <p:cNvPr id="633" name="Google Shape;633;p2"/>
          <p:cNvPicPr preferRelativeResize="0"/>
          <p:nvPr/>
        </p:nvPicPr>
        <p:blipFill rotWithShape="1">
          <a:blip r:embed="rId3">
            <a:alphaModFix/>
          </a:blip>
          <a:srcRect b="0" l="0" r="0" t="15034"/>
          <a:stretch/>
        </p:blipFill>
        <p:spPr>
          <a:xfrm>
            <a:off x="5327915" y="2264083"/>
            <a:ext cx="5664629" cy="3543331"/>
          </a:xfrm>
          <a:prstGeom prst="rect">
            <a:avLst/>
          </a:prstGeom>
          <a:noFill/>
          <a:ln>
            <a:noFill/>
          </a:ln>
        </p:spPr>
      </p:pic>
      <p:sp>
        <p:nvSpPr>
          <p:cNvPr id="634" name="Google Shape;634;p2"/>
          <p:cNvSpPr txBox="1"/>
          <p:nvPr/>
        </p:nvSpPr>
        <p:spPr>
          <a:xfrm>
            <a:off x="5327915" y="3265422"/>
            <a:ext cx="12672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500">
                <a:solidFill>
                  <a:schemeClr val="dk1"/>
                </a:solidFill>
                <a:latin typeface="Montserrat Light"/>
                <a:ea typeface="Montserrat Light"/>
                <a:cs typeface="Montserrat Light"/>
                <a:sym typeface="Montserrat Light"/>
              </a:rPr>
              <a:t>20% - non active customers</a:t>
            </a:r>
            <a:endParaRPr sz="1300"/>
          </a:p>
        </p:txBody>
      </p:sp>
      <p:cxnSp>
        <p:nvCxnSpPr>
          <p:cNvPr id="635" name="Google Shape;635;p2"/>
          <p:cNvCxnSpPr/>
          <p:nvPr/>
        </p:nvCxnSpPr>
        <p:spPr>
          <a:xfrm>
            <a:off x="6960096" y="2264083"/>
            <a:ext cx="0" cy="3240600"/>
          </a:xfrm>
          <a:prstGeom prst="straightConnector1">
            <a:avLst/>
          </a:prstGeom>
          <a:noFill/>
          <a:ln cap="flat" cmpd="sng" w="12700">
            <a:solidFill>
              <a:schemeClr val="accent2"/>
            </a:solidFill>
            <a:prstDash val="solid"/>
            <a:miter lim="800000"/>
            <a:headEnd len="sm" w="sm" type="none"/>
            <a:tailEnd len="sm" w="sm" type="none"/>
          </a:ln>
        </p:spPr>
      </p:cxnSp>
      <p:cxnSp>
        <p:nvCxnSpPr>
          <p:cNvPr id="636" name="Google Shape;636;p2"/>
          <p:cNvCxnSpPr/>
          <p:nvPr/>
        </p:nvCxnSpPr>
        <p:spPr>
          <a:xfrm>
            <a:off x="9328519" y="2281304"/>
            <a:ext cx="0" cy="3240600"/>
          </a:xfrm>
          <a:prstGeom prst="straightConnector1">
            <a:avLst/>
          </a:prstGeom>
          <a:noFill/>
          <a:ln cap="flat" cmpd="sng" w="12700">
            <a:solidFill>
              <a:schemeClr val="accent2"/>
            </a:solidFill>
            <a:prstDash val="solid"/>
            <a:miter lim="800000"/>
            <a:headEnd len="sm" w="sm" type="none"/>
            <a:tailEnd len="sm" w="sm" type="none"/>
          </a:ln>
        </p:spPr>
      </p:cxnSp>
      <p:sp>
        <p:nvSpPr>
          <p:cNvPr id="637" name="Google Shape;637;p2"/>
          <p:cNvSpPr txBox="1"/>
          <p:nvPr/>
        </p:nvSpPr>
        <p:spPr>
          <a:xfrm>
            <a:off x="9341445" y="3296411"/>
            <a:ext cx="12672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500">
                <a:solidFill>
                  <a:schemeClr val="dk1"/>
                </a:solidFill>
                <a:latin typeface="Montserrat Light"/>
                <a:ea typeface="Montserrat Light"/>
                <a:cs typeface="Montserrat Light"/>
                <a:sym typeface="Montserrat Light"/>
              </a:rPr>
              <a:t>20% - very active and profitable customers</a:t>
            </a:r>
            <a:endParaRPr sz="1300"/>
          </a:p>
        </p:txBody>
      </p:sp>
      <p:sp>
        <p:nvSpPr>
          <p:cNvPr id="638" name="Google Shape;638;p2"/>
          <p:cNvSpPr txBox="1"/>
          <p:nvPr/>
        </p:nvSpPr>
        <p:spPr>
          <a:xfrm>
            <a:off x="7440149" y="3296411"/>
            <a:ext cx="12672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500">
                <a:solidFill>
                  <a:schemeClr val="dk1"/>
                </a:solidFill>
                <a:latin typeface="Montserrat Light"/>
                <a:ea typeface="Montserrat Light"/>
                <a:cs typeface="Montserrat Light"/>
                <a:sym typeface="Montserrat Light"/>
              </a:rPr>
              <a:t>60% - active customers</a:t>
            </a:r>
            <a:endParaRPr sz="1300"/>
          </a:p>
        </p:txBody>
      </p:sp>
      <p:sp>
        <p:nvSpPr>
          <p:cNvPr id="639" name="Google Shape;639;p2"/>
          <p:cNvSpPr txBox="1"/>
          <p:nvPr/>
        </p:nvSpPr>
        <p:spPr>
          <a:xfrm>
            <a:off x="5029901" y="5736800"/>
            <a:ext cx="63087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a:solidFill>
                  <a:schemeClr val="dk1"/>
                </a:solidFill>
                <a:latin typeface="Montserrat Light"/>
                <a:ea typeface="Montserrat Light"/>
                <a:cs typeface="Montserrat Light"/>
                <a:sym typeface="Montserrat Light"/>
              </a:rPr>
              <a:t>How many of your customers are non active, active and very active?</a:t>
            </a:r>
            <a:endParaRPr sz="1200"/>
          </a:p>
        </p:txBody>
      </p:sp>
      <p:sp>
        <p:nvSpPr>
          <p:cNvPr id="640" name="Google Shape;640;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41" name="Google Shape;641;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
          <p:cNvSpPr txBox="1"/>
          <p:nvPr>
            <p:ph type="title"/>
          </p:nvPr>
        </p:nvSpPr>
        <p:spPr>
          <a:xfrm>
            <a:off x="298674" y="750475"/>
            <a:ext cx="100569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Calculate revenue of customers over time</a:t>
            </a:r>
            <a:r>
              <a:rPr lang="en-GB">
                <a:solidFill>
                  <a:schemeClr val="accent3"/>
                </a:solidFill>
              </a:rPr>
              <a:t>.</a:t>
            </a:r>
            <a:endParaRPr>
              <a:solidFill>
                <a:schemeClr val="accent3"/>
              </a:solidFill>
            </a:endParaRPr>
          </a:p>
        </p:txBody>
      </p:sp>
      <p:sp>
        <p:nvSpPr>
          <p:cNvPr id="647" name="Google Shape;647;p3"/>
          <p:cNvSpPr/>
          <p:nvPr/>
        </p:nvSpPr>
        <p:spPr>
          <a:xfrm>
            <a:off x="1295466" y="1782400"/>
            <a:ext cx="9288600" cy="3293100"/>
          </a:xfrm>
          <a:prstGeom prst="rect">
            <a:avLst/>
          </a:prstGeom>
          <a:noFill/>
          <a:ln>
            <a:noFill/>
          </a:ln>
        </p:spPr>
        <p:txBody>
          <a:bodyPr anchorCtr="0" anchor="t" bIns="45700" lIns="91425" spcFirstLastPara="1" rIns="91425" wrap="square" tIns="45700">
            <a:spAutoFit/>
          </a:bodyPr>
          <a:lstStyle/>
          <a:p>
            <a:pPr indent="-444489" lvl="0" marL="457189"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Take a sample of customers and determine their average sales each time they buy from you. If the arithmetic mean is skewed by a number of very large customers, use the median rather than the mean. (Referred to as S)</a:t>
            </a:r>
            <a:endParaRPr>
              <a:solidFill>
                <a:schemeClr val="dk2"/>
              </a:solidFill>
            </a:endParaRPr>
          </a:p>
          <a:p>
            <a:pPr indent="-355589" lvl="0" marL="457189" marR="0" rtl="0" algn="l">
              <a:lnSpc>
                <a:spcPct val="115000"/>
              </a:lnSpc>
              <a:spcBef>
                <a:spcPts val="0"/>
              </a:spcBef>
              <a:spcAft>
                <a:spcPts val="0"/>
              </a:spcAft>
              <a:buClr>
                <a:schemeClr val="dk1"/>
              </a:buClr>
              <a:buSzPts val="1600"/>
              <a:buFont typeface="Calibri"/>
              <a:buNone/>
            </a:pPr>
            <a:r>
              <a:t/>
            </a:r>
            <a:endParaRPr>
              <a:solidFill>
                <a:schemeClr val="dk2"/>
              </a:solidFill>
              <a:latin typeface="Montserrat Light"/>
              <a:ea typeface="Montserrat Light"/>
              <a:cs typeface="Montserrat Light"/>
              <a:sym typeface="Montserrat Light"/>
            </a:endParaRPr>
          </a:p>
          <a:p>
            <a:pPr indent="-444489" lvl="0" marL="457189"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From the same sample of customers determine the number of times they buy from your company per quarter (or per month if sales are relatively frequent).  (Referred to as N)</a:t>
            </a:r>
            <a:endParaRPr>
              <a:solidFill>
                <a:schemeClr val="dk2"/>
              </a:solidFill>
            </a:endParaRPr>
          </a:p>
          <a:p>
            <a:pPr indent="-355589" lvl="0" marL="457189" marR="0" rtl="0" algn="l">
              <a:lnSpc>
                <a:spcPct val="115000"/>
              </a:lnSpc>
              <a:spcBef>
                <a:spcPts val="0"/>
              </a:spcBef>
              <a:spcAft>
                <a:spcPts val="0"/>
              </a:spcAft>
              <a:buClr>
                <a:schemeClr val="dk1"/>
              </a:buClr>
              <a:buSzPts val="1600"/>
              <a:buFont typeface="Calibri"/>
              <a:buNone/>
            </a:pPr>
            <a:r>
              <a:t/>
            </a:r>
            <a:endParaRPr>
              <a:solidFill>
                <a:schemeClr val="dk2"/>
              </a:solidFill>
              <a:latin typeface="Montserrat Light"/>
              <a:ea typeface="Montserrat Light"/>
              <a:cs typeface="Montserrat Light"/>
              <a:sym typeface="Montserrat Light"/>
            </a:endParaRPr>
          </a:p>
          <a:p>
            <a:pPr indent="-444489" lvl="0" marL="457189"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Now multiply the average sales value by the number of times they purchase from you in a quarter to arrive at the average customer revenue per quarter. (Referred to as $X).</a:t>
            </a:r>
            <a:endParaRPr>
              <a:solidFill>
                <a:schemeClr val="dk2"/>
              </a:solidFill>
            </a:endParaRPr>
          </a:p>
          <a:p>
            <a:pPr indent="-355589" lvl="0" marL="457189" marR="0" rtl="0" algn="l">
              <a:lnSpc>
                <a:spcPct val="115000"/>
              </a:lnSpc>
              <a:spcBef>
                <a:spcPts val="0"/>
              </a:spcBef>
              <a:spcAft>
                <a:spcPts val="0"/>
              </a:spcAft>
              <a:buClr>
                <a:schemeClr val="dk1"/>
              </a:buClr>
              <a:buSzPts val="1600"/>
              <a:buFont typeface="Calibri"/>
              <a:buNone/>
            </a:pPr>
            <a:r>
              <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2"/>
                </a:solidFill>
                <a:latin typeface="Montserrat Light"/>
                <a:ea typeface="Montserrat Light"/>
                <a:cs typeface="Montserrat Light"/>
                <a:sym typeface="Montserrat Light"/>
              </a:rPr>
              <a:t>	Average revenue per customer per quarter ($X) = S x N</a:t>
            </a:r>
            <a:endParaRPr>
              <a:solidFill>
                <a:schemeClr val="dk2"/>
              </a:solidFill>
            </a:endParaRPr>
          </a:p>
          <a:p>
            <a:pPr indent="0" lvl="0" marL="0" marR="0" rtl="0" algn="l">
              <a:lnSpc>
                <a:spcPct val="115000"/>
              </a:lnSpc>
              <a:spcBef>
                <a:spcPts val="0"/>
              </a:spcBef>
              <a:spcAft>
                <a:spcPts val="0"/>
              </a:spcAft>
              <a:buNone/>
            </a:pPr>
            <a:r>
              <a:rPr lang="en-GB">
                <a:solidFill>
                  <a:schemeClr val="dk2"/>
                </a:solidFill>
                <a:latin typeface="Montserrat Light"/>
                <a:ea typeface="Montserrat Light"/>
                <a:cs typeface="Montserrat Light"/>
                <a:sym typeface="Montserrat Light"/>
              </a:rPr>
              <a:t>	Average revenue per customer per year = 4 x $X</a:t>
            </a:r>
            <a:endParaRPr>
              <a:solidFill>
                <a:schemeClr val="dk2"/>
              </a:solidFill>
            </a:endParaRPr>
          </a:p>
        </p:txBody>
      </p:sp>
      <p:sp>
        <p:nvSpPr>
          <p:cNvPr id="648" name="Google Shape;64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9" name="Google Shape;64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
          <p:cNvSpPr txBox="1"/>
          <p:nvPr>
            <p:ph type="title"/>
          </p:nvPr>
        </p:nvSpPr>
        <p:spPr>
          <a:xfrm>
            <a:off x="298675" y="750475"/>
            <a:ext cx="6622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Calculate the lifetime revenue</a:t>
            </a:r>
            <a:r>
              <a:rPr lang="en-GB">
                <a:solidFill>
                  <a:schemeClr val="accent2"/>
                </a:solidFill>
              </a:rPr>
              <a:t>.</a:t>
            </a:r>
            <a:endParaRPr>
              <a:solidFill>
                <a:schemeClr val="accent2"/>
              </a:solidFill>
            </a:endParaRPr>
          </a:p>
        </p:txBody>
      </p:sp>
      <p:sp>
        <p:nvSpPr>
          <p:cNvPr id="655" name="Google Shape;655;p4"/>
          <p:cNvSpPr txBox="1"/>
          <p:nvPr/>
        </p:nvSpPr>
        <p:spPr>
          <a:xfrm>
            <a:off x="871017" y="1830526"/>
            <a:ext cx="8330400" cy="2318100"/>
          </a:xfrm>
          <a:prstGeom prst="rect">
            <a:avLst/>
          </a:prstGeom>
          <a:noFill/>
          <a:ln>
            <a:noFill/>
          </a:ln>
        </p:spPr>
        <p:txBody>
          <a:bodyPr anchorCtr="0" anchor="t" bIns="45700" lIns="91425" spcFirstLastPara="1" rIns="91425" wrap="square" tIns="45700">
            <a:spAutoFit/>
          </a:bodyPr>
          <a:lstStyle/>
          <a:p>
            <a:pPr indent="-292092" lvl="0" marL="304792" marR="0" rtl="0" algn="l">
              <a:lnSpc>
                <a:spcPct val="115000"/>
              </a:lnSpc>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Determine how many years on average a customer remains a customer at your company. (Referred to as Y).</a:t>
            </a:r>
            <a:endParaRPr/>
          </a:p>
          <a:p>
            <a:pPr indent="-203192" lvl="0" marL="304792" marR="0" rtl="0" algn="l">
              <a:lnSpc>
                <a:spcPct val="115000"/>
              </a:lnSpc>
              <a:spcBef>
                <a:spcPts val="0"/>
              </a:spcBef>
              <a:spcAft>
                <a:spcPts val="0"/>
              </a:spcAft>
              <a:buClr>
                <a:schemeClr val="dk1"/>
              </a:buClr>
              <a:buSzPts val="1600"/>
              <a:buFont typeface="Calibri"/>
              <a:buNone/>
            </a:pPr>
            <a:r>
              <a:t/>
            </a:r>
            <a:endParaRPr>
              <a:solidFill>
                <a:schemeClr val="dk1"/>
              </a:solidFill>
              <a:latin typeface="Montserrat Light"/>
              <a:ea typeface="Montserrat Light"/>
              <a:cs typeface="Montserrat Light"/>
              <a:sym typeface="Montserrat Light"/>
            </a:endParaRPr>
          </a:p>
          <a:p>
            <a:pPr indent="-292092" lvl="0" marL="304792" marR="0" rtl="0" algn="l">
              <a:lnSpc>
                <a:spcPct val="115000"/>
              </a:lnSpc>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Now determine the lifetime value of a customer using the following equation:</a:t>
            </a:r>
            <a:endParaRPr/>
          </a:p>
          <a:p>
            <a:pPr indent="-203192" lvl="0" marL="304792" marR="0" rtl="0" algn="l">
              <a:lnSpc>
                <a:spcPct val="115000"/>
              </a:lnSpc>
              <a:spcBef>
                <a:spcPts val="0"/>
              </a:spcBef>
              <a:spcAft>
                <a:spcPts val="0"/>
              </a:spcAft>
              <a:buClr>
                <a:schemeClr val="dk1"/>
              </a:buClr>
              <a:buSzPts val="1600"/>
              <a:buFont typeface="Calibri"/>
              <a:buNone/>
            </a:pPr>
            <a:r>
              <a:t/>
            </a:r>
            <a:endParaRPr>
              <a:solidFill>
                <a:schemeClr val="dk1"/>
              </a:solidFill>
              <a:latin typeface="Montserrat Light"/>
              <a:ea typeface="Montserrat Light"/>
              <a:cs typeface="Montserrat Light"/>
              <a:sym typeface="Montserrat Light"/>
            </a:endParaRPr>
          </a:p>
          <a:p>
            <a:pPr indent="-292092" lvl="0" marL="304792" marR="0" rtl="0" algn="l">
              <a:lnSpc>
                <a:spcPct val="115000"/>
              </a:lnSpc>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Simple lifetime revenue value ($) = 4($X) x Y</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56" name="Google Shape;65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7" name="Google Shape;65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58" name="Google Shape;658;p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type="title"/>
          </p:nvPr>
        </p:nvSpPr>
        <p:spPr>
          <a:xfrm>
            <a:off x="298675" y="750475"/>
            <a:ext cx="872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Calculate the lifetime profit per customer</a:t>
            </a:r>
            <a:r>
              <a:rPr lang="en-GB">
                <a:solidFill>
                  <a:schemeClr val="accent1"/>
                </a:solidFill>
              </a:rPr>
              <a:t>.</a:t>
            </a:r>
            <a:endParaRPr>
              <a:solidFill>
                <a:schemeClr val="accent1"/>
              </a:solidFill>
            </a:endParaRPr>
          </a:p>
        </p:txBody>
      </p:sp>
      <p:sp>
        <p:nvSpPr>
          <p:cNvPr id="664" name="Google Shape;664;p5"/>
          <p:cNvSpPr txBox="1"/>
          <p:nvPr/>
        </p:nvSpPr>
        <p:spPr>
          <a:xfrm>
            <a:off x="719403" y="1793776"/>
            <a:ext cx="10945200" cy="3777300"/>
          </a:xfrm>
          <a:prstGeom prst="rect">
            <a:avLst/>
          </a:prstGeom>
          <a:noFill/>
          <a:ln>
            <a:noFill/>
          </a:ln>
        </p:spPr>
        <p:txBody>
          <a:bodyPr anchorCtr="0" anchor="t" bIns="45700" lIns="91425" spcFirstLastPara="1" rIns="91425" wrap="square" tIns="45700">
            <a:spAutoFit/>
          </a:bodyPr>
          <a:lstStyle/>
          <a:p>
            <a:pPr indent="-292092" lvl="0" marL="304792"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The same formula can be used to calculate the lifetime profit per customer.  In step one, substitute the average profit per customer for the average revenue per customer in the equation.</a:t>
            </a:r>
            <a:endParaRPr>
              <a:solidFill>
                <a:schemeClr val="dk2"/>
              </a:solidFill>
              <a:latin typeface="Montserrat Light"/>
              <a:ea typeface="Montserrat Light"/>
              <a:cs typeface="Montserrat Light"/>
              <a:sym typeface="Montserrat Light"/>
            </a:endParaRPr>
          </a:p>
          <a:p>
            <a:pPr indent="-203192" lvl="0" marL="304792" marR="0" rtl="0" algn="l">
              <a:lnSpc>
                <a:spcPct val="115000"/>
              </a:lnSpc>
              <a:spcBef>
                <a:spcPts val="0"/>
              </a:spcBef>
              <a:spcAft>
                <a:spcPts val="0"/>
              </a:spcAft>
              <a:buClr>
                <a:schemeClr val="dk1"/>
              </a:buClr>
              <a:buSzPts val="1600"/>
              <a:buFont typeface="Calibri"/>
              <a:buNone/>
            </a:pPr>
            <a:r>
              <a:t/>
            </a:r>
            <a:endParaRPr>
              <a:solidFill>
                <a:schemeClr val="dk2"/>
              </a:solidFill>
              <a:latin typeface="Montserrat Light"/>
              <a:ea typeface="Montserrat Light"/>
              <a:cs typeface="Montserrat Light"/>
              <a:sym typeface="Montserrat Light"/>
            </a:endParaRPr>
          </a:p>
          <a:p>
            <a:pPr indent="-292092" lvl="0" marL="304792"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Simple lifetime profit per customer ($) = 4(average quarterly profit per customer) x Y</a:t>
            </a:r>
            <a:endParaRPr>
              <a:solidFill>
                <a:schemeClr val="dk2"/>
              </a:solidFill>
              <a:latin typeface="Montserrat Light"/>
              <a:ea typeface="Montserrat Light"/>
              <a:cs typeface="Montserrat Light"/>
              <a:sym typeface="Montserrat Light"/>
            </a:endParaRPr>
          </a:p>
          <a:p>
            <a:pPr indent="-203192" lvl="0" marL="304792" marR="0" rtl="0" algn="l">
              <a:lnSpc>
                <a:spcPct val="115000"/>
              </a:lnSpc>
              <a:spcBef>
                <a:spcPts val="0"/>
              </a:spcBef>
              <a:spcAft>
                <a:spcPts val="0"/>
              </a:spcAft>
              <a:buClr>
                <a:schemeClr val="dk1"/>
              </a:buClr>
              <a:buSzPts val="1600"/>
              <a:buFont typeface="Calibri"/>
              <a:buNone/>
            </a:pPr>
            <a:r>
              <a:t/>
            </a:r>
            <a:endParaRPr>
              <a:solidFill>
                <a:schemeClr val="dk2"/>
              </a:solidFill>
              <a:latin typeface="Montserrat Light"/>
              <a:ea typeface="Montserrat Light"/>
              <a:cs typeface="Montserrat Light"/>
              <a:sym typeface="Montserrat Light"/>
            </a:endParaRPr>
          </a:p>
          <a:p>
            <a:pPr indent="-292092" lvl="0" marL="304792"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Calculate the average cost of acquiring a new customer (a simple and crude way is to divide the annual expenditure on marketing by the number of new customers acquired each year).</a:t>
            </a:r>
            <a:endParaRPr>
              <a:solidFill>
                <a:schemeClr val="dk2"/>
              </a:solidFill>
              <a:latin typeface="Montserrat Light"/>
              <a:ea typeface="Montserrat Light"/>
              <a:cs typeface="Montserrat Light"/>
              <a:sym typeface="Montserrat Light"/>
            </a:endParaRPr>
          </a:p>
          <a:p>
            <a:pPr indent="-203192" lvl="0" marL="304792" marR="0" rtl="0" algn="l">
              <a:lnSpc>
                <a:spcPct val="115000"/>
              </a:lnSpc>
              <a:spcBef>
                <a:spcPts val="0"/>
              </a:spcBef>
              <a:spcAft>
                <a:spcPts val="0"/>
              </a:spcAft>
              <a:buClr>
                <a:schemeClr val="dk1"/>
              </a:buClr>
              <a:buSzPts val="1600"/>
              <a:buFont typeface="Calibri"/>
              <a:buNone/>
            </a:pPr>
            <a:r>
              <a:t/>
            </a:r>
            <a:endParaRPr>
              <a:solidFill>
                <a:schemeClr val="dk2"/>
              </a:solidFill>
              <a:latin typeface="Montserrat Light"/>
              <a:ea typeface="Montserrat Light"/>
              <a:cs typeface="Montserrat Light"/>
              <a:sym typeface="Montserrat Light"/>
            </a:endParaRPr>
          </a:p>
          <a:p>
            <a:pPr indent="-292092" lvl="0" marL="304792" marR="0" rtl="0" algn="l">
              <a:lnSpc>
                <a:spcPct val="115000"/>
              </a:lnSpc>
              <a:spcBef>
                <a:spcPts val="0"/>
              </a:spcBef>
              <a:spcAft>
                <a:spcPts val="0"/>
              </a:spcAft>
              <a:buClr>
                <a:schemeClr val="dk2"/>
              </a:buClr>
              <a:buSzPts val="1400"/>
              <a:buFont typeface="Montserrat SemiBold"/>
              <a:buAutoNum type="arabicPeriod"/>
            </a:pPr>
            <a:r>
              <a:rPr lang="en-GB">
                <a:solidFill>
                  <a:schemeClr val="dk2"/>
                </a:solidFill>
                <a:latin typeface="Montserrat Light"/>
                <a:ea typeface="Montserrat Light"/>
                <a:cs typeface="Montserrat Light"/>
                <a:sym typeface="Montserrat Light"/>
              </a:rPr>
              <a:t>The lifetime value of a customer in terms of profitability ($) = simple lifetime profit per customer – average cost of acquiring a customer</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2"/>
                </a:solidFill>
                <a:latin typeface="Montserrat Light"/>
                <a:ea typeface="Montserrat Light"/>
                <a:cs typeface="Montserrat Light"/>
                <a:sym typeface="Montserrat Light"/>
              </a:rPr>
              <a:t>Note: this calculation is referred to as the “simple” lifetime value. The word simple is used as it does not take into consideration any adjustment for the change in value of a currency over time. Most currencies devalue over time and this is known as the discount rate. It is the interest rate used in discounted cash flow to determine the present value of future cash flows. </a:t>
            </a:r>
            <a:endParaRPr>
              <a:solidFill>
                <a:schemeClr val="dk2"/>
              </a:solidFill>
              <a:latin typeface="Montserrat Light"/>
              <a:ea typeface="Montserrat Light"/>
              <a:cs typeface="Montserrat Light"/>
              <a:sym typeface="Montserrat Light"/>
            </a:endParaRPr>
          </a:p>
        </p:txBody>
      </p:sp>
      <p:sp>
        <p:nvSpPr>
          <p:cNvPr id="665" name="Google Shape;66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6" name="Google Shape;66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6"/>
          <p:cNvSpPr txBox="1"/>
          <p:nvPr>
            <p:ph type="title"/>
          </p:nvPr>
        </p:nvSpPr>
        <p:spPr>
          <a:xfrm>
            <a:off x="298674" y="750475"/>
            <a:ext cx="8655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Use lifetime value to drive profitability</a:t>
            </a:r>
            <a:r>
              <a:rPr lang="en-GB">
                <a:solidFill>
                  <a:schemeClr val="lt1"/>
                </a:solidFill>
              </a:rPr>
              <a:t>.</a:t>
            </a:r>
            <a:endParaRPr>
              <a:solidFill>
                <a:schemeClr val="lt1"/>
              </a:solidFill>
            </a:endParaRPr>
          </a:p>
        </p:txBody>
      </p:sp>
      <p:sp>
        <p:nvSpPr>
          <p:cNvPr id="672" name="Google Shape;672;p6"/>
          <p:cNvSpPr txBox="1"/>
          <p:nvPr/>
        </p:nvSpPr>
        <p:spPr>
          <a:xfrm>
            <a:off x="1068200" y="1477025"/>
            <a:ext cx="8802600" cy="2290200"/>
          </a:xfrm>
          <a:prstGeom prst="rect">
            <a:avLst/>
          </a:prstGeom>
          <a:noFill/>
          <a:ln>
            <a:noFill/>
          </a:ln>
        </p:spPr>
        <p:txBody>
          <a:bodyPr anchorCtr="0" anchor="t" bIns="45700" lIns="91425" spcFirstLastPara="1" rIns="91425" wrap="square" tIns="45700">
            <a:spAutoFit/>
          </a:bodyPr>
          <a:lstStyle/>
          <a:p>
            <a:pPr indent="-292092" lvl="0" marL="304792" marR="0" rtl="0" algn="l">
              <a:lnSpc>
                <a:spcPct val="115000"/>
              </a:lnSpc>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Use the customer lifetime value to build profiles of your customers that have above average lifetime value and below average lifetime value. By identifying characteristics of  customers with an above average lifetime value, you can target others with the same characteristics in order to attract more profitable customers.</a:t>
            </a:r>
            <a:endParaRPr>
              <a:latin typeface="Montserrat Light"/>
              <a:ea typeface="Montserrat Light"/>
              <a:cs typeface="Montserrat Light"/>
              <a:sym typeface="Montserrat Light"/>
            </a:endParaRPr>
          </a:p>
          <a:p>
            <a:pPr indent="-203192" lvl="0" marL="304792" marR="0" rtl="0" algn="l">
              <a:lnSpc>
                <a:spcPct val="115000"/>
              </a:lnSpc>
              <a:spcBef>
                <a:spcPts val="0"/>
              </a:spcBef>
              <a:spcAft>
                <a:spcPts val="0"/>
              </a:spcAft>
              <a:buClr>
                <a:schemeClr val="dk1"/>
              </a:buClr>
              <a:buSzPts val="1600"/>
              <a:buFont typeface="Calibri"/>
              <a:buNone/>
            </a:pPr>
            <a:r>
              <a:t/>
            </a:r>
            <a:endParaRPr>
              <a:solidFill>
                <a:schemeClr val="dk1"/>
              </a:solidFill>
              <a:latin typeface="Montserrat Light"/>
              <a:ea typeface="Montserrat Light"/>
              <a:cs typeface="Montserrat Light"/>
              <a:sym typeface="Montserrat Light"/>
            </a:endParaRPr>
          </a:p>
          <a:p>
            <a:pPr indent="-292092" lvl="0" marL="304792" marR="0" rtl="0" algn="l">
              <a:lnSpc>
                <a:spcPct val="115000"/>
              </a:lnSpc>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Link your customer satisfaction scores to the customer lifetime value. It is likely that you will see that customers with high satisfaction scores are also those with a higher lifetime value. Use the insights from your customer satisfaction scores to increase the satisfaction of those customers who are average or below average and so boost their lifetime value.</a:t>
            </a:r>
            <a:endParaRPr>
              <a:latin typeface="Montserrat Light"/>
              <a:ea typeface="Montserrat Light"/>
              <a:cs typeface="Montserrat Light"/>
              <a:sym typeface="Montserrat Light"/>
            </a:endParaRPr>
          </a:p>
        </p:txBody>
      </p:sp>
      <p:sp>
        <p:nvSpPr>
          <p:cNvPr id="673" name="Google Shape;67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4" name="Google Shape;674;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75" name="Google Shape;675;p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681" name="Google Shape;681;p7"/>
          <p:cNvSpPr txBox="1"/>
          <p:nvPr/>
        </p:nvSpPr>
        <p:spPr>
          <a:xfrm>
            <a:off x="435750" y="1416300"/>
            <a:ext cx="8424900" cy="45207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Calculate 3 important metrics:</a:t>
            </a:r>
            <a:endParaRPr/>
          </a:p>
          <a:p>
            <a:pPr indent="0" lvl="0" marL="45720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lt1"/>
              </a:buClr>
              <a:buSzPts val="1400"/>
              <a:buFont typeface="Montserrat SemiBold"/>
              <a:buAutoNum type="arabicPeriod"/>
            </a:pPr>
            <a:r>
              <a:rPr b="1" i="0" lang="en-GB" sz="1400" u="none" cap="none" strike="noStrike">
                <a:solidFill>
                  <a:schemeClr val="dk1"/>
                </a:solidFill>
                <a:latin typeface="Montserrat Light"/>
                <a:ea typeface="Montserrat Light"/>
                <a:cs typeface="Montserrat Light"/>
                <a:sym typeface="Montserrat Light"/>
              </a:rPr>
              <a:t>Profit per customer</a:t>
            </a:r>
            <a:r>
              <a:rPr b="0" i="0" lang="en-GB" sz="1400" u="none" cap="none" strike="noStrike">
                <a:solidFill>
                  <a:schemeClr val="dk1"/>
                </a:solidFill>
                <a:latin typeface="Montserrat Light"/>
                <a:ea typeface="Montserrat Light"/>
                <a:cs typeface="Montserrat Light"/>
                <a:sym typeface="Montserrat Light"/>
              </a:rPr>
              <a:t>: work out the average revenue per customer and crucially, the net profit per customer</a:t>
            </a:r>
            <a:br>
              <a:rPr b="0" i="0" lang="en-GB" sz="1400" u="none" cap="none" strike="noStrike">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lt1"/>
              </a:buClr>
              <a:buSzPts val="1400"/>
              <a:buFont typeface="Montserrat SemiBold"/>
              <a:buAutoNum type="arabicPeriod"/>
            </a:pPr>
            <a:r>
              <a:rPr b="1" i="0" lang="en-GB" sz="1400" u="none" cap="none" strike="noStrike">
                <a:solidFill>
                  <a:schemeClr val="dk1"/>
                </a:solidFill>
                <a:latin typeface="Montserrat Light"/>
                <a:ea typeface="Montserrat Light"/>
                <a:cs typeface="Montserrat Light"/>
                <a:sym typeface="Montserrat Light"/>
              </a:rPr>
              <a:t>Average lifetime</a:t>
            </a:r>
            <a:r>
              <a:rPr b="0" i="0" lang="en-GB" sz="1400" u="none" cap="none" strike="noStrike">
                <a:solidFill>
                  <a:schemeClr val="dk1"/>
                </a:solidFill>
                <a:latin typeface="Montserrat Light"/>
                <a:ea typeface="Montserrat Light"/>
                <a:cs typeface="Montserrat Light"/>
                <a:sym typeface="Montserrat Light"/>
              </a:rPr>
              <a:t>: work out how long a customer stays a customer</a:t>
            </a:r>
            <a:br>
              <a:rPr b="0" i="0" lang="en-GB" sz="1400" u="none" cap="none" strike="noStrike">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lt1"/>
              </a:buClr>
              <a:buSzPts val="1400"/>
              <a:buFont typeface="Montserrat SemiBold"/>
              <a:buAutoNum type="arabicPeriod"/>
            </a:pPr>
            <a:r>
              <a:rPr b="1" i="0" lang="en-GB" sz="1400" u="none" cap="none" strike="noStrike">
                <a:solidFill>
                  <a:schemeClr val="dk1"/>
                </a:solidFill>
                <a:latin typeface="Montserrat Light"/>
                <a:ea typeface="Montserrat Light"/>
                <a:cs typeface="Montserrat Light"/>
                <a:sym typeface="Montserrat Light"/>
              </a:rPr>
              <a:t>Acquisition cost</a:t>
            </a:r>
            <a:r>
              <a:rPr b="0" i="0" lang="en-GB" sz="1400" u="none" cap="none" strike="noStrike">
                <a:solidFill>
                  <a:schemeClr val="dk1"/>
                </a:solidFill>
                <a:latin typeface="Montserrat Light"/>
                <a:ea typeface="Montserrat Light"/>
                <a:cs typeface="Montserrat Light"/>
                <a:sym typeface="Montserrat Light"/>
              </a:rPr>
              <a:t>: workout how much it costs to win a customer by adding up your annual marketing costs and dividing it by the number of new customers you acquire in a year</a:t>
            </a:r>
            <a:endParaRPr/>
          </a:p>
          <a:p>
            <a:pPr indent="0" lvl="0" marL="914400" marR="0" rtl="0" algn="l">
              <a:lnSpc>
                <a:spcPct val="115000"/>
              </a:lnSpc>
              <a:spcBef>
                <a:spcPts val="0"/>
              </a:spcBef>
              <a:spcAft>
                <a:spcPts val="0"/>
              </a:spcAft>
              <a:buNone/>
            </a:pPr>
            <a:r>
              <a:t/>
            </a:r>
            <a:endParaRPr b="0" i="0" sz="1400" u="none" cap="none" strike="noStrike">
              <a:solidFill>
                <a:schemeClr val="dk1"/>
              </a:solidFill>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Work out the lifetime value of your customer based on:</a:t>
            </a:r>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dk1"/>
              </a:buClr>
              <a:buSzPts val="1400"/>
              <a:buFont typeface="Montserrat Light"/>
              <a:buChar char="●"/>
            </a:pPr>
            <a:r>
              <a:rPr lang="en-GB" sz="1400">
                <a:solidFill>
                  <a:schemeClr val="dk1"/>
                </a:solidFill>
                <a:latin typeface="Montserrat Light"/>
                <a:ea typeface="Montserrat Light"/>
                <a:cs typeface="Montserrat Light"/>
                <a:sym typeface="Montserrat Light"/>
              </a:rPr>
              <a:t>Now figure out which metrics you can change to improve the customer lifetime value</a:t>
            </a:r>
            <a:endParaRPr/>
          </a:p>
          <a:p>
            <a:pPr indent="-368289" lvl="0" marL="457189" marR="0" rtl="0" algn="l">
              <a:lnSpc>
                <a:spcPct val="115000"/>
              </a:lnSpc>
              <a:spcBef>
                <a:spcPts val="0"/>
              </a:spcBef>
              <a:spcAft>
                <a:spcPts val="0"/>
              </a:spcAft>
              <a:buClr>
                <a:schemeClr val="dk1"/>
              </a:buClr>
              <a:buSzPts val="1400"/>
              <a:buFont typeface="Noto Sans Symbols"/>
              <a:buNone/>
            </a:pPr>
            <a:r>
              <a:t/>
            </a:r>
            <a:endParaRPr sz="1400">
              <a:solidFill>
                <a:schemeClr val="dk1"/>
              </a:solidFill>
              <a:latin typeface="Montserrat Light"/>
              <a:ea typeface="Montserrat Light"/>
              <a:cs typeface="Montserrat Light"/>
              <a:sym typeface="Montserrat Light"/>
            </a:endParaRPr>
          </a:p>
          <a:p>
            <a:pPr indent="-368289" lvl="0" marL="457189" marR="0" rtl="0" algn="l">
              <a:lnSpc>
                <a:spcPct val="115000"/>
              </a:lnSpc>
              <a:spcBef>
                <a:spcPts val="0"/>
              </a:spcBef>
              <a:spcAft>
                <a:spcPts val="0"/>
              </a:spcAft>
              <a:buClr>
                <a:schemeClr val="dk1"/>
              </a:buClr>
              <a:buSzPts val="1400"/>
              <a:buFont typeface="Noto Sans Symbols"/>
              <a:buNone/>
            </a:pPr>
            <a:r>
              <a:t/>
            </a:r>
            <a:endParaRPr sz="1400">
              <a:solidFill>
                <a:schemeClr val="dk1"/>
              </a:solidFill>
              <a:latin typeface="Montserrat Light"/>
              <a:ea typeface="Montserrat Light"/>
              <a:cs typeface="Montserrat Light"/>
              <a:sym typeface="Montserrat Light"/>
            </a:endParaRPr>
          </a:p>
        </p:txBody>
      </p:sp>
      <p:sp>
        <p:nvSpPr>
          <p:cNvPr id="682" name="Google Shape;682;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3" name="Google Shape;683;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684" name="Google Shape;684;p7"/>
          <p:cNvSpPr txBox="1"/>
          <p:nvPr/>
        </p:nvSpPr>
        <p:spPr>
          <a:xfrm>
            <a:off x="910866" y="4598622"/>
            <a:ext cx="11661000" cy="50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Customer lifetime value = (Profit per customer x Average lifetime of customer) – Acquisition cost per customer</a:t>
            </a:r>
            <a:endParaRPr sz="1300"/>
          </a:p>
          <a:p>
            <a:pPr indent="0" lvl="0" marL="0" marR="0" rtl="0" algn="l">
              <a:spcBef>
                <a:spcPts val="0"/>
              </a:spcBef>
              <a:spcAft>
                <a:spcPts val="0"/>
              </a:spcAft>
              <a:buNone/>
            </a:pPr>
            <a:r>
              <a:t/>
            </a:r>
            <a:endParaRPr sz="14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2ab25508e93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0" name="Google Shape;690;g2ab25508e93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1" name="Google Shape;691;g2ab25508e93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2" name="Google Shape;692;g2ab25508e93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g2ab25508e93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g2ab25508e93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