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3hP0MP+wNEdIzISnhXNXAmdNl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4D2410-3781-4063-B152-E252789ACF8B}">
  <a:tblStyle styleId="{074D2410-3781-4063-B152-E252789ACF8B}" styleName="Table_0">
    <a:wholeTbl>
      <a:tcTxStyle b="off" i="off">
        <a:font>
          <a:latin typeface="Calibri"/>
          <a:ea typeface="Calibri"/>
          <a:cs typeface="Calibri"/>
        </a:font>
        <a:schemeClr val="lt1"/>
      </a:tcTxStyle>
      <a:tcStyle>
        <a:tcBdr>
          <a:left>
            <a:ln cap="flat" cmpd="sng" w="9525">
              <a:solidFill>
                <a:srgbClr val="FFE9BD"/>
              </a:solidFill>
              <a:prstDash val="solid"/>
              <a:round/>
              <a:headEnd len="sm" w="sm" type="none"/>
              <a:tailEnd len="sm" w="sm" type="none"/>
            </a:ln>
          </a:left>
          <a:right>
            <a:ln cap="flat" cmpd="sng" w="9525">
              <a:solidFill>
                <a:srgbClr val="FFE9BD"/>
              </a:solidFill>
              <a:prstDash val="solid"/>
              <a:round/>
              <a:headEnd len="sm" w="sm" type="none"/>
              <a:tailEnd len="sm" w="sm" type="none"/>
            </a:ln>
          </a:right>
          <a:top>
            <a:ln cap="flat" cmpd="sng" w="9525">
              <a:solidFill>
                <a:srgbClr val="FFE9BD"/>
              </a:solidFill>
              <a:prstDash val="solid"/>
              <a:round/>
              <a:headEnd len="sm" w="sm" type="none"/>
              <a:tailEnd len="sm" w="sm" type="none"/>
            </a:ln>
          </a:top>
          <a:bottom>
            <a:ln cap="flat" cmpd="sng" w="9525">
              <a:solidFill>
                <a:srgbClr val="FFE9BD"/>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3" name="Google Shape;60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2ab2a21590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g2ab2a215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image" Target="../media/image25.png"/><Relationship Id="rId5" Type="http://schemas.openxmlformats.org/officeDocument/2006/relationships/image" Target="../media/image14.png"/><Relationship Id="rId6"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37" name="Shape 237"/>
        <p:cNvGrpSpPr/>
        <p:nvPr/>
      </p:nvGrpSpPr>
      <p:grpSpPr>
        <a:xfrm>
          <a:off x="0" y="0"/>
          <a:ext cx="0" cy="0"/>
          <a:chOff x="0" y="0"/>
          <a:chExt cx="0" cy="0"/>
        </a:xfrm>
      </p:grpSpPr>
      <p:pic>
        <p:nvPicPr>
          <p:cNvPr descr="A yellow circle on a black background&#10;&#10;Description automatically generated" id="238" name="Google Shape;238;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39" name="Google Shape;239;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2" name="Google Shape;242;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43" name="Google Shape;243;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46" name="Google Shape;246;p18"/>
          <p:cNvGrpSpPr/>
          <p:nvPr/>
        </p:nvGrpSpPr>
        <p:grpSpPr>
          <a:xfrm>
            <a:off x="11436251" y="129884"/>
            <a:ext cx="661669" cy="1214119"/>
            <a:chOff x="11436251" y="129884"/>
            <a:chExt cx="661669" cy="1214119"/>
          </a:xfrm>
        </p:grpSpPr>
        <p:sp>
          <p:nvSpPr>
            <p:cNvPr id="247" name="Google Shape;247;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5" name="Google Shape;275;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76" name="Shape 276"/>
        <p:cNvGrpSpPr/>
        <p:nvPr/>
      </p:nvGrpSpPr>
      <p:grpSpPr>
        <a:xfrm>
          <a:off x="0" y="0"/>
          <a:ext cx="0" cy="0"/>
          <a:chOff x="0" y="0"/>
          <a:chExt cx="0" cy="0"/>
        </a:xfrm>
      </p:grpSpPr>
      <p:pic>
        <p:nvPicPr>
          <p:cNvPr descr="A yellow circle on a black background&#10;&#10;Description automatically generated" id="277" name="Google Shape;27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78" name="Google Shape;27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0" name="Google Shape;28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81" name="Google Shape;281;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3" name="Google Shape;283;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84" name="Google Shape;284;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5" name="Google Shape;285;p19"/>
          <p:cNvGrpSpPr/>
          <p:nvPr/>
        </p:nvGrpSpPr>
        <p:grpSpPr>
          <a:xfrm>
            <a:off x="11436251" y="129884"/>
            <a:ext cx="661669" cy="1214119"/>
            <a:chOff x="11436251" y="129884"/>
            <a:chExt cx="661669" cy="1214119"/>
          </a:xfrm>
        </p:grpSpPr>
        <p:sp>
          <p:nvSpPr>
            <p:cNvPr id="286" name="Google Shape;286;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14" name="Google Shape;314;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315" name="Shape 315"/>
        <p:cNvGrpSpPr/>
        <p:nvPr/>
      </p:nvGrpSpPr>
      <p:grpSpPr>
        <a:xfrm>
          <a:off x="0" y="0"/>
          <a:ext cx="0" cy="0"/>
          <a:chOff x="0" y="0"/>
          <a:chExt cx="0" cy="0"/>
        </a:xfrm>
      </p:grpSpPr>
      <p:pic>
        <p:nvPicPr>
          <p:cNvPr descr="A yellow circle on a black background&#10;&#10;Description automatically generated" id="316" name="Google Shape;316;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17" name="Google Shape;317;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0" name="Google Shape;320;p20"/>
          <p:cNvGrpSpPr/>
          <p:nvPr/>
        </p:nvGrpSpPr>
        <p:grpSpPr>
          <a:xfrm>
            <a:off x="0" y="1318491"/>
            <a:ext cx="1397812" cy="58002"/>
            <a:chOff x="0" y="1077191"/>
            <a:chExt cx="1397812" cy="58002"/>
          </a:xfrm>
        </p:grpSpPr>
        <p:sp>
          <p:nvSpPr>
            <p:cNvPr id="321" name="Google Shape;321;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3" name="Google Shape;323;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4" name="Google Shape;324;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25" name="Google Shape;325;p20"/>
          <p:cNvGrpSpPr/>
          <p:nvPr/>
        </p:nvGrpSpPr>
        <p:grpSpPr>
          <a:xfrm>
            <a:off x="11436251" y="129884"/>
            <a:ext cx="661669" cy="1214119"/>
            <a:chOff x="11436251" y="129884"/>
            <a:chExt cx="661669" cy="1214119"/>
          </a:xfrm>
        </p:grpSpPr>
        <p:sp>
          <p:nvSpPr>
            <p:cNvPr id="326" name="Google Shape;326;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4" name="Google Shape;354;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55" name="Google Shape;355;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56" name="Shape 356"/>
        <p:cNvGrpSpPr/>
        <p:nvPr/>
      </p:nvGrpSpPr>
      <p:grpSpPr>
        <a:xfrm>
          <a:off x="0" y="0"/>
          <a:ext cx="0" cy="0"/>
          <a:chOff x="0" y="0"/>
          <a:chExt cx="0" cy="0"/>
        </a:xfrm>
      </p:grpSpPr>
      <p:pic>
        <p:nvPicPr>
          <p:cNvPr descr="A yellow circle on a black background&#10;&#10;Description automatically generated" id="357" name="Google Shape;357;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58" name="Google Shape;358;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1" name="Google Shape;361;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2" name="Google Shape;362;p21"/>
          <p:cNvGrpSpPr/>
          <p:nvPr/>
        </p:nvGrpSpPr>
        <p:grpSpPr>
          <a:xfrm>
            <a:off x="0" y="1318491"/>
            <a:ext cx="1397812" cy="58002"/>
            <a:chOff x="0" y="1077191"/>
            <a:chExt cx="1397812" cy="58002"/>
          </a:xfrm>
        </p:grpSpPr>
        <p:sp>
          <p:nvSpPr>
            <p:cNvPr id="363" name="Google Shape;363;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5" name="Google Shape;365;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66" name="Google Shape;366;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67" name="Google Shape;367;p21"/>
          <p:cNvGrpSpPr/>
          <p:nvPr/>
        </p:nvGrpSpPr>
        <p:grpSpPr>
          <a:xfrm>
            <a:off x="11614051" y="129884"/>
            <a:ext cx="661669" cy="1214119"/>
            <a:chOff x="11436251" y="129884"/>
            <a:chExt cx="661669" cy="1214119"/>
          </a:xfrm>
        </p:grpSpPr>
        <p:sp>
          <p:nvSpPr>
            <p:cNvPr id="368" name="Google Shape;368;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396" name="Google Shape;396;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397" name="Shape 397"/>
        <p:cNvGrpSpPr/>
        <p:nvPr/>
      </p:nvGrpSpPr>
      <p:grpSpPr>
        <a:xfrm>
          <a:off x="0" y="0"/>
          <a:ext cx="0" cy="0"/>
          <a:chOff x="0" y="0"/>
          <a:chExt cx="0" cy="0"/>
        </a:xfrm>
      </p:grpSpPr>
      <p:pic>
        <p:nvPicPr>
          <p:cNvPr descr="A yellow circle on a black background&#10;&#10;Description automatically generated" id="398" name="Google Shape;398;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99" name="Google Shape;399;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2" name="Google Shape;402;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3" name="Google Shape;403;p22"/>
          <p:cNvGrpSpPr/>
          <p:nvPr/>
        </p:nvGrpSpPr>
        <p:grpSpPr>
          <a:xfrm>
            <a:off x="0" y="1318491"/>
            <a:ext cx="1397812" cy="58002"/>
            <a:chOff x="0" y="1077191"/>
            <a:chExt cx="1397812" cy="58002"/>
          </a:xfrm>
        </p:grpSpPr>
        <p:sp>
          <p:nvSpPr>
            <p:cNvPr id="404" name="Google Shape;40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06" name="Google Shape;40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07" name="Google Shape;40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08" name="Google Shape;408;p22"/>
          <p:cNvGrpSpPr/>
          <p:nvPr/>
        </p:nvGrpSpPr>
        <p:grpSpPr>
          <a:xfrm>
            <a:off x="11436251" y="129884"/>
            <a:ext cx="661669" cy="1214119"/>
            <a:chOff x="11436251" y="129884"/>
            <a:chExt cx="661669" cy="1214119"/>
          </a:xfrm>
        </p:grpSpPr>
        <p:sp>
          <p:nvSpPr>
            <p:cNvPr id="409" name="Google Shape;409;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37" name="Google Shape;437;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38" name="Shape 438"/>
        <p:cNvGrpSpPr/>
        <p:nvPr/>
      </p:nvGrpSpPr>
      <p:grpSpPr>
        <a:xfrm>
          <a:off x="0" y="0"/>
          <a:ext cx="0" cy="0"/>
          <a:chOff x="0" y="0"/>
          <a:chExt cx="0" cy="0"/>
        </a:xfrm>
      </p:grpSpPr>
      <p:pic>
        <p:nvPicPr>
          <p:cNvPr descr="A yellow circle on a black background&#10;&#10;Description automatically generated" id="439" name="Google Shape;439;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0" name="Google Shape;440;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2" name="Google Shape;442;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3" name="Google Shape;443;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444" name="Google Shape;444;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45" name="Google Shape;445;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46" name="Google Shape;446;p23"/>
          <p:cNvGrpSpPr/>
          <p:nvPr/>
        </p:nvGrpSpPr>
        <p:grpSpPr>
          <a:xfrm>
            <a:off x="11436251" y="129884"/>
            <a:ext cx="661669" cy="1214119"/>
            <a:chOff x="11436251" y="129884"/>
            <a:chExt cx="661669" cy="1214119"/>
          </a:xfrm>
        </p:grpSpPr>
        <p:sp>
          <p:nvSpPr>
            <p:cNvPr id="447" name="Google Shape;447;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75" name="Google Shape;475;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76" name="Shape 476"/>
        <p:cNvGrpSpPr/>
        <p:nvPr/>
      </p:nvGrpSpPr>
      <p:grpSpPr>
        <a:xfrm>
          <a:off x="0" y="0"/>
          <a:ext cx="0" cy="0"/>
          <a:chOff x="0" y="0"/>
          <a:chExt cx="0" cy="0"/>
        </a:xfrm>
      </p:grpSpPr>
      <p:pic>
        <p:nvPicPr>
          <p:cNvPr descr="A yellow circle on a black background&#10;&#10;Description automatically generated" id="477" name="Google Shape;477;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78" name="Google Shape;478;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0" name="Google Shape;480;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1" name="Google Shape;481;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82" name="Google Shape;482;p24"/>
          <p:cNvGrpSpPr/>
          <p:nvPr/>
        </p:nvGrpSpPr>
        <p:grpSpPr>
          <a:xfrm>
            <a:off x="0" y="1318491"/>
            <a:ext cx="1397812" cy="58002"/>
            <a:chOff x="0" y="1077191"/>
            <a:chExt cx="1397812" cy="58002"/>
          </a:xfrm>
        </p:grpSpPr>
        <p:sp>
          <p:nvSpPr>
            <p:cNvPr id="483" name="Google Shape;483;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5" name="Google Shape;485;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86" name="Google Shape;486;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87" name="Google Shape;487;p24"/>
          <p:cNvGrpSpPr/>
          <p:nvPr/>
        </p:nvGrpSpPr>
        <p:grpSpPr>
          <a:xfrm>
            <a:off x="11436251" y="129884"/>
            <a:ext cx="661669" cy="1214119"/>
            <a:chOff x="11436251" y="129884"/>
            <a:chExt cx="661669" cy="1214119"/>
          </a:xfrm>
        </p:grpSpPr>
        <p:sp>
          <p:nvSpPr>
            <p:cNvPr id="488" name="Google Shape;488;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16" name="Google Shape;516;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17" name="Google Shape;517;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18" name="Shape 518"/>
        <p:cNvGrpSpPr/>
        <p:nvPr/>
      </p:nvGrpSpPr>
      <p:grpSpPr>
        <a:xfrm>
          <a:off x="0" y="0"/>
          <a:ext cx="0" cy="0"/>
          <a:chOff x="0" y="0"/>
          <a:chExt cx="0" cy="0"/>
        </a:xfrm>
      </p:grpSpPr>
      <p:pic>
        <p:nvPicPr>
          <p:cNvPr descr="A yellow circle on a black background&#10;&#10;Description automatically generated" id="519" name="Google Shape;519;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0" name="Google Shape;520;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2" name="Google Shape;522;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23" name="Google Shape;523;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24" name="Google Shape;524;p25"/>
          <p:cNvGrpSpPr/>
          <p:nvPr/>
        </p:nvGrpSpPr>
        <p:grpSpPr>
          <a:xfrm>
            <a:off x="0" y="1318491"/>
            <a:ext cx="1397812" cy="58002"/>
            <a:chOff x="0" y="1077191"/>
            <a:chExt cx="1397812" cy="58002"/>
          </a:xfrm>
        </p:grpSpPr>
        <p:sp>
          <p:nvSpPr>
            <p:cNvPr id="525" name="Google Shape;525;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7" name="Google Shape;527;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28" name="Google Shape;528;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29" name="Google Shape;529;p25"/>
          <p:cNvGrpSpPr/>
          <p:nvPr/>
        </p:nvGrpSpPr>
        <p:grpSpPr>
          <a:xfrm>
            <a:off x="11614051" y="129884"/>
            <a:ext cx="661669" cy="1214119"/>
            <a:chOff x="11436251" y="129884"/>
            <a:chExt cx="661669" cy="1214119"/>
          </a:xfrm>
        </p:grpSpPr>
        <p:sp>
          <p:nvSpPr>
            <p:cNvPr id="530" name="Google Shape;530;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2" name="Google Shape;532;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58" name="Google Shape;558;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59" name="Shape 559"/>
        <p:cNvGrpSpPr/>
        <p:nvPr/>
      </p:nvGrpSpPr>
      <p:grpSpPr>
        <a:xfrm>
          <a:off x="0" y="0"/>
          <a:ext cx="0" cy="0"/>
          <a:chOff x="0" y="0"/>
          <a:chExt cx="0" cy="0"/>
        </a:xfrm>
      </p:grpSpPr>
      <p:pic>
        <p:nvPicPr>
          <p:cNvPr descr="A yellow circle on a black background&#10;&#10;Description automatically generated" id="560" name="Google Shape;560;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1" name="Google Shape;561;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3" name="Google Shape;56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64" name="Google Shape;564;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65" name="Shape 565"/>
        <p:cNvGrpSpPr/>
        <p:nvPr/>
      </p:nvGrpSpPr>
      <p:grpSpPr>
        <a:xfrm>
          <a:off x="0" y="0"/>
          <a:ext cx="0" cy="0"/>
          <a:chOff x="0" y="0"/>
          <a:chExt cx="0" cy="0"/>
        </a:xfrm>
      </p:grpSpPr>
      <p:pic>
        <p:nvPicPr>
          <p:cNvPr id="566" name="Google Shape;566;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67" name="Google Shape;567;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68" name="Google Shape;568;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0" name="Google Shape;57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0"/>
          <p:cNvGrpSpPr/>
          <p:nvPr/>
        </p:nvGrpSpPr>
        <p:grpSpPr>
          <a:xfrm>
            <a:off x="11436251" y="129884"/>
            <a:ext cx="661669" cy="1214119"/>
            <a:chOff x="11436251" y="129884"/>
            <a:chExt cx="661669" cy="1214119"/>
          </a:xfrm>
        </p:grpSpPr>
        <p:sp>
          <p:nvSpPr>
            <p:cNvPr id="27" name="Google Shape;27;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1" name="Shape 571"/>
        <p:cNvGrpSpPr/>
        <p:nvPr/>
      </p:nvGrpSpPr>
      <p:grpSpPr>
        <a:xfrm>
          <a:off x="0" y="0"/>
          <a:ext cx="0" cy="0"/>
          <a:chOff x="0" y="0"/>
          <a:chExt cx="0" cy="0"/>
        </a:xfrm>
      </p:grpSpPr>
      <p:sp>
        <p:nvSpPr>
          <p:cNvPr id="572" name="Google Shape;57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3" name="Google Shape;57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74" name="Google Shape;574;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75" name="Shape 575"/>
        <p:cNvGrpSpPr/>
        <p:nvPr/>
      </p:nvGrpSpPr>
      <p:grpSpPr>
        <a:xfrm>
          <a:off x="0" y="0"/>
          <a:ext cx="0" cy="0"/>
          <a:chOff x="0" y="0"/>
          <a:chExt cx="0" cy="0"/>
        </a:xfrm>
      </p:grpSpPr>
      <p:sp>
        <p:nvSpPr>
          <p:cNvPr id="576" name="Google Shape;576;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7" name="Google Shape;577;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8" name="Google Shape;578;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79" name="Google Shape;57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0" name="Shape 580"/>
        <p:cNvGrpSpPr/>
        <p:nvPr/>
      </p:nvGrpSpPr>
      <p:grpSpPr>
        <a:xfrm>
          <a:off x="0" y="0"/>
          <a:ext cx="0" cy="0"/>
          <a:chOff x="0" y="0"/>
          <a:chExt cx="0" cy="0"/>
        </a:xfrm>
      </p:grpSpPr>
      <p:sp>
        <p:nvSpPr>
          <p:cNvPr id="581" name="Google Shape;581;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2" name="Google Shape;582;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83" name="Google Shape;583;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4" name="Google Shape;584;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85" name="Google Shape;585;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6" name="Google Shape;58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7" name="Shape 587"/>
        <p:cNvGrpSpPr/>
        <p:nvPr/>
      </p:nvGrpSpPr>
      <p:grpSpPr>
        <a:xfrm>
          <a:off x="0" y="0"/>
          <a:ext cx="0" cy="0"/>
          <a:chOff x="0" y="0"/>
          <a:chExt cx="0" cy="0"/>
        </a:xfrm>
      </p:grpSpPr>
      <p:sp>
        <p:nvSpPr>
          <p:cNvPr id="588" name="Google Shape;588;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89" name="Google Shape;589;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0" name="Shape 590"/>
        <p:cNvGrpSpPr/>
        <p:nvPr/>
      </p:nvGrpSpPr>
      <p:grpSpPr>
        <a:xfrm>
          <a:off x="0" y="0"/>
          <a:ext cx="0" cy="0"/>
          <a:chOff x="0" y="0"/>
          <a:chExt cx="0" cy="0"/>
        </a:xfrm>
      </p:grpSpPr>
      <p:sp>
        <p:nvSpPr>
          <p:cNvPr id="591" name="Google Shape;591;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2" name="Google Shape;59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3" name="Google Shape;59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4" name="Shape 594"/>
        <p:cNvGrpSpPr/>
        <p:nvPr/>
      </p:nvGrpSpPr>
      <p:grpSpPr>
        <a:xfrm>
          <a:off x="0" y="0"/>
          <a:ext cx="0" cy="0"/>
          <a:chOff x="0" y="0"/>
          <a:chExt cx="0" cy="0"/>
        </a:xfrm>
      </p:grpSpPr>
      <p:sp>
        <p:nvSpPr>
          <p:cNvPr id="595" name="Google Shape;59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6" name="Google Shape;59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7" name="Google Shape;59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598" name="Google Shape;59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9" name="Google Shape;59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0" name="Google Shape;60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62" name="Google Shape;62;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3" name="Google Shape;63;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64" name="Google Shape;64;p11"/>
          <p:cNvGrpSpPr/>
          <p:nvPr/>
        </p:nvGrpSpPr>
        <p:grpSpPr>
          <a:xfrm>
            <a:off x="11436251" y="129884"/>
            <a:ext cx="661669" cy="1214119"/>
            <a:chOff x="11436251" y="129884"/>
            <a:chExt cx="661669" cy="1214119"/>
          </a:xfrm>
        </p:grpSpPr>
        <p:sp>
          <p:nvSpPr>
            <p:cNvPr id="65" name="Google Shape;65;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 name="Google Shape;67;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3" name="Google Shape;93;p11"/>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94" name="Shape 94"/>
        <p:cNvGrpSpPr/>
        <p:nvPr/>
      </p:nvGrpSpPr>
      <p:grpSpPr>
        <a:xfrm>
          <a:off x="0" y="0"/>
          <a:ext cx="0" cy="0"/>
          <a:chOff x="0" y="0"/>
          <a:chExt cx="0" cy="0"/>
        </a:xfrm>
      </p:grpSpPr>
      <p:pic>
        <p:nvPicPr>
          <p:cNvPr descr="A yellow circle on a black background&#10;&#10;Description automatically generated" id="95" name="Google Shape;95;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6" name="Google Shape;96;p12"/>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
        <p:nvSpPr>
          <p:cNvPr id="99" name="Google Shape;99;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0" name="Google Shape;100;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1" name="Google Shape;101;p12"/>
          <p:cNvGrpSpPr/>
          <p:nvPr/>
        </p:nvGrpSpPr>
        <p:grpSpPr>
          <a:xfrm>
            <a:off x="11436251" y="129884"/>
            <a:ext cx="661669" cy="1214119"/>
            <a:chOff x="11436251" y="129884"/>
            <a:chExt cx="661669" cy="1214119"/>
          </a:xfrm>
        </p:grpSpPr>
        <p:sp>
          <p:nvSpPr>
            <p:cNvPr id="102" name="Google Shape;102;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30" name="Google Shape;130;p12"/>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31" name="Shape 131"/>
        <p:cNvGrpSpPr/>
        <p:nvPr/>
      </p:nvGrpSpPr>
      <p:grpSpPr>
        <a:xfrm>
          <a:off x="0" y="0"/>
          <a:ext cx="0" cy="0"/>
          <a:chOff x="0" y="0"/>
          <a:chExt cx="0" cy="0"/>
        </a:xfrm>
      </p:grpSpPr>
      <p:pic>
        <p:nvPicPr>
          <p:cNvPr descr="A yellow circle on a black background&#10;&#10;Description automatically generated" id="132" name="Google Shape;13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3" name="Google Shape;13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36" name="Google Shape;136;p13"/>
          <p:cNvGrpSpPr/>
          <p:nvPr/>
        </p:nvGrpSpPr>
        <p:grpSpPr>
          <a:xfrm>
            <a:off x="0" y="1318491"/>
            <a:ext cx="1397812" cy="58002"/>
            <a:chOff x="0" y="1077191"/>
            <a:chExt cx="1397812" cy="58002"/>
          </a:xfrm>
        </p:grpSpPr>
        <p:sp>
          <p:nvSpPr>
            <p:cNvPr id="137" name="Google Shape;13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9" name="Google Shape;13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p>
        </p:txBody>
      </p:sp>
      <p:sp>
        <p:nvSpPr>
          <p:cNvPr id="140" name="Google Shape;14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1" name="Google Shape;14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2" name="Google Shape;142;p13"/>
          <p:cNvGrpSpPr/>
          <p:nvPr/>
        </p:nvGrpSpPr>
        <p:grpSpPr>
          <a:xfrm>
            <a:off x="11436251" y="129884"/>
            <a:ext cx="661669" cy="1214119"/>
            <a:chOff x="11436251" y="129884"/>
            <a:chExt cx="661669" cy="1214119"/>
          </a:xfrm>
        </p:grpSpPr>
        <p:sp>
          <p:nvSpPr>
            <p:cNvPr id="143" name="Google Shape;14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71" name="Google Shape;171;p1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72" name="Google Shape;172;p13"/>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73" name="Shape 173"/>
        <p:cNvGrpSpPr/>
        <p:nvPr/>
      </p:nvGrpSpPr>
      <p:grpSpPr>
        <a:xfrm>
          <a:off x="0" y="0"/>
          <a:ext cx="0" cy="0"/>
          <a:chOff x="0" y="0"/>
          <a:chExt cx="0" cy="0"/>
        </a:xfrm>
      </p:grpSpPr>
      <p:pic>
        <p:nvPicPr>
          <p:cNvPr descr="A yellow circle on a black background&#10;&#10;Description automatically generated" id="174" name="Google Shape;17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75" name="Google Shape;17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78" name="Google Shape;178;p14"/>
          <p:cNvGrpSpPr/>
          <p:nvPr/>
        </p:nvGrpSpPr>
        <p:grpSpPr>
          <a:xfrm>
            <a:off x="0" y="1318491"/>
            <a:ext cx="1397812" cy="58002"/>
            <a:chOff x="0" y="1077191"/>
            <a:chExt cx="1397812" cy="58002"/>
          </a:xfrm>
        </p:grpSpPr>
        <p:sp>
          <p:nvSpPr>
            <p:cNvPr id="179" name="Google Shape;17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1" name="Google Shape;18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2" name="Google Shape;18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83" name="Google Shape;183;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84" name="Google Shape;184;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85" name="Google Shape;185;p14"/>
          <p:cNvGrpSpPr/>
          <p:nvPr/>
        </p:nvGrpSpPr>
        <p:grpSpPr>
          <a:xfrm>
            <a:off x="11626751" y="129884"/>
            <a:ext cx="661669" cy="1214119"/>
            <a:chOff x="11436251" y="129884"/>
            <a:chExt cx="661669" cy="1214119"/>
          </a:xfrm>
        </p:grpSpPr>
        <p:sp>
          <p:nvSpPr>
            <p:cNvPr id="186" name="Google Shape;186;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14" name="Shape 214"/>
        <p:cNvGrpSpPr/>
        <p:nvPr/>
      </p:nvGrpSpPr>
      <p:grpSpPr>
        <a:xfrm>
          <a:off x="0" y="0"/>
          <a:ext cx="0" cy="0"/>
          <a:chOff x="0" y="0"/>
          <a:chExt cx="0" cy="0"/>
        </a:xfrm>
      </p:grpSpPr>
      <p:pic>
        <p:nvPicPr>
          <p:cNvPr descr="A logo with blue and yellow colors&#10;&#10;Description automatically generated" id="215" name="Google Shape;215;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16" name="Google Shape;216;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17" name="Google Shape;217;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18" name="Google Shape;218;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19" name="Google Shape;219;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20" name="Google Shape;220;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21" name="Google Shape;221;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22" name="Shape 222"/>
        <p:cNvGrpSpPr/>
        <p:nvPr/>
      </p:nvGrpSpPr>
      <p:grpSpPr>
        <a:xfrm>
          <a:off x="0" y="0"/>
          <a:ext cx="0" cy="0"/>
          <a:chOff x="0" y="0"/>
          <a:chExt cx="0" cy="0"/>
        </a:xfrm>
      </p:grpSpPr>
      <p:pic>
        <p:nvPicPr>
          <p:cNvPr descr="A logo with blue and yellow colors&#10;&#10;Description automatically generated" id="223" name="Google Shape;223;p16"/>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24" name="Google Shape;224;p16"/>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25" name="Google Shape;225;p16"/>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26" name="Google Shape;226;p16"/>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29" name="Shape 229"/>
        <p:cNvGrpSpPr/>
        <p:nvPr/>
      </p:nvGrpSpPr>
      <p:grpSpPr>
        <a:xfrm>
          <a:off x="0" y="0"/>
          <a:ext cx="0" cy="0"/>
          <a:chOff x="0" y="0"/>
          <a:chExt cx="0" cy="0"/>
        </a:xfrm>
      </p:grpSpPr>
      <p:sp>
        <p:nvSpPr>
          <p:cNvPr id="230" name="Google Shape;230;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31" name="Google Shape;231;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32" name="Google Shape;232;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33" name="Google Shape;233;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5" name="Google Shape;235;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36" name="Google Shape;236;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1"/>
          <p:cNvSpPr txBox="1"/>
          <p:nvPr>
            <p:ph type="title"/>
          </p:nvPr>
        </p:nvSpPr>
        <p:spPr>
          <a:xfrm>
            <a:off x="508779" y="847982"/>
            <a:ext cx="65493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Balanced Scorecard</a:t>
            </a:r>
            <a:endParaRPr sz="1000"/>
          </a:p>
        </p:txBody>
      </p:sp>
      <p:pic>
        <p:nvPicPr>
          <p:cNvPr id="606" name="Google Shape;606;p1"/>
          <p:cNvPicPr preferRelativeResize="0"/>
          <p:nvPr/>
        </p:nvPicPr>
        <p:blipFill rotWithShape="1">
          <a:blip r:embed="rId3">
            <a:alphaModFix/>
          </a:blip>
          <a:srcRect b="0" l="0" r="0" t="0"/>
          <a:stretch/>
        </p:blipFill>
        <p:spPr>
          <a:xfrm>
            <a:off x="6546098" y="2672303"/>
            <a:ext cx="1691900" cy="1014400"/>
          </a:xfrm>
          <a:prstGeom prst="rect">
            <a:avLst/>
          </a:prstGeom>
          <a:noFill/>
          <a:ln>
            <a:noFill/>
          </a:ln>
        </p:spPr>
      </p:pic>
      <p:pic>
        <p:nvPicPr>
          <p:cNvPr id="607" name="Google Shape;607;p1"/>
          <p:cNvPicPr preferRelativeResize="0"/>
          <p:nvPr/>
        </p:nvPicPr>
        <p:blipFill rotWithShape="1">
          <a:blip r:embed="rId3">
            <a:alphaModFix/>
          </a:blip>
          <a:srcRect b="0" l="0" r="0" t="0"/>
          <a:stretch/>
        </p:blipFill>
        <p:spPr>
          <a:xfrm>
            <a:off x="3748051" y="3686699"/>
            <a:ext cx="1298024" cy="778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2"/>
          <p:cNvSpPr txBox="1"/>
          <p:nvPr>
            <p:ph type="title"/>
          </p:nvPr>
        </p:nvSpPr>
        <p:spPr>
          <a:xfrm>
            <a:off x="298674" y="750475"/>
            <a:ext cx="95406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100"/>
              <a:t>A bu</a:t>
            </a:r>
            <a:r>
              <a:rPr lang="en-GB" sz="3000"/>
              <a:t>siness model to improve performance</a:t>
            </a:r>
            <a:r>
              <a:rPr lang="en-GB" sz="3000">
                <a:solidFill>
                  <a:schemeClr val="accent3"/>
                </a:solidFill>
              </a:rPr>
              <a:t>.</a:t>
            </a:r>
            <a:endParaRPr sz="3000">
              <a:solidFill>
                <a:schemeClr val="accent3"/>
              </a:solidFill>
              <a:latin typeface="Montserrat SemiBold"/>
              <a:ea typeface="Montserrat SemiBold"/>
              <a:cs typeface="Montserrat SemiBold"/>
              <a:sym typeface="Montserrat SemiBold"/>
            </a:endParaRPr>
          </a:p>
        </p:txBody>
      </p:sp>
      <p:sp>
        <p:nvSpPr>
          <p:cNvPr id="613" name="Google Shape;613;p2"/>
          <p:cNvSpPr/>
          <p:nvPr/>
        </p:nvSpPr>
        <p:spPr>
          <a:xfrm>
            <a:off x="364274" y="1471525"/>
            <a:ext cx="10728600" cy="66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567" u="none" cap="none" strike="noStrike">
                <a:solidFill>
                  <a:schemeClr val="dk2"/>
                </a:solidFill>
                <a:latin typeface="Montserrat SemiBold"/>
                <a:ea typeface="Montserrat SemiBold"/>
                <a:cs typeface="Montserrat SemiBold"/>
                <a:sym typeface="Montserrat SemiBold"/>
              </a:rPr>
              <a:t>Use this model to focus on measures and targets that are necessary to achieve a strategy or much improved performance</a:t>
            </a:r>
            <a:endParaRPr sz="1100">
              <a:solidFill>
                <a:schemeClr val="dk2"/>
              </a:solidFill>
              <a:latin typeface="Montserrat SemiBold"/>
              <a:ea typeface="Montserrat SemiBold"/>
              <a:cs typeface="Montserrat SemiBold"/>
              <a:sym typeface="Montserrat SemiBold"/>
            </a:endParaRPr>
          </a:p>
        </p:txBody>
      </p:sp>
      <p:sp>
        <p:nvSpPr>
          <p:cNvPr id="614" name="Google Shape;614;p2"/>
          <p:cNvSpPr txBox="1"/>
          <p:nvPr/>
        </p:nvSpPr>
        <p:spPr>
          <a:xfrm>
            <a:off x="591786" y="2025102"/>
            <a:ext cx="10428148" cy="7283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333">
              <a:solidFill>
                <a:schemeClr val="dk1"/>
              </a:solidFill>
              <a:latin typeface="Montserrat Light"/>
              <a:ea typeface="Montserrat Light"/>
              <a:cs typeface="Montserrat Light"/>
              <a:sym typeface="Montserrat Light"/>
            </a:endParaRPr>
          </a:p>
        </p:txBody>
      </p:sp>
      <p:sp>
        <p:nvSpPr>
          <p:cNvPr id="615" name="Google Shape;615;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16" name="Google Shape;616;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17" name="Google Shape;617;p2"/>
          <p:cNvSpPr txBox="1"/>
          <p:nvPr/>
        </p:nvSpPr>
        <p:spPr>
          <a:xfrm>
            <a:off x="414725" y="2062225"/>
            <a:ext cx="10117500" cy="4077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1"/>
              </a:buClr>
              <a:buSzPts val="2400"/>
              <a:buFont typeface="Arial"/>
              <a:buNone/>
            </a:pPr>
            <a:r>
              <a:rPr b="0" lang="en-GB" sz="1300" u="none">
                <a:solidFill>
                  <a:schemeClr val="dk2"/>
                </a:solidFill>
                <a:latin typeface="Montserrat Light"/>
                <a:ea typeface="Montserrat Light"/>
                <a:cs typeface="Montserrat Light"/>
                <a:sym typeface="Montserrat Light"/>
              </a:rPr>
              <a:t>The Balanced Scorecard makes use of measures in four areas of a business:</a:t>
            </a:r>
            <a:endParaRPr b="0" sz="1300" u="none">
              <a:solidFill>
                <a:schemeClr val="dk2"/>
              </a:solidFill>
              <a:latin typeface="Montserrat Light"/>
              <a:ea typeface="Montserrat Light"/>
              <a:cs typeface="Montserrat Light"/>
              <a:sym typeface="Montserrat Light"/>
            </a:endParaRPr>
          </a:p>
          <a:p>
            <a:pPr indent="-227330" lvl="0" marL="228600" marR="0" rtl="0" algn="l">
              <a:lnSpc>
                <a:spcPct val="115000"/>
              </a:lnSpc>
              <a:spcBef>
                <a:spcPts val="2333"/>
              </a:spcBef>
              <a:spcAft>
                <a:spcPts val="0"/>
              </a:spcAft>
              <a:buClr>
                <a:schemeClr val="dk2"/>
              </a:buClr>
              <a:buSzPts val="1300"/>
              <a:buFont typeface="Arial"/>
              <a:buChar char="•"/>
            </a:pPr>
            <a:r>
              <a:rPr lang="en-GB" sz="1300" u="none">
                <a:solidFill>
                  <a:schemeClr val="dk1"/>
                </a:solidFill>
                <a:latin typeface="Montserrat SemiBold"/>
                <a:ea typeface="Montserrat SemiBold"/>
                <a:cs typeface="Montserrat SemiBold"/>
                <a:sym typeface="Montserrat SemiBold"/>
              </a:rPr>
              <a:t>Financial:</a:t>
            </a:r>
            <a:r>
              <a:rPr b="0" lang="en-GB" sz="1300" u="none">
                <a:solidFill>
                  <a:schemeClr val="dk2"/>
                </a:solidFill>
                <a:latin typeface="Montserrat Light"/>
                <a:ea typeface="Montserrat Light"/>
                <a:cs typeface="Montserrat Light"/>
                <a:sym typeface="Montserrat Light"/>
              </a:rPr>
              <a:t> the finances of a company are its pulse and blood pressure. They show its health. Typically they include revenue, net profit, gross margin, fixed costs, variable costs, and cash in the bank. </a:t>
            </a:r>
            <a:endParaRPr sz="1300">
              <a:solidFill>
                <a:schemeClr val="dk2"/>
              </a:solidFill>
            </a:endParaRPr>
          </a:p>
          <a:p>
            <a:pPr indent="-227330" lvl="0" marL="228600" marR="0" rtl="0" algn="l">
              <a:lnSpc>
                <a:spcPct val="115000"/>
              </a:lnSpc>
              <a:spcBef>
                <a:spcPts val="2333"/>
              </a:spcBef>
              <a:spcAft>
                <a:spcPts val="0"/>
              </a:spcAft>
              <a:buClr>
                <a:schemeClr val="dk2"/>
              </a:buClr>
              <a:buSzPts val="1300"/>
              <a:buFont typeface="Arial"/>
              <a:buChar char="•"/>
            </a:pPr>
            <a:r>
              <a:rPr lang="en-GB" sz="1300" u="none">
                <a:solidFill>
                  <a:schemeClr val="dk1"/>
                </a:solidFill>
                <a:latin typeface="Montserrat SemiBold"/>
                <a:ea typeface="Montserrat SemiBold"/>
                <a:cs typeface="Montserrat SemiBold"/>
                <a:sym typeface="Montserrat SemiBold"/>
              </a:rPr>
              <a:t>Customers:</a:t>
            </a:r>
            <a:r>
              <a:rPr b="0" lang="en-GB" sz="1300" u="none">
                <a:solidFill>
                  <a:schemeClr val="dk2"/>
                </a:solidFill>
                <a:latin typeface="Montserrat Light"/>
                <a:ea typeface="Montserrat Light"/>
                <a:cs typeface="Montserrat Light"/>
                <a:sym typeface="Montserrat Light"/>
              </a:rPr>
              <a:t> these metrics show to what extent a company is performing well in the eyes of its customers. They include basic statistics such as numbers of customers, numbers of new customers, sales per customer as well as customer satisfaction scores, net promoter scores and the like.</a:t>
            </a:r>
            <a:endParaRPr sz="1300">
              <a:solidFill>
                <a:schemeClr val="dk2"/>
              </a:solidFill>
            </a:endParaRPr>
          </a:p>
          <a:p>
            <a:pPr indent="-227330" lvl="0" marL="228600" marR="0" rtl="0" algn="l">
              <a:lnSpc>
                <a:spcPct val="115000"/>
              </a:lnSpc>
              <a:spcBef>
                <a:spcPts val="2333"/>
              </a:spcBef>
              <a:spcAft>
                <a:spcPts val="0"/>
              </a:spcAft>
              <a:buClr>
                <a:schemeClr val="dk2"/>
              </a:buClr>
              <a:buSzPts val="1300"/>
              <a:buFont typeface="Arial"/>
              <a:buChar char="•"/>
            </a:pPr>
            <a:r>
              <a:rPr lang="en-GB" sz="1300" u="none">
                <a:solidFill>
                  <a:schemeClr val="dk1"/>
                </a:solidFill>
                <a:latin typeface="Montserrat SemiBold"/>
                <a:ea typeface="Montserrat SemiBold"/>
                <a:cs typeface="Montserrat SemiBold"/>
                <a:sym typeface="Montserrat SemiBold"/>
              </a:rPr>
              <a:t>Learning and growth:</a:t>
            </a:r>
            <a:r>
              <a:rPr b="0" lang="en-GB" sz="1300" u="none">
                <a:solidFill>
                  <a:schemeClr val="dk2"/>
                </a:solidFill>
                <a:latin typeface="Montserrat Light"/>
                <a:ea typeface="Montserrat Light"/>
                <a:cs typeface="Montserrat Light"/>
                <a:sym typeface="Montserrat Light"/>
              </a:rPr>
              <a:t> innovation is vital if a company is to grow. Knowledge is an asset which offers a competitive advantage. There are many measures here that can be tracked. These could include numbers of patents, amount spent on research and development, numbers of training days per employee, the skills of employees, productivity, and employee satisfaction.</a:t>
            </a:r>
            <a:endParaRPr sz="1300">
              <a:solidFill>
                <a:schemeClr val="dk2"/>
              </a:solidFill>
            </a:endParaRPr>
          </a:p>
          <a:p>
            <a:pPr indent="-227330" lvl="0" marL="228600" marR="0" rtl="0" algn="l">
              <a:lnSpc>
                <a:spcPct val="115000"/>
              </a:lnSpc>
              <a:spcBef>
                <a:spcPts val="2333"/>
              </a:spcBef>
              <a:spcAft>
                <a:spcPts val="0"/>
              </a:spcAft>
              <a:buClr>
                <a:schemeClr val="dk2"/>
              </a:buClr>
              <a:buSzPts val="1300"/>
              <a:buFont typeface="Arial"/>
              <a:buChar char="•"/>
            </a:pPr>
            <a:r>
              <a:rPr lang="en-GB" sz="1300" u="none">
                <a:solidFill>
                  <a:schemeClr val="dk1"/>
                </a:solidFill>
                <a:latin typeface="Montserrat SemiBold"/>
                <a:ea typeface="Montserrat SemiBold"/>
                <a:cs typeface="Montserrat SemiBold"/>
                <a:sym typeface="Montserrat SemiBold"/>
              </a:rPr>
              <a:t>Internal processes:</a:t>
            </a:r>
            <a:r>
              <a:rPr b="0" lang="en-GB" sz="1300" u="none">
                <a:solidFill>
                  <a:schemeClr val="dk2"/>
                </a:solidFill>
                <a:latin typeface="Montserrat Light"/>
                <a:ea typeface="Montserrat Light"/>
                <a:cs typeface="Montserrat Light"/>
                <a:sym typeface="Montserrat Light"/>
              </a:rPr>
              <a:t> these measures are a determination of the efficiency of a company in using its resources to maximum advantage and delivering value to customers. They could include numbers of complaints, deliveries on time and in full, inventory levels, speed of decision-making, the percentage of new products in the portfolio and so on.</a:t>
            </a:r>
            <a:endParaRPr sz="1300">
              <a:solidFill>
                <a:schemeClr val="dk2"/>
              </a:solidFill>
            </a:endParaRPr>
          </a:p>
          <a:p>
            <a:pPr indent="-130810" lvl="0" marL="228600" marR="0" rtl="0" algn="l">
              <a:lnSpc>
                <a:spcPct val="90000"/>
              </a:lnSpc>
              <a:spcBef>
                <a:spcPts val="2333"/>
              </a:spcBef>
              <a:spcAft>
                <a:spcPts val="0"/>
              </a:spcAft>
              <a:buClr>
                <a:schemeClr val="dk1"/>
              </a:buClr>
              <a:buSzPts val="2800"/>
              <a:buFont typeface="Arial"/>
              <a:buNone/>
            </a:pPr>
            <a:r>
              <a:t/>
            </a:r>
            <a:endParaRPr b="0" sz="2800" u="none">
              <a:solidFill>
                <a:schemeClr val="dk1"/>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3"/>
          <p:cNvSpPr txBox="1"/>
          <p:nvPr>
            <p:ph type="title"/>
          </p:nvPr>
        </p:nvSpPr>
        <p:spPr>
          <a:xfrm>
            <a:off x="308101" y="699353"/>
            <a:ext cx="93828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Focus on 4 key areas</a:t>
            </a:r>
            <a:r>
              <a:rPr lang="en-GB" sz="3000">
                <a:solidFill>
                  <a:schemeClr val="accent2"/>
                </a:solidFill>
              </a:rPr>
              <a:t>.</a:t>
            </a:r>
            <a:endParaRPr sz="3000">
              <a:solidFill>
                <a:schemeClr val="accent2"/>
              </a:solidFill>
            </a:endParaRPr>
          </a:p>
        </p:txBody>
      </p:sp>
      <p:sp>
        <p:nvSpPr>
          <p:cNvPr id="623" name="Google Shape;62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4" name="Google Shape;624;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5" name="Google Shape;625;p3"/>
          <p:cNvSpPr/>
          <p:nvPr/>
        </p:nvSpPr>
        <p:spPr>
          <a:xfrm>
            <a:off x="308100" y="1547550"/>
            <a:ext cx="3357900" cy="738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For each of the four areas (customers, finances, processes and innovation) set objectives, identify measures of performance, set targets and initiatives. This will enable you to keep track of your performance and check your strategy.</a:t>
            </a:r>
            <a:endParaRPr sz="1300"/>
          </a:p>
        </p:txBody>
      </p:sp>
      <p:pic>
        <p:nvPicPr>
          <p:cNvPr id="626" name="Google Shape;626;p3"/>
          <p:cNvPicPr preferRelativeResize="0"/>
          <p:nvPr/>
        </p:nvPicPr>
        <p:blipFill>
          <a:blip r:embed="rId3">
            <a:alphaModFix/>
          </a:blip>
          <a:stretch>
            <a:fillRect/>
          </a:stretch>
        </p:blipFill>
        <p:spPr>
          <a:xfrm>
            <a:off x="3845100" y="1508438"/>
            <a:ext cx="7690249" cy="4379875"/>
          </a:xfrm>
          <a:prstGeom prst="rect">
            <a:avLst/>
          </a:prstGeom>
          <a:noFill/>
          <a:ln>
            <a:noFill/>
          </a:ln>
        </p:spPr>
      </p:pic>
      <p:grpSp>
        <p:nvGrpSpPr>
          <p:cNvPr id="627" name="Google Shape;627;p3"/>
          <p:cNvGrpSpPr/>
          <p:nvPr/>
        </p:nvGrpSpPr>
        <p:grpSpPr>
          <a:xfrm>
            <a:off x="0" y="1260191"/>
            <a:ext cx="1397787" cy="57996"/>
            <a:chOff x="0" y="1077191"/>
            <a:chExt cx="1397787" cy="57996"/>
          </a:xfrm>
        </p:grpSpPr>
        <p:sp>
          <p:nvSpPr>
            <p:cNvPr id="628" name="Google Shape;628;p3"/>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3"/>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30" name="Google Shape;630;p3"/>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4"/>
          <p:cNvSpPr txBox="1"/>
          <p:nvPr>
            <p:ph type="title"/>
          </p:nvPr>
        </p:nvSpPr>
        <p:spPr>
          <a:xfrm>
            <a:off x="298675" y="750475"/>
            <a:ext cx="75180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Identify measures for the Scorecard</a:t>
            </a:r>
            <a:r>
              <a:rPr lang="en-GB" sz="3000">
                <a:solidFill>
                  <a:schemeClr val="accent1"/>
                </a:solidFill>
              </a:rPr>
              <a:t>.</a:t>
            </a:r>
            <a:endParaRPr sz="3000">
              <a:solidFill>
                <a:schemeClr val="accent1"/>
              </a:solidFill>
            </a:endParaRPr>
          </a:p>
        </p:txBody>
      </p:sp>
      <p:sp>
        <p:nvSpPr>
          <p:cNvPr id="636" name="Google Shape;636;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7" name="Google Shape;637;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38" name="Google Shape;638;p4"/>
          <p:cNvSpPr txBox="1"/>
          <p:nvPr/>
        </p:nvSpPr>
        <p:spPr>
          <a:xfrm>
            <a:off x="5920384" y="2642958"/>
            <a:ext cx="4464600" cy="2859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accent1"/>
                </a:solidFill>
                <a:latin typeface="Montserrat SemiBold"/>
                <a:ea typeface="Montserrat SemiBold"/>
                <a:cs typeface="Montserrat SemiBold"/>
                <a:sym typeface="Montserrat SemiBold"/>
              </a:rPr>
              <a:t>Internal processes</a:t>
            </a:r>
            <a:endParaRPr>
              <a:solidFill>
                <a:schemeClr val="accent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Productivity versus the competition</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Unit costs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Cycle time</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Yield</a:t>
            </a:r>
            <a:endParaRPr sz="1300">
              <a:solidFill>
                <a:schemeClr val="dk2"/>
              </a:solidFill>
            </a:endParaRPr>
          </a:p>
          <a:p>
            <a:pPr indent="0" lvl="0" marL="0" marR="0" rtl="0" algn="l">
              <a:lnSpc>
                <a:spcPct val="115000"/>
              </a:lnSpc>
              <a:spcBef>
                <a:spcPts val="0"/>
              </a:spcBef>
              <a:spcAft>
                <a:spcPts val="0"/>
              </a:spcAft>
              <a:buNone/>
            </a:pPr>
            <a:r>
              <a:t/>
            </a:r>
            <a:endParaRPr sz="13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sz="13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accent1"/>
                </a:solidFill>
                <a:latin typeface="Montserrat SemiBold"/>
                <a:ea typeface="Montserrat SemiBold"/>
                <a:cs typeface="Montserrat SemiBold"/>
                <a:sym typeface="Montserrat SemiBold"/>
              </a:rPr>
              <a:t>Learning &amp; Growth</a:t>
            </a:r>
            <a:endParaRPr>
              <a:solidFill>
                <a:schemeClr val="accent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Percentage of sales from new products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Number of new products launched per annum</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Process time to develop new products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New product introduction versus the competition</a:t>
            </a:r>
            <a:endParaRPr sz="1300">
              <a:solidFill>
                <a:schemeClr val="dk2"/>
              </a:solidFill>
            </a:endParaRPr>
          </a:p>
        </p:txBody>
      </p:sp>
      <p:sp>
        <p:nvSpPr>
          <p:cNvPr id="639" name="Google Shape;639;p4"/>
          <p:cNvSpPr txBox="1"/>
          <p:nvPr/>
        </p:nvSpPr>
        <p:spPr>
          <a:xfrm>
            <a:off x="2077977" y="2642958"/>
            <a:ext cx="3634800" cy="3564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accent1"/>
                </a:solidFill>
                <a:latin typeface="Montserrat SemiBold"/>
                <a:ea typeface="Montserrat SemiBold"/>
                <a:cs typeface="Montserrat SemiBold"/>
                <a:sym typeface="Montserrat SemiBold"/>
              </a:rPr>
              <a:t>Financial measures</a:t>
            </a:r>
            <a:endParaRPr>
              <a:solidFill>
                <a:schemeClr val="accent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Revenue</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Profitability</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Cash flow</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Bank balance</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Market share</a:t>
            </a:r>
            <a:endParaRPr sz="1300">
              <a:solidFill>
                <a:schemeClr val="dk2"/>
              </a:solidFill>
            </a:endParaRPr>
          </a:p>
          <a:p>
            <a:pPr indent="0" lvl="0" marL="0" marR="0" rtl="0" algn="l">
              <a:lnSpc>
                <a:spcPct val="115000"/>
              </a:lnSpc>
              <a:spcBef>
                <a:spcPts val="0"/>
              </a:spcBef>
              <a:spcAft>
                <a:spcPts val="0"/>
              </a:spcAft>
              <a:buNone/>
            </a:pPr>
            <a:r>
              <a:t/>
            </a:r>
            <a:endParaRPr sz="1300">
              <a:solidFill>
                <a:schemeClr val="dk2"/>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accent1"/>
                </a:solidFill>
                <a:latin typeface="Montserrat SemiBold"/>
                <a:ea typeface="Montserrat SemiBold"/>
                <a:cs typeface="Montserrat SemiBold"/>
                <a:sym typeface="Montserrat SemiBold"/>
              </a:rPr>
              <a:t>Customer measures</a:t>
            </a:r>
            <a:endParaRPr>
              <a:solidFill>
                <a:schemeClr val="accent1"/>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Customer satisfaction scores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Number of customers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Growth in number of customers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Segmentation of customers</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On time delivery in full</a:t>
            </a:r>
            <a:endParaRPr sz="1300">
              <a:solidFill>
                <a:schemeClr val="dk2"/>
              </a:solidFill>
            </a:endParaRPr>
          </a:p>
          <a:p>
            <a:pPr indent="0" lvl="0" marL="0" marR="0" rtl="0" algn="l">
              <a:lnSpc>
                <a:spcPct val="115000"/>
              </a:lnSpc>
              <a:spcBef>
                <a:spcPts val="0"/>
              </a:spcBef>
              <a:spcAft>
                <a:spcPts val="0"/>
              </a:spcAft>
              <a:buNone/>
            </a:pPr>
            <a:r>
              <a:rPr lang="en-GB" sz="1300">
                <a:solidFill>
                  <a:schemeClr val="dk2"/>
                </a:solidFill>
                <a:latin typeface="Montserrat Light"/>
                <a:ea typeface="Montserrat Light"/>
                <a:cs typeface="Montserrat Light"/>
                <a:sym typeface="Montserrat Light"/>
              </a:rPr>
              <a:t>Share of key customer accounts</a:t>
            </a:r>
            <a:endParaRPr sz="1300">
              <a:solidFill>
                <a:schemeClr val="dk2"/>
              </a:solidFill>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p:txBody>
      </p:sp>
      <p:sp>
        <p:nvSpPr>
          <p:cNvPr id="640" name="Google Shape;640;p4"/>
          <p:cNvSpPr txBox="1"/>
          <p:nvPr/>
        </p:nvSpPr>
        <p:spPr>
          <a:xfrm>
            <a:off x="337100" y="1556800"/>
            <a:ext cx="10239600" cy="692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1300">
                <a:solidFill>
                  <a:schemeClr val="dk2"/>
                </a:solidFill>
                <a:latin typeface="Montserrat Light"/>
                <a:ea typeface="Montserrat Light"/>
                <a:cs typeface="Montserrat Light"/>
                <a:sym typeface="Montserrat Light"/>
              </a:rPr>
              <a:t>A key to the Balanced Scorecard is to find measures that are relevant in each of the four activities of the company. Don’t create a laundry list of measures; try to find measures that will help you achieve your strategic objectives. Here are some suggestions which are by no means exhaustive:</a:t>
            </a:r>
            <a:endParaRPr sz="1300">
              <a:solidFill>
                <a:schemeClr val="dk2"/>
              </a:solidFill>
            </a:endParaRPr>
          </a:p>
        </p:txBody>
      </p:sp>
      <p:grpSp>
        <p:nvGrpSpPr>
          <p:cNvPr id="641" name="Google Shape;641;p4"/>
          <p:cNvGrpSpPr/>
          <p:nvPr/>
        </p:nvGrpSpPr>
        <p:grpSpPr>
          <a:xfrm>
            <a:off x="0" y="1260191"/>
            <a:ext cx="1397787" cy="57996"/>
            <a:chOff x="0" y="1077191"/>
            <a:chExt cx="1397787" cy="57996"/>
          </a:xfrm>
        </p:grpSpPr>
        <p:sp>
          <p:nvSpPr>
            <p:cNvPr id="642" name="Google Shape;642;p4"/>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4"/>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44" name="Google Shape;644;p4"/>
          <p:cNvSpPr txBox="1"/>
          <p:nvPr/>
        </p:nvSpPr>
        <p:spPr>
          <a:xfrm>
            <a:off x="298676" y="848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GB"/>
              <a:t>Copyright © B2B Frameworks Ltd 2018</a:t>
            </a:r>
            <a:endParaRPr/>
          </a:p>
        </p:txBody>
      </p:sp>
      <p:sp>
        <p:nvSpPr>
          <p:cNvPr id="650" name="Google Shape;650;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fld id="{00000000-1234-1234-1234-123412341234}" type="slidenum">
              <a:rPr lang="en-GB"/>
              <a:t>‹#›</a:t>
            </a:fld>
            <a:endParaRPr/>
          </a:p>
        </p:txBody>
      </p:sp>
      <p:sp>
        <p:nvSpPr>
          <p:cNvPr id="651" name="Google Shape;651;p5"/>
          <p:cNvSpPr txBox="1"/>
          <p:nvPr>
            <p:ph type="title"/>
          </p:nvPr>
        </p:nvSpPr>
        <p:spPr>
          <a:xfrm>
            <a:off x="298676" y="750470"/>
            <a:ext cx="9429786"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Set objectives, substantiators and actions</a:t>
            </a:r>
            <a:r>
              <a:rPr lang="en-GB" sz="3000">
                <a:solidFill>
                  <a:schemeClr val="lt1"/>
                </a:solidFill>
              </a:rPr>
              <a:t>.</a:t>
            </a:r>
            <a:endParaRPr sz="3000">
              <a:solidFill>
                <a:schemeClr val="lt1"/>
              </a:solidFill>
            </a:endParaRPr>
          </a:p>
        </p:txBody>
      </p:sp>
      <p:graphicFrame>
        <p:nvGraphicFramePr>
          <p:cNvPr id="652" name="Google Shape;652;p5"/>
          <p:cNvGraphicFramePr/>
          <p:nvPr/>
        </p:nvGraphicFramePr>
        <p:xfrm>
          <a:off x="4411119" y="1729953"/>
          <a:ext cx="3000000" cy="3000000"/>
        </p:xfrm>
        <a:graphic>
          <a:graphicData uri="http://schemas.openxmlformats.org/drawingml/2006/table">
            <a:tbl>
              <a:tblPr>
                <a:noFill/>
                <a:tableStyleId>{074D2410-3781-4063-B152-E252789ACF8B}</a:tableStyleId>
              </a:tblPr>
              <a:tblGrid>
                <a:gridCol w="1262100"/>
                <a:gridCol w="1814550"/>
                <a:gridCol w="2013175"/>
                <a:gridCol w="2067075"/>
              </a:tblGrid>
              <a:tr h="430150">
                <a:tc>
                  <a:txBody>
                    <a:bodyPr/>
                    <a:lstStyle/>
                    <a:p>
                      <a:pPr indent="0" lvl="0" marL="0" marR="0" rtl="0" algn="ctr">
                        <a:spcBef>
                          <a:spcPts val="0"/>
                        </a:spcBef>
                        <a:spcAft>
                          <a:spcPts val="0"/>
                        </a:spcAft>
                        <a:buNone/>
                      </a:pPr>
                      <a:r>
                        <a:t/>
                      </a:r>
                      <a:endParaRPr b="0" i="0" sz="1300" u="none" cap="none" strike="noStrike">
                        <a:solidFill>
                          <a:srgbClr val="036CBB"/>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Objectives</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Substantiators</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Action</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dk1"/>
                    </a:solidFill>
                  </a:tcPr>
                </a:tc>
              </a:tr>
              <a:tr h="634250">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Financial</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Increase net profit by 15%</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Check monthly accounts</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Carry out pricing study</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1042450">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Customer</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Improve customer satisfaction</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Net Promoter Score of 40</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Quarterly customer satisfaction study</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1042450">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Internal </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Increase efficiencies of meetings</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Report number of meetings to Board each month</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Meetings to have one page briefing in advance</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r h="838375">
                <a:tc>
                  <a:txBody>
                    <a:bodyPr/>
                    <a:lstStyle/>
                    <a:p>
                      <a:pPr indent="0" lvl="0" marL="0" marR="0" rtl="0" algn="ctr">
                        <a:spcBef>
                          <a:spcPts val="0"/>
                        </a:spcBef>
                        <a:spcAft>
                          <a:spcPts val="0"/>
                        </a:spcAft>
                        <a:buNone/>
                      </a:pPr>
                      <a:r>
                        <a:rPr lang="en-GB" sz="1300" u="none" cap="none" strike="noStrike">
                          <a:solidFill>
                            <a:schemeClr val="dk2"/>
                          </a:solidFill>
                          <a:latin typeface="Montserrat SemiBold"/>
                          <a:ea typeface="Montserrat SemiBold"/>
                          <a:cs typeface="Montserrat SemiBold"/>
                          <a:sym typeface="Montserrat SemiBold"/>
                        </a:rPr>
                        <a:t>Learning</a:t>
                      </a:r>
                      <a:endParaRPr i="0" sz="1300" u="none" cap="none" strike="noStrike">
                        <a:solidFill>
                          <a:schemeClr val="dk2"/>
                        </a:solidFill>
                        <a:latin typeface="Montserrat SemiBold"/>
                        <a:ea typeface="Montserrat SemiBold"/>
                        <a:cs typeface="Montserrat SemiBold"/>
                        <a:sym typeface="Montserrat SemiBold"/>
                      </a:endParaRPr>
                    </a:p>
                  </a:txBody>
                  <a:tcPr marT="89350" marB="89350" marR="134025" marL="178700" anchor="ctr">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Unify staff on company brand values</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Brand survey results</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c>
                  <a:txBody>
                    <a:bodyPr/>
                    <a:lstStyle/>
                    <a:p>
                      <a:pPr indent="0" lvl="0" marL="0" marR="0" rtl="0" algn="ctr">
                        <a:spcBef>
                          <a:spcPts val="0"/>
                        </a:spcBef>
                        <a:spcAft>
                          <a:spcPts val="0"/>
                        </a:spcAft>
                        <a:buNone/>
                      </a:pPr>
                      <a:r>
                        <a:rPr lang="en-GB" sz="1300" u="none" cap="none" strike="noStrike">
                          <a:solidFill>
                            <a:schemeClr val="accent5"/>
                          </a:solidFill>
                          <a:latin typeface="Montserrat Light"/>
                          <a:ea typeface="Montserrat Light"/>
                          <a:cs typeface="Montserrat Light"/>
                          <a:sym typeface="Montserrat Light"/>
                        </a:rPr>
                        <a:t>On-board all new staff on brand values</a:t>
                      </a:r>
                      <a:endParaRPr b="0" i="0" sz="1300" u="none" cap="none" strike="noStrike">
                        <a:solidFill>
                          <a:schemeClr val="accent5"/>
                        </a:solidFill>
                        <a:latin typeface="Montserrat Light"/>
                        <a:ea typeface="Montserrat Light"/>
                        <a:cs typeface="Montserrat Light"/>
                        <a:sym typeface="Montserrat Light"/>
                      </a:endParaRPr>
                    </a:p>
                  </a:txBody>
                  <a:tcPr marT="89350" marB="89350" marR="134025" marL="17870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EFEFEF"/>
                    </a:solidFill>
                  </a:tcPr>
                </a:tc>
              </a:tr>
            </a:tbl>
          </a:graphicData>
        </a:graphic>
      </p:graphicFrame>
      <p:sp>
        <p:nvSpPr>
          <p:cNvPr id="653" name="Google Shape;653;p5"/>
          <p:cNvSpPr txBox="1"/>
          <p:nvPr/>
        </p:nvSpPr>
        <p:spPr>
          <a:xfrm>
            <a:off x="678725" y="1781675"/>
            <a:ext cx="3545700" cy="3283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For each of the measures in the balanced scorecard set an objective. The more precise the objective the better.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Think about how you will substantiate whether or not you are achieving the objective.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And determine what actions are required in order to be successful. </a:t>
            </a:r>
            <a:endParaRPr sz="1300"/>
          </a:p>
          <a:p>
            <a:pPr indent="0" lvl="0" marL="0" marR="0" rtl="0" algn="l">
              <a:lnSpc>
                <a:spcPct val="115000"/>
              </a:lnSpc>
              <a:spcBef>
                <a:spcPts val="0"/>
              </a:spcBef>
              <a:spcAft>
                <a:spcPts val="0"/>
              </a:spcAft>
              <a:buNone/>
            </a:pPr>
            <a:r>
              <a:t/>
            </a:r>
            <a:endParaRPr sz="13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300">
                <a:solidFill>
                  <a:schemeClr val="dk1"/>
                </a:solidFill>
                <a:latin typeface="Montserrat Light"/>
                <a:ea typeface="Montserrat Light"/>
                <a:cs typeface="Montserrat Light"/>
                <a:sym typeface="Montserrat Light"/>
              </a:rPr>
              <a:t>The table opposite is a suggestion for a company that wants to grow profitably and build its brand.</a:t>
            </a:r>
            <a:endParaRPr sz="1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6"/>
          <p:cNvSpPr txBox="1"/>
          <p:nvPr>
            <p:ph type="title"/>
          </p:nvPr>
        </p:nvSpPr>
        <p:spPr>
          <a:xfrm>
            <a:off x="333515" y="472411"/>
            <a:ext cx="5156100" cy="488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Things to think about</a:t>
            </a:r>
            <a:r>
              <a:rPr lang="en-GB" sz="3000">
                <a:solidFill>
                  <a:schemeClr val="accent3"/>
                </a:solidFill>
              </a:rPr>
              <a:t>.</a:t>
            </a:r>
            <a:endParaRPr sz="3000">
              <a:solidFill>
                <a:schemeClr val="accent3"/>
              </a:solidFill>
            </a:endParaRPr>
          </a:p>
        </p:txBody>
      </p:sp>
      <p:sp>
        <p:nvSpPr>
          <p:cNvPr id="659" name="Google Shape;659;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0" name="Google Shape;660;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661" name="Google Shape;661;p6"/>
          <p:cNvSpPr/>
          <p:nvPr/>
        </p:nvSpPr>
        <p:spPr>
          <a:xfrm>
            <a:off x="367162" y="1332500"/>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67">
                <a:solidFill>
                  <a:schemeClr val="dk2"/>
                </a:solidFill>
                <a:latin typeface="Montserrat SemiBold"/>
                <a:ea typeface="Montserrat SemiBold"/>
                <a:cs typeface="Montserrat SemiBold"/>
                <a:sym typeface="Montserrat SemiBold"/>
              </a:rPr>
              <a:t>The key is to build a scorecard that helps your strategy</a:t>
            </a:r>
            <a:endParaRPr>
              <a:solidFill>
                <a:schemeClr val="dk2"/>
              </a:solidFill>
              <a:latin typeface="Montserrat SemiBold"/>
              <a:ea typeface="Montserrat SemiBold"/>
              <a:cs typeface="Montserrat SemiBold"/>
              <a:sym typeface="Montserrat SemiBold"/>
            </a:endParaRPr>
          </a:p>
        </p:txBody>
      </p:sp>
      <p:sp>
        <p:nvSpPr>
          <p:cNvPr id="662" name="Google Shape;662;p6"/>
          <p:cNvSpPr txBox="1"/>
          <p:nvPr/>
        </p:nvSpPr>
        <p:spPr>
          <a:xfrm>
            <a:off x="1733525" y="2022325"/>
            <a:ext cx="9022200" cy="38433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2"/>
              </a:buClr>
              <a:buSzPts val="1600"/>
              <a:buFont typeface="Montserrat Light"/>
              <a:buChar char="●"/>
            </a:pPr>
            <a:r>
              <a:rPr lang="en-GB" sz="1600">
                <a:solidFill>
                  <a:schemeClr val="dk2"/>
                </a:solidFill>
                <a:latin typeface="Montserrat Light"/>
                <a:ea typeface="Montserrat Light"/>
                <a:cs typeface="Montserrat Light"/>
                <a:sym typeface="Montserrat Light"/>
              </a:rPr>
              <a:t>What is the overall objective for your company?</a:t>
            </a:r>
            <a:br>
              <a:rPr lang="en-GB" sz="1600">
                <a:solidFill>
                  <a:schemeClr val="dk2"/>
                </a:solidFill>
                <a:latin typeface="Montserrat Light"/>
                <a:ea typeface="Montserrat Light"/>
                <a:cs typeface="Montserrat Light"/>
                <a:sym typeface="Montserrat Light"/>
              </a:rPr>
            </a:br>
            <a:endParaRPr>
              <a:solidFill>
                <a:schemeClr val="dk2"/>
              </a:solidFill>
              <a:latin typeface="Montserrat Light"/>
              <a:ea typeface="Montserrat Light"/>
              <a:cs typeface="Montserrat Light"/>
              <a:sym typeface="Montserrat Light"/>
            </a:endParaRPr>
          </a:p>
          <a:p>
            <a:pPr indent="-342900" lvl="0" marL="342900" marR="0" rtl="0" algn="l">
              <a:lnSpc>
                <a:spcPct val="115000"/>
              </a:lnSpc>
              <a:spcBef>
                <a:spcPts val="0"/>
              </a:spcBef>
              <a:spcAft>
                <a:spcPts val="0"/>
              </a:spcAft>
              <a:buClr>
                <a:schemeClr val="dk2"/>
              </a:buClr>
              <a:buSzPts val="1600"/>
              <a:buFont typeface="Montserrat Light"/>
              <a:buChar char="●"/>
            </a:pPr>
            <a:r>
              <a:rPr lang="en-GB" sz="1600">
                <a:solidFill>
                  <a:schemeClr val="dk2"/>
                </a:solidFill>
                <a:latin typeface="Montserrat Light"/>
                <a:ea typeface="Montserrat Light"/>
                <a:cs typeface="Montserrat Light"/>
                <a:sym typeface="Montserrat Light"/>
              </a:rPr>
              <a:t>What measures will determine your ability to meet the overall objective - specifically financial measures, customer measures, learning and growth measures, and internal processes?</a:t>
            </a:r>
            <a:br>
              <a:rPr lang="en-GB" sz="1600">
                <a:solidFill>
                  <a:schemeClr val="dk2"/>
                </a:solidFill>
                <a:latin typeface="Montserrat Light"/>
                <a:ea typeface="Montserrat Light"/>
                <a:cs typeface="Montserrat Light"/>
                <a:sym typeface="Montserrat Light"/>
              </a:rPr>
            </a:br>
            <a:endParaRPr>
              <a:solidFill>
                <a:schemeClr val="dk2"/>
              </a:solidFill>
              <a:latin typeface="Montserrat Light"/>
              <a:ea typeface="Montserrat Light"/>
              <a:cs typeface="Montserrat Light"/>
              <a:sym typeface="Montserrat Light"/>
            </a:endParaRPr>
          </a:p>
          <a:p>
            <a:pPr indent="-342900" lvl="0" marL="342900" marR="0" rtl="0" algn="l">
              <a:lnSpc>
                <a:spcPct val="115000"/>
              </a:lnSpc>
              <a:spcBef>
                <a:spcPts val="0"/>
              </a:spcBef>
              <a:spcAft>
                <a:spcPts val="0"/>
              </a:spcAft>
              <a:buClr>
                <a:schemeClr val="dk2"/>
              </a:buClr>
              <a:buSzPts val="1600"/>
              <a:buFont typeface="Montserrat Light"/>
              <a:buChar char="●"/>
            </a:pPr>
            <a:r>
              <a:rPr lang="en-GB" sz="1600">
                <a:solidFill>
                  <a:schemeClr val="dk2"/>
                </a:solidFill>
                <a:latin typeface="Montserrat Light"/>
                <a:ea typeface="Montserrat Light"/>
                <a:cs typeface="Montserrat Light"/>
                <a:sym typeface="Montserrat Light"/>
              </a:rPr>
              <a:t>How easy is it to measure these different attributes?</a:t>
            </a:r>
            <a:br>
              <a:rPr lang="en-GB" sz="1600">
                <a:solidFill>
                  <a:schemeClr val="dk2"/>
                </a:solidFill>
                <a:latin typeface="Montserrat Light"/>
                <a:ea typeface="Montserrat Light"/>
                <a:cs typeface="Montserrat Light"/>
                <a:sym typeface="Montserrat Light"/>
              </a:rPr>
            </a:br>
            <a:endParaRPr>
              <a:solidFill>
                <a:schemeClr val="dk2"/>
              </a:solidFill>
              <a:latin typeface="Montserrat Light"/>
              <a:ea typeface="Montserrat Light"/>
              <a:cs typeface="Montserrat Light"/>
              <a:sym typeface="Montserrat Light"/>
            </a:endParaRPr>
          </a:p>
          <a:p>
            <a:pPr indent="-342900" lvl="0" marL="342900" marR="0" rtl="0" algn="l">
              <a:lnSpc>
                <a:spcPct val="115000"/>
              </a:lnSpc>
              <a:spcBef>
                <a:spcPts val="0"/>
              </a:spcBef>
              <a:spcAft>
                <a:spcPts val="0"/>
              </a:spcAft>
              <a:buClr>
                <a:schemeClr val="dk2"/>
              </a:buClr>
              <a:buSzPts val="1600"/>
              <a:buFont typeface="Montserrat Light"/>
              <a:buChar char="●"/>
            </a:pPr>
            <a:r>
              <a:rPr lang="en-GB" sz="1600">
                <a:solidFill>
                  <a:schemeClr val="dk2"/>
                </a:solidFill>
                <a:latin typeface="Montserrat Light"/>
                <a:ea typeface="Montserrat Light"/>
                <a:cs typeface="Montserrat Light"/>
                <a:sym typeface="Montserrat Light"/>
              </a:rPr>
              <a:t>With what frequency will the measures be made?</a:t>
            </a:r>
            <a:br>
              <a:rPr lang="en-GB" sz="1600">
                <a:solidFill>
                  <a:schemeClr val="dk2"/>
                </a:solidFill>
                <a:latin typeface="Montserrat Light"/>
                <a:ea typeface="Montserrat Light"/>
                <a:cs typeface="Montserrat Light"/>
                <a:sym typeface="Montserrat Light"/>
              </a:rPr>
            </a:br>
            <a:endParaRPr>
              <a:solidFill>
                <a:schemeClr val="dk2"/>
              </a:solidFill>
              <a:latin typeface="Montserrat Light"/>
              <a:ea typeface="Montserrat Light"/>
              <a:cs typeface="Montserrat Light"/>
              <a:sym typeface="Montserrat Light"/>
            </a:endParaRPr>
          </a:p>
          <a:p>
            <a:pPr indent="-342900" lvl="0" marL="342900" marR="0" rtl="0" algn="l">
              <a:lnSpc>
                <a:spcPct val="115000"/>
              </a:lnSpc>
              <a:spcBef>
                <a:spcPts val="0"/>
              </a:spcBef>
              <a:spcAft>
                <a:spcPts val="0"/>
              </a:spcAft>
              <a:buClr>
                <a:schemeClr val="dk2"/>
              </a:buClr>
              <a:buSzPts val="1600"/>
              <a:buFont typeface="Montserrat Light"/>
              <a:buChar char="●"/>
            </a:pPr>
            <a:r>
              <a:rPr lang="en-GB" sz="1600">
                <a:solidFill>
                  <a:schemeClr val="dk2"/>
                </a:solidFill>
                <a:latin typeface="Montserrat Light"/>
                <a:ea typeface="Montserrat Light"/>
                <a:cs typeface="Montserrat Light"/>
                <a:sym typeface="Montserrat Light"/>
              </a:rPr>
              <a:t>How can the measures be used to track and determine trends in performance?</a:t>
            </a:r>
            <a:br>
              <a:rPr lang="en-GB" sz="1600">
                <a:solidFill>
                  <a:schemeClr val="dk2"/>
                </a:solidFill>
                <a:latin typeface="Montserrat Light"/>
                <a:ea typeface="Montserrat Light"/>
                <a:cs typeface="Montserrat Light"/>
                <a:sym typeface="Montserrat Light"/>
              </a:rPr>
            </a:br>
            <a:endParaRPr>
              <a:solidFill>
                <a:schemeClr val="dk2"/>
              </a:solidFill>
              <a:latin typeface="Montserrat Light"/>
              <a:ea typeface="Montserrat Light"/>
              <a:cs typeface="Montserrat Light"/>
              <a:sym typeface="Montserrat Light"/>
            </a:endParaRPr>
          </a:p>
          <a:p>
            <a:pPr indent="-342900" lvl="0" marL="342900" marR="0" rtl="0" algn="l">
              <a:lnSpc>
                <a:spcPct val="115000"/>
              </a:lnSpc>
              <a:spcBef>
                <a:spcPts val="0"/>
              </a:spcBef>
              <a:spcAft>
                <a:spcPts val="0"/>
              </a:spcAft>
              <a:buClr>
                <a:schemeClr val="dk2"/>
              </a:buClr>
              <a:buSzPts val="1600"/>
              <a:buFont typeface="Montserrat Light"/>
              <a:buChar char="●"/>
            </a:pPr>
            <a:r>
              <a:rPr lang="en-GB" sz="1600">
                <a:solidFill>
                  <a:schemeClr val="dk2"/>
                </a:solidFill>
                <a:latin typeface="Montserrat Light"/>
                <a:ea typeface="Montserrat Light"/>
                <a:cs typeface="Montserrat Light"/>
                <a:sym typeface="Montserrat Light"/>
              </a:rPr>
              <a:t>How can the measures be used to analyse segments of threats and opportunities facing the company?</a:t>
            </a:r>
            <a:endParaRPr>
              <a:solidFill>
                <a:schemeClr val="dk2"/>
              </a:solidFill>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g2ab2a215905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68" name="Google Shape;668;g2ab2a215905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9" name="Google Shape;669;g2ab2a215905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0" name="Google Shape;670;g2ab2a215905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g2ab2a215905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2" name="Google Shape;672;g2ab2a215905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