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embeddedFontLst>
    <p:embeddedFont>
      <p:font typeface="Montserrat" panose="00000500000000000000" pitchFamily="2" charset="0"/>
      <p:regular r:id="rId13"/>
      <p:bold r:id="rId14"/>
      <p:italic r:id="rId15"/>
      <p:boldItalic r:id="rId16"/>
    </p:embeddedFont>
    <p:embeddedFont>
      <p:font typeface="Montserrat Light" panose="00000400000000000000" pitchFamily="2" charset="0"/>
      <p:regular r:id="rId17"/>
      <p:bold r:id="rId18"/>
      <p:italic r:id="rId19"/>
      <p:boldItalic r:id="rId20"/>
    </p:embeddedFont>
    <p:embeddedFont>
      <p:font typeface="Montserrat Medium" panose="00000600000000000000" pitchFamily="2" charset="0"/>
      <p:regular r:id="rId21"/>
      <p:bold r:id="rId22"/>
      <p:italic r:id="rId23"/>
      <p:boldItalic r:id="rId24"/>
    </p:embeddedFont>
    <p:embeddedFont>
      <p:font typeface="Montserrat SemiBold" panose="000007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HiANAKU00g+0dlBtTaAFO8X1l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ab2ef5289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ab2ef5289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0" name="Google Shape;6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1" name="Google Shape;6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2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11"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281"/>
        <p:cNvGrpSpPr/>
        <p:nvPr/>
      </p:nvGrpSpPr>
      <p:grpSpPr>
        <a:xfrm>
          <a:off x="0" y="0"/>
          <a:ext cx="0" cy="0"/>
          <a:chOff x="0" y="0"/>
          <a:chExt cx="0" cy="0"/>
        </a:xfrm>
      </p:grpSpPr>
      <p:pic>
        <p:nvPicPr>
          <p:cNvPr id="282" name="Google Shape;282;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83" name="Google Shape;283;p2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86" name="Google Shape;286;p21"/>
          <p:cNvGrpSpPr/>
          <p:nvPr/>
        </p:nvGrpSpPr>
        <p:grpSpPr>
          <a:xfrm>
            <a:off x="109955" y="1005479"/>
            <a:ext cx="1397812" cy="58002"/>
            <a:chOff x="0" y="1077191"/>
            <a:chExt cx="1397812" cy="58002"/>
          </a:xfrm>
        </p:grpSpPr>
        <p:sp>
          <p:nvSpPr>
            <p:cNvPr id="287" name="Google Shape;287;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9" name="Google Shape;289;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0" name="Google Shape;290;p21"/>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291" name="Google Shape;291;p21"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292" name="Google Shape;292;p21"/>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3" name="Google Shape;293;p21"/>
          <p:cNvGrpSpPr/>
          <p:nvPr/>
        </p:nvGrpSpPr>
        <p:grpSpPr>
          <a:xfrm>
            <a:off x="11626751" y="129884"/>
            <a:ext cx="661669" cy="1214119"/>
            <a:chOff x="11436251" y="129884"/>
            <a:chExt cx="661669" cy="1214119"/>
          </a:xfrm>
        </p:grpSpPr>
        <p:sp>
          <p:nvSpPr>
            <p:cNvPr id="294" name="Google Shape;294;p2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2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322"/>
        <p:cNvGrpSpPr/>
        <p:nvPr/>
      </p:nvGrpSpPr>
      <p:grpSpPr>
        <a:xfrm>
          <a:off x="0" y="0"/>
          <a:ext cx="0" cy="0"/>
          <a:chOff x="0" y="0"/>
          <a:chExt cx="0" cy="0"/>
        </a:xfrm>
      </p:grpSpPr>
      <p:pic>
        <p:nvPicPr>
          <p:cNvPr id="323" name="Google Shape;323;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24" name="Google Shape;324;p2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7" name="Google Shape;327;p22"/>
          <p:cNvGrpSpPr/>
          <p:nvPr/>
        </p:nvGrpSpPr>
        <p:grpSpPr>
          <a:xfrm>
            <a:off x="133822" y="976478"/>
            <a:ext cx="1397812" cy="58002"/>
            <a:chOff x="0" y="1077191"/>
            <a:chExt cx="1397812" cy="58002"/>
          </a:xfrm>
        </p:grpSpPr>
        <p:sp>
          <p:nvSpPr>
            <p:cNvPr id="328" name="Google Shape;328;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0" name="Google Shape;330;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1" name="Google Shape;331;p22"/>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32" name="Google Shape;332;p22"/>
          <p:cNvGrpSpPr/>
          <p:nvPr/>
        </p:nvGrpSpPr>
        <p:grpSpPr>
          <a:xfrm>
            <a:off x="11436251" y="129884"/>
            <a:ext cx="661669" cy="1214119"/>
            <a:chOff x="11436251" y="129884"/>
            <a:chExt cx="661669" cy="1214119"/>
          </a:xfrm>
        </p:grpSpPr>
        <p:sp>
          <p:nvSpPr>
            <p:cNvPr id="333" name="Google Shape;333;p2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2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2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1" name="Google Shape;361;p22"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62" name="Google Shape;362;p22"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3"/>
        <p:cNvGrpSpPr/>
        <p:nvPr/>
      </p:nvGrpSpPr>
      <p:grpSpPr>
        <a:xfrm>
          <a:off x="0" y="0"/>
          <a:ext cx="0" cy="0"/>
          <a:chOff x="0" y="0"/>
          <a:chExt cx="0" cy="0"/>
        </a:xfrm>
      </p:grpSpPr>
      <p:pic>
        <p:nvPicPr>
          <p:cNvPr id="364" name="Google Shape;364;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65" name="Google Shape;365;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8" name="Google Shape;368;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9" name="Google Shape;369;p23"/>
          <p:cNvGrpSpPr/>
          <p:nvPr/>
        </p:nvGrpSpPr>
        <p:grpSpPr>
          <a:xfrm>
            <a:off x="0" y="1318491"/>
            <a:ext cx="1397812" cy="58002"/>
            <a:chOff x="0" y="1077191"/>
            <a:chExt cx="1397812" cy="58002"/>
          </a:xfrm>
        </p:grpSpPr>
        <p:sp>
          <p:nvSpPr>
            <p:cNvPr id="370" name="Google Shape;370;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2" name="Google Shape;372;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73" name="Google Shape;373;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74" name="Google Shape;374;p23"/>
          <p:cNvGrpSpPr/>
          <p:nvPr/>
        </p:nvGrpSpPr>
        <p:grpSpPr>
          <a:xfrm>
            <a:off x="11614051" y="129884"/>
            <a:ext cx="661669" cy="1214119"/>
            <a:chOff x="11436251" y="129884"/>
            <a:chExt cx="661669" cy="1214119"/>
          </a:xfrm>
        </p:grpSpPr>
        <p:sp>
          <p:nvSpPr>
            <p:cNvPr id="375" name="Google Shape;375;p23"/>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3"/>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3"/>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3"/>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3"/>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3"/>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3"/>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3"/>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3"/>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3"/>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3"/>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3"/>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3"/>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3"/>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3"/>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3"/>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3"/>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3"/>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3"/>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3"/>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3"/>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3"/>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3"/>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3"/>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3"/>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3" name="Google Shape;403;p23"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4"/>
        <p:cNvGrpSpPr/>
        <p:nvPr/>
      </p:nvGrpSpPr>
      <p:grpSpPr>
        <a:xfrm>
          <a:off x="0" y="0"/>
          <a:ext cx="0" cy="0"/>
          <a:chOff x="0" y="0"/>
          <a:chExt cx="0" cy="0"/>
        </a:xfrm>
      </p:grpSpPr>
      <p:pic>
        <p:nvPicPr>
          <p:cNvPr id="405" name="Google Shape;405;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06" name="Google Shape;406;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9" name="Google Shape;409;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10" name="Google Shape;410;p24"/>
          <p:cNvGrpSpPr/>
          <p:nvPr/>
        </p:nvGrpSpPr>
        <p:grpSpPr>
          <a:xfrm>
            <a:off x="0" y="1318491"/>
            <a:ext cx="1397812" cy="58002"/>
            <a:chOff x="0" y="1077191"/>
            <a:chExt cx="1397812" cy="58002"/>
          </a:xfrm>
        </p:grpSpPr>
        <p:sp>
          <p:nvSpPr>
            <p:cNvPr id="411" name="Google Shape;411;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3" name="Google Shape;413;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14" name="Google Shape;414;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15" name="Google Shape;415;p24"/>
          <p:cNvGrpSpPr/>
          <p:nvPr/>
        </p:nvGrpSpPr>
        <p:grpSpPr>
          <a:xfrm>
            <a:off x="11436251" y="129884"/>
            <a:ext cx="661669" cy="1214119"/>
            <a:chOff x="11436251" y="129884"/>
            <a:chExt cx="661669" cy="1214119"/>
          </a:xfrm>
        </p:grpSpPr>
        <p:sp>
          <p:nvSpPr>
            <p:cNvPr id="416" name="Google Shape;416;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4" name="Google Shape;444;p24"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45"/>
        <p:cNvGrpSpPr/>
        <p:nvPr/>
      </p:nvGrpSpPr>
      <p:grpSpPr>
        <a:xfrm>
          <a:off x="0" y="0"/>
          <a:ext cx="0" cy="0"/>
          <a:chOff x="0" y="0"/>
          <a:chExt cx="0" cy="0"/>
        </a:xfrm>
      </p:grpSpPr>
      <p:pic>
        <p:nvPicPr>
          <p:cNvPr id="446" name="Google Shape;446;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47" name="Google Shape;447;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50" name="Google Shape;450;p25"/>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1" name="Google Shape;451;p25"/>
          <p:cNvGrpSpPr/>
          <p:nvPr/>
        </p:nvGrpSpPr>
        <p:grpSpPr>
          <a:xfrm>
            <a:off x="0" y="1318491"/>
            <a:ext cx="1397812" cy="58002"/>
            <a:chOff x="0" y="1077191"/>
            <a:chExt cx="1397812" cy="58002"/>
          </a:xfrm>
        </p:grpSpPr>
        <p:sp>
          <p:nvSpPr>
            <p:cNvPr id="452" name="Google Shape;452;p2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4" name="Google Shape;454;p2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3</a:t>
            </a:r>
            <a:endParaRPr/>
          </a:p>
        </p:txBody>
      </p:sp>
      <p:sp>
        <p:nvSpPr>
          <p:cNvPr id="455" name="Google Shape;455;p2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56" name="Google Shape;456;p25"/>
          <p:cNvGrpSpPr/>
          <p:nvPr/>
        </p:nvGrpSpPr>
        <p:grpSpPr>
          <a:xfrm>
            <a:off x="11436251" y="129884"/>
            <a:ext cx="661669" cy="1214119"/>
            <a:chOff x="11436251" y="129884"/>
            <a:chExt cx="661669" cy="1214119"/>
          </a:xfrm>
        </p:grpSpPr>
        <p:sp>
          <p:nvSpPr>
            <p:cNvPr id="457" name="Google Shape;457;p2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2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5" name="Google Shape;485;p25"/>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86"/>
        <p:cNvGrpSpPr/>
        <p:nvPr/>
      </p:nvGrpSpPr>
      <p:grpSpPr>
        <a:xfrm>
          <a:off x="0" y="0"/>
          <a:ext cx="0" cy="0"/>
          <a:chOff x="0" y="0"/>
          <a:chExt cx="0" cy="0"/>
        </a:xfrm>
      </p:grpSpPr>
      <p:pic>
        <p:nvPicPr>
          <p:cNvPr id="487" name="Google Shape;487;p2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88" name="Google Shape;488;p2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1" name="Google Shape;491;p26"/>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2" name="Google Shape;492;p26"/>
          <p:cNvGrpSpPr/>
          <p:nvPr/>
        </p:nvGrpSpPr>
        <p:grpSpPr>
          <a:xfrm>
            <a:off x="0" y="1318491"/>
            <a:ext cx="1397812" cy="58002"/>
            <a:chOff x="0" y="1077191"/>
            <a:chExt cx="1397812" cy="58002"/>
          </a:xfrm>
        </p:grpSpPr>
        <p:sp>
          <p:nvSpPr>
            <p:cNvPr id="493" name="Google Shape;493;p2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2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5" name="Google Shape;495;p2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496" name="Google Shape;496;p2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97" name="Google Shape;497;p26"/>
          <p:cNvGrpSpPr/>
          <p:nvPr/>
        </p:nvGrpSpPr>
        <p:grpSpPr>
          <a:xfrm>
            <a:off x="11436251" y="129884"/>
            <a:ext cx="661669" cy="1214119"/>
            <a:chOff x="11436251" y="129884"/>
            <a:chExt cx="661669" cy="1214119"/>
          </a:xfrm>
        </p:grpSpPr>
        <p:sp>
          <p:nvSpPr>
            <p:cNvPr id="498" name="Google Shape;498;p2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26" name="Google Shape;526;p26"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27" name="Google Shape;527;p26"/>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28"/>
        <p:cNvGrpSpPr/>
        <p:nvPr/>
      </p:nvGrpSpPr>
      <p:grpSpPr>
        <a:xfrm>
          <a:off x="0" y="0"/>
          <a:ext cx="0" cy="0"/>
          <a:chOff x="0" y="0"/>
          <a:chExt cx="0" cy="0"/>
        </a:xfrm>
      </p:grpSpPr>
      <p:pic>
        <p:nvPicPr>
          <p:cNvPr id="529" name="Google Shape;529;p2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30" name="Google Shape;530;p27"/>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2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3" name="Google Shape;533;p27"/>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4" name="Google Shape;534;p27"/>
          <p:cNvGrpSpPr/>
          <p:nvPr/>
        </p:nvGrpSpPr>
        <p:grpSpPr>
          <a:xfrm>
            <a:off x="0" y="1318491"/>
            <a:ext cx="1397812" cy="58002"/>
            <a:chOff x="0" y="1077191"/>
            <a:chExt cx="1397812" cy="58002"/>
          </a:xfrm>
        </p:grpSpPr>
        <p:sp>
          <p:nvSpPr>
            <p:cNvPr id="535" name="Google Shape;535;p2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7" name="Google Shape;537;p27"/>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38" name="Google Shape;538;p2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39" name="Google Shape;539;p27"/>
          <p:cNvGrpSpPr/>
          <p:nvPr/>
        </p:nvGrpSpPr>
        <p:grpSpPr>
          <a:xfrm>
            <a:off x="11614051" y="129884"/>
            <a:ext cx="661669" cy="1214119"/>
            <a:chOff x="11436251" y="129884"/>
            <a:chExt cx="661669" cy="1214119"/>
          </a:xfrm>
        </p:grpSpPr>
        <p:sp>
          <p:nvSpPr>
            <p:cNvPr id="540" name="Google Shape;540;p27"/>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7"/>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7"/>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7"/>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7"/>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7"/>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7"/>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7"/>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7"/>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7"/>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7"/>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7"/>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7"/>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7"/>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7"/>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7"/>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7"/>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7"/>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7"/>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7"/>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7"/>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7"/>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7"/>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7"/>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7"/>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7"/>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7"/>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7"/>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8" name="Google Shape;568;p27"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69"/>
        <p:cNvGrpSpPr/>
        <p:nvPr/>
      </p:nvGrpSpPr>
      <p:grpSpPr>
        <a:xfrm>
          <a:off x="0" y="0"/>
          <a:ext cx="0" cy="0"/>
          <a:chOff x="0" y="0"/>
          <a:chExt cx="0" cy="0"/>
        </a:xfrm>
      </p:grpSpPr>
      <p:pic>
        <p:nvPicPr>
          <p:cNvPr id="570" name="Google Shape;570;p2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1" name="Google Shape;571;p28"/>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2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4" name="Google Shape;574;p28"/>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77" name="Google Shape;577;p29"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78" name="Google Shape;578;p2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0" name="Google Shape;580;p2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1"/>
        <p:cNvGrpSpPr/>
        <p:nvPr/>
      </p:nvGrpSpPr>
      <p:grpSpPr>
        <a:xfrm>
          <a:off x="0" y="0"/>
          <a:ext cx="0" cy="0"/>
          <a:chOff x="0" y="0"/>
          <a:chExt cx="0" cy="0"/>
        </a:xfrm>
      </p:grpSpPr>
      <p:sp>
        <p:nvSpPr>
          <p:cNvPr id="582" name="Google Shape;58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3" name="Google Shape;58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4" name="Google Shape;584;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7"/>
        <p:cNvGrpSpPr/>
        <p:nvPr/>
      </p:nvGrpSpPr>
      <p:grpSpPr>
        <a:xfrm>
          <a:off x="0" y="0"/>
          <a:ext cx="0" cy="0"/>
          <a:chOff x="0" y="0"/>
          <a:chExt cx="0" cy="0"/>
        </a:xfrm>
      </p:grpSpPr>
      <p:pic>
        <p:nvPicPr>
          <p:cNvPr id="18" name="Google Shape;18;p1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5" name="Google Shape;25;p12"/>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5"/>
        <p:cNvGrpSpPr/>
        <p:nvPr/>
      </p:nvGrpSpPr>
      <p:grpSpPr>
        <a:xfrm>
          <a:off x="0" y="0"/>
          <a:ext cx="0" cy="0"/>
          <a:chOff x="0" y="0"/>
          <a:chExt cx="0" cy="0"/>
        </a:xfrm>
      </p:grpSpPr>
      <p:sp>
        <p:nvSpPr>
          <p:cNvPr id="586" name="Google Shape;58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7" name="Google Shape;58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9" name="Google Shape;589;p31"/>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0"/>
        <p:cNvGrpSpPr/>
        <p:nvPr/>
      </p:nvGrpSpPr>
      <p:grpSpPr>
        <a:xfrm>
          <a:off x="0" y="0"/>
          <a:ext cx="0" cy="0"/>
          <a:chOff x="0" y="0"/>
          <a:chExt cx="0" cy="0"/>
        </a:xfrm>
      </p:grpSpPr>
      <p:sp>
        <p:nvSpPr>
          <p:cNvPr id="591" name="Google Shape;59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2" name="Google Shape;59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3" name="Google Shape;59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5" name="Google Shape;59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6" name="Google Shape;596;p32"/>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7"/>
        <p:cNvGrpSpPr/>
        <p:nvPr/>
      </p:nvGrpSpPr>
      <p:grpSpPr>
        <a:xfrm>
          <a:off x="0" y="0"/>
          <a:ext cx="0" cy="0"/>
          <a:chOff x="0" y="0"/>
          <a:chExt cx="0" cy="0"/>
        </a:xfrm>
      </p:grpSpPr>
      <p:sp>
        <p:nvSpPr>
          <p:cNvPr id="598" name="Google Shape;5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9" name="Google Shape;599;p33"/>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0"/>
        <p:cNvGrpSpPr/>
        <p:nvPr/>
      </p:nvGrpSpPr>
      <p:grpSpPr>
        <a:xfrm>
          <a:off x="0" y="0"/>
          <a:ext cx="0" cy="0"/>
          <a:chOff x="0" y="0"/>
          <a:chExt cx="0" cy="0"/>
        </a:xfrm>
      </p:grpSpPr>
      <p:sp>
        <p:nvSpPr>
          <p:cNvPr id="601" name="Google Shape;6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2" name="Google Shape;6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4"/>
        <p:cNvGrpSpPr/>
        <p:nvPr/>
      </p:nvGrpSpPr>
      <p:grpSpPr>
        <a:xfrm>
          <a:off x="0" y="0"/>
          <a:ext cx="0" cy="0"/>
          <a:chOff x="0" y="0"/>
          <a:chExt cx="0" cy="0"/>
        </a:xfrm>
      </p:grpSpPr>
      <p:sp>
        <p:nvSpPr>
          <p:cNvPr id="605" name="Google Shape;60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6" name="Google Shape;60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08" name="Google Shape;60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9" name="Google Shape;60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1"/>
        <p:cNvGrpSpPr/>
        <p:nvPr/>
      </p:nvGrpSpPr>
      <p:grpSpPr>
        <a:xfrm>
          <a:off x="0" y="0"/>
          <a:ext cx="0" cy="0"/>
          <a:chOff x="0" y="0"/>
          <a:chExt cx="0" cy="0"/>
        </a:xfrm>
      </p:grpSpPr>
      <p:sp>
        <p:nvSpPr>
          <p:cNvPr id="612" name="Google Shape;612;p36"/>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3" name="Google Shape;613;p36"/>
          <p:cNvSpPr txBox="1">
            <a:spLocks noGrp="1"/>
          </p:cNvSpPr>
          <p:nvPr>
            <p:ph type="body" idx="1"/>
          </p:nvPr>
        </p:nvSpPr>
        <p:spPr>
          <a:xfrm>
            <a:off x="596900" y="1484784"/>
            <a:ext cx="10968000" cy="4077816"/>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90000"/>
              </a:lnSpc>
              <a:spcBef>
                <a:spcPts val="10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4" name="Google Shape;614;p36"/>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5" name="Google Shape;615;p36"/>
          <p:cNvSpPr txBox="1"/>
          <p:nvPr/>
        </p:nvSpPr>
        <p:spPr>
          <a:xfrm>
            <a:off x="4559830" y="6558231"/>
            <a:ext cx="192021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2B Two Content">
  <p:cSld name="B2B Two Content">
    <p:spTree>
      <p:nvGrpSpPr>
        <p:cNvPr id="1" name="Shape 616"/>
        <p:cNvGrpSpPr/>
        <p:nvPr/>
      </p:nvGrpSpPr>
      <p:grpSpPr>
        <a:xfrm>
          <a:off x="0" y="0"/>
          <a:ext cx="0" cy="0"/>
          <a:chOff x="0" y="0"/>
          <a:chExt cx="0" cy="0"/>
        </a:xfrm>
      </p:grpSpPr>
      <p:sp>
        <p:nvSpPr>
          <p:cNvPr id="617" name="Google Shape;617;p37"/>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8" name="Google Shape;618;p37"/>
          <p:cNvSpPr txBox="1">
            <a:spLocks noGrp="1"/>
          </p:cNvSpPr>
          <p:nvPr>
            <p:ph type="body" idx="1"/>
          </p:nvPr>
        </p:nvSpPr>
        <p:spPr>
          <a:xfrm>
            <a:off x="624419" y="1484785"/>
            <a:ext cx="5376000" cy="4140041"/>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37"/>
          <p:cNvSpPr txBox="1">
            <a:spLocks noGrp="1"/>
          </p:cNvSpPr>
          <p:nvPr>
            <p:ph type="body" idx="2"/>
          </p:nvPr>
        </p:nvSpPr>
        <p:spPr>
          <a:xfrm>
            <a:off x="6201129" y="1484785"/>
            <a:ext cx="5376000" cy="4140040"/>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37"/>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57"/>
        <p:cNvGrpSpPr/>
        <p:nvPr/>
      </p:nvGrpSpPr>
      <p:grpSpPr>
        <a:xfrm>
          <a:off x="0" y="0"/>
          <a:ext cx="0" cy="0"/>
          <a:chOff x="0" y="0"/>
          <a:chExt cx="0" cy="0"/>
        </a:xfrm>
      </p:grpSpPr>
      <p:pic>
        <p:nvPicPr>
          <p:cNvPr id="58" name="Google Shape;58;p1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a:solidFill>
                  <a:schemeClr val="dk2"/>
                </a:solidFill>
                <a:latin typeface="Montserrat"/>
                <a:ea typeface="Montserrat"/>
                <a:cs typeface="Montserrat"/>
                <a:sym typeface="Montserrat"/>
              </a:rPr>
              <a:t>To view further frameworks please visit:</a:t>
            </a:r>
            <a:endParaRPr/>
          </a:p>
          <a:p>
            <a:pPr marL="0" marR="0" lvl="0" indent="0" algn="l" rtl="0">
              <a:lnSpc>
                <a:spcPct val="150000"/>
              </a:lnSpc>
              <a:spcBef>
                <a:spcPts val="0"/>
              </a:spcBef>
              <a:spcAft>
                <a:spcPts val="0"/>
              </a:spcAft>
              <a:buNone/>
            </a:pPr>
            <a:r>
              <a:rPr lang="en-GB" sz="1600" b="0" i="0" u="sng">
                <a:solidFill>
                  <a:schemeClr val="accent1"/>
                </a:solidFill>
                <a:latin typeface="Montserrat Medium"/>
                <a:ea typeface="Montserrat Medium"/>
                <a:cs typeface="Montserrat Medium"/>
                <a:sym typeface="Montserrat Medium"/>
              </a:rPr>
              <a:t>www.b2bframeworks.com</a:t>
            </a:r>
            <a:endParaRPr/>
          </a:p>
          <a:p>
            <a:pPr marL="0" marR="0" lvl="0" indent="0" algn="l" rtl="0">
              <a:lnSpc>
                <a:spcPct val="150000"/>
              </a:lnSpc>
              <a:spcBef>
                <a:spcPts val="0"/>
              </a:spcBef>
              <a:spcAft>
                <a:spcPts val="0"/>
              </a:spcAft>
              <a:buNone/>
            </a:pPr>
            <a:endParaRPr sz="1600" b="0" i="0" u="sng">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600" b="0" i="0">
                <a:solidFill>
                  <a:schemeClr val="dk2"/>
                </a:solidFill>
                <a:latin typeface="Montserrat"/>
                <a:ea typeface="Montserrat"/>
                <a:cs typeface="Montserrat"/>
                <a:sym typeface="Montserrat"/>
              </a:rPr>
              <a:t>Keep In touch:</a:t>
            </a:r>
            <a:endParaRPr/>
          </a:p>
        </p:txBody>
      </p:sp>
      <p:pic>
        <p:nvPicPr>
          <p:cNvPr id="60" name="Google Shape;60;p13"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61" name="Google Shape;61;p13"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62" name="Google Shape;62;p13"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63" name="Google Shape;63;p13"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64" name="Google Shape;64;p13"/>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65"/>
        <p:cNvGrpSpPr/>
        <p:nvPr/>
      </p:nvGrpSpPr>
      <p:grpSpPr>
        <a:xfrm>
          <a:off x="0" y="0"/>
          <a:ext cx="0" cy="0"/>
          <a:chOff x="0" y="0"/>
          <a:chExt cx="0" cy="0"/>
        </a:xfrm>
      </p:grpSpPr>
      <p:pic>
        <p:nvPicPr>
          <p:cNvPr id="66" name="Google Shape;66;p14"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4"/>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74" name="Google Shape;74;p15"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79" name="Google Shape;79;p15"/>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119"/>
        <p:cNvGrpSpPr/>
        <p:nvPr/>
      </p:nvGrpSpPr>
      <p:grpSpPr>
        <a:xfrm>
          <a:off x="0" y="0"/>
          <a:ext cx="0" cy="0"/>
          <a:chOff x="0" y="0"/>
          <a:chExt cx="0" cy="0"/>
        </a:xfrm>
      </p:grpSpPr>
      <p:pic>
        <p:nvPicPr>
          <p:cNvPr id="120" name="Google Shape;120;p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127" name="Google Shape;127;p17"/>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57" name="Google Shape;157;p17"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158"/>
        <p:cNvGrpSpPr/>
        <p:nvPr/>
      </p:nvGrpSpPr>
      <p:grpSpPr>
        <a:xfrm>
          <a:off x="0" y="0"/>
          <a:ext cx="0" cy="0"/>
          <a:chOff x="0" y="0"/>
          <a:chExt cx="0" cy="0"/>
        </a:xfrm>
      </p:grpSpPr>
      <p:pic>
        <p:nvPicPr>
          <p:cNvPr id="159" name="Google Shape;159;p1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93" name="Google Shape;193;p18"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194" name="Google Shape;194;p18"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8"/>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200"/>
        <p:cNvGrpSpPr/>
        <p:nvPr/>
      </p:nvGrpSpPr>
      <p:grpSpPr>
        <a:xfrm>
          <a:off x="0" y="0"/>
          <a:ext cx="0" cy="0"/>
          <a:chOff x="0" y="0"/>
          <a:chExt cx="0" cy="0"/>
        </a:xfrm>
      </p:grpSpPr>
      <p:pic>
        <p:nvPicPr>
          <p:cNvPr id="201" name="Google Shape;201;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40" name="Google Shape;240;p19"/>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241"/>
        <p:cNvGrpSpPr/>
        <p:nvPr/>
      </p:nvGrpSpPr>
      <p:grpSpPr>
        <a:xfrm>
          <a:off x="0" y="0"/>
          <a:ext cx="0" cy="0"/>
          <a:chOff x="0" y="0"/>
          <a:chExt cx="0" cy="0"/>
        </a:xfrm>
      </p:grpSpPr>
      <p:pic>
        <p:nvPicPr>
          <p:cNvPr id="242" name="Google Shape;242;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46" name="Google Shape;246;p20"/>
          <p:cNvGrpSpPr/>
          <p:nvPr/>
        </p:nvGrpSpPr>
        <p:grpSpPr>
          <a:xfrm>
            <a:off x="0" y="962050"/>
            <a:ext cx="1397812" cy="58002"/>
            <a:chOff x="0" y="1077191"/>
            <a:chExt cx="1397812" cy="58002"/>
          </a:xfrm>
        </p:grpSpPr>
        <p:sp>
          <p:nvSpPr>
            <p:cNvPr id="247" name="Google Shape;247;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9" name="Google Shape;249;p20"/>
          <p:cNvSpPr txBox="1">
            <a:spLocks noGrp="1"/>
          </p:cNvSpPr>
          <p:nvPr>
            <p:ph type="title"/>
          </p:nvPr>
        </p:nvSpPr>
        <p:spPr>
          <a:xfrm>
            <a:off x="320708" y="79823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0" name="Google Shape;250;p2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51" name="Google Shape;251;p20"/>
          <p:cNvGrpSpPr/>
          <p:nvPr/>
        </p:nvGrpSpPr>
        <p:grpSpPr>
          <a:xfrm>
            <a:off x="11436251" y="129884"/>
            <a:ext cx="661669" cy="1214119"/>
            <a:chOff x="11436251" y="129884"/>
            <a:chExt cx="661669" cy="1214119"/>
          </a:xfrm>
        </p:grpSpPr>
        <p:sp>
          <p:nvSpPr>
            <p:cNvPr id="252" name="Google Shape;252;p2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2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2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2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0" name="Google Shape;280;p20"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
          <p:cNvSpPr txBox="1">
            <a:spLocks noGrp="1"/>
          </p:cNvSpPr>
          <p:nvPr>
            <p:ph type="title"/>
          </p:nvPr>
        </p:nvSpPr>
        <p:spPr>
          <a:xfrm>
            <a:off x="492629" y="818832"/>
            <a:ext cx="9876856"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000" b="0" i="0" u="none" strike="noStrike" cap="none" dirty="0">
                <a:solidFill>
                  <a:schemeClr val="dk2"/>
                </a:solidFill>
                <a:latin typeface="Montserrat SemiBold"/>
                <a:ea typeface="Montserrat SemiBold"/>
                <a:cs typeface="Montserrat SemiBold"/>
                <a:sym typeface="Montserrat SemiBold"/>
              </a:rPr>
              <a:t>Reinventing your career</a:t>
            </a:r>
            <a:endParaRPr sz="1000" dirty="0"/>
          </a:p>
        </p:txBody>
      </p:sp>
      <p:pic>
        <p:nvPicPr>
          <p:cNvPr id="3" name="Picture 2">
            <a:extLst>
              <a:ext uri="{FF2B5EF4-FFF2-40B4-BE49-F238E27FC236}">
                <a16:creationId xmlns:a16="http://schemas.microsoft.com/office/drawing/2014/main" id="{5C861CFE-0759-8CC5-C1F9-157AC6CBA4FB}"/>
              </a:ext>
            </a:extLst>
          </p:cNvPr>
          <p:cNvPicPr>
            <a:picLocks noChangeAspect="1"/>
          </p:cNvPicPr>
          <p:nvPr/>
        </p:nvPicPr>
        <p:blipFill>
          <a:blip r:embed="rId3"/>
          <a:stretch>
            <a:fillRect/>
          </a:stretch>
        </p:blipFill>
        <p:spPr>
          <a:xfrm>
            <a:off x="6357684" y="2496726"/>
            <a:ext cx="1852037" cy="1293742"/>
          </a:xfrm>
          <a:prstGeom prst="rect">
            <a:avLst/>
          </a:prstGeom>
        </p:spPr>
      </p:pic>
      <p:pic>
        <p:nvPicPr>
          <p:cNvPr id="4" name="Picture 3">
            <a:extLst>
              <a:ext uri="{FF2B5EF4-FFF2-40B4-BE49-F238E27FC236}">
                <a16:creationId xmlns:a16="http://schemas.microsoft.com/office/drawing/2014/main" id="{16AD40B7-D26E-7C23-FC22-E594383EF2D9}"/>
              </a:ext>
            </a:extLst>
          </p:cNvPr>
          <p:cNvPicPr>
            <a:picLocks noChangeAspect="1"/>
          </p:cNvPicPr>
          <p:nvPr/>
        </p:nvPicPr>
        <p:blipFill>
          <a:blip r:embed="rId3"/>
          <a:stretch>
            <a:fillRect/>
          </a:stretch>
        </p:blipFill>
        <p:spPr>
          <a:xfrm>
            <a:off x="3628149" y="3568148"/>
            <a:ext cx="1453648" cy="1015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ab2ef5289b_0_12"/>
          <p:cNvSpPr txBox="1">
            <a:spLocks noGrp="1"/>
          </p:cNvSpPr>
          <p:nvPr>
            <p:ph type="title"/>
          </p:nvPr>
        </p:nvSpPr>
        <p:spPr>
          <a:xfrm>
            <a:off x="380563" y="3534859"/>
            <a:ext cx="51561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2" name="Google Shape;702;g2ab2ef5289b_0_12">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3" name="Google Shape;703;g2ab2ef5289b_0_12">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4" name="Google Shape;704;g2ab2ef5289b_0_12">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5" name="Google Shape;705;g2ab2ef5289b_0_12">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6" name="Google Shape;706;g2ab2ef5289b_0_12">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2"/>
          <p:cNvSpPr txBox="1">
            <a:spLocks noGrp="1"/>
          </p:cNvSpPr>
          <p:nvPr>
            <p:ph type="title"/>
          </p:nvPr>
        </p:nvSpPr>
        <p:spPr>
          <a:xfrm>
            <a:off x="333525" y="472400"/>
            <a:ext cx="10095600" cy="54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Font typeface="Montserrat SemiBold"/>
              <a:buNone/>
            </a:pPr>
            <a:r>
              <a:rPr lang="en-GB" dirty="0"/>
              <a:t>A framework for a successful career change.</a:t>
            </a:r>
            <a:endParaRPr dirty="0">
              <a:solidFill>
                <a:schemeClr val="accent1"/>
              </a:solidFill>
            </a:endParaRPr>
          </a:p>
        </p:txBody>
      </p:sp>
      <p:sp>
        <p:nvSpPr>
          <p:cNvPr id="634" name="Google Shape;634;p2"/>
          <p:cNvSpPr/>
          <p:nvPr/>
        </p:nvSpPr>
        <p:spPr>
          <a:xfrm>
            <a:off x="333525" y="1272350"/>
            <a:ext cx="704131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dirty="0">
                <a:solidFill>
                  <a:schemeClr val="lt1"/>
                </a:solidFill>
                <a:latin typeface="Montserrat SemiBold"/>
                <a:ea typeface="Montserrat SemiBold"/>
                <a:cs typeface="Montserrat SemiBold"/>
                <a:sym typeface="Montserrat SemiBold"/>
              </a:rPr>
              <a:t>Use this model explore your current career and make changes</a:t>
            </a:r>
            <a:endParaRPr sz="1600" dirty="0"/>
          </a:p>
        </p:txBody>
      </p:sp>
      <p:sp>
        <p:nvSpPr>
          <p:cNvPr id="637" name="Google Shape;637;p2"/>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u="none" strike="noStrike" cap="none">
                <a:solidFill>
                  <a:schemeClr val="dk2"/>
                </a:solidFill>
                <a:latin typeface="Montserrat"/>
                <a:ea typeface="Montserrat"/>
                <a:cs typeface="Montserrat"/>
                <a:sym typeface="Montserrat"/>
              </a:rPr>
              <a:t>2</a:t>
            </a:fld>
            <a:endParaRPr sz="1000" b="0" i="0" u="none" strike="noStrike" cap="none">
              <a:solidFill>
                <a:schemeClr val="dk2"/>
              </a:solidFill>
              <a:latin typeface="Montserrat"/>
              <a:ea typeface="Montserrat"/>
              <a:cs typeface="Montserrat"/>
              <a:sym typeface="Montserrat"/>
            </a:endParaRPr>
          </a:p>
        </p:txBody>
      </p:sp>
      <p:sp>
        <p:nvSpPr>
          <p:cNvPr id="17" name="TextBox 16">
            <a:extLst>
              <a:ext uri="{FF2B5EF4-FFF2-40B4-BE49-F238E27FC236}">
                <a16:creationId xmlns:a16="http://schemas.microsoft.com/office/drawing/2014/main" id="{518B343C-32B2-5988-1E40-45B254E8420B}"/>
              </a:ext>
            </a:extLst>
          </p:cNvPr>
          <p:cNvSpPr txBox="1"/>
          <p:nvPr/>
        </p:nvSpPr>
        <p:spPr>
          <a:xfrm>
            <a:off x="774160" y="1746733"/>
            <a:ext cx="5321840" cy="4524315"/>
          </a:xfrm>
          <a:prstGeom prst="rect">
            <a:avLst/>
          </a:prstGeom>
          <a:noFill/>
        </p:spPr>
        <p:txBody>
          <a:bodyPr wrap="square" rtlCol="0">
            <a:spAutoFit/>
          </a:bodyPr>
          <a:lstStyle/>
          <a:p>
            <a:pPr algn="l"/>
            <a:r>
              <a:rPr lang="en-GB" sz="1200" b="0" i="0" dirty="0">
                <a:solidFill>
                  <a:srgbClr val="0D0D0D"/>
                </a:solidFill>
                <a:effectLst/>
                <a:latin typeface="Montserrat Light" panose="00000400000000000000" pitchFamily="2" charset="0"/>
              </a:rPr>
              <a:t>In Herminia Ibarra's concept of </a:t>
            </a:r>
            <a:r>
              <a:rPr lang="en-GB" sz="1200" b="0" i="1" dirty="0">
                <a:solidFill>
                  <a:srgbClr val="0D0D0D"/>
                </a:solidFill>
                <a:effectLst/>
                <a:latin typeface="Montserrat Light" panose="00000400000000000000" pitchFamily="2" charset="0"/>
              </a:rPr>
              <a:t>"Working Identity," </a:t>
            </a:r>
            <a:r>
              <a:rPr lang="en-GB" sz="1200" b="0" i="0" dirty="0">
                <a:solidFill>
                  <a:srgbClr val="0D0D0D"/>
                </a:solidFill>
                <a:effectLst/>
                <a:latin typeface="Montserrat Light" panose="00000400000000000000" pitchFamily="2" charset="0"/>
              </a:rPr>
              <a:t>the processes of identity in transition, lingering between identities, and grounding a deep change play crucial roles in individuals' career transitions and professional development. </a:t>
            </a:r>
          </a:p>
          <a:p>
            <a:pPr algn="l"/>
            <a:endParaRPr lang="en-GB" sz="1200" b="0" i="0" dirty="0">
              <a:solidFill>
                <a:srgbClr val="0D0D0D"/>
              </a:solidFill>
              <a:effectLst/>
              <a:latin typeface="Montserrat Light" panose="00000400000000000000" pitchFamily="2" charset="0"/>
            </a:endParaRPr>
          </a:p>
          <a:p>
            <a:pPr algn="l"/>
            <a:r>
              <a:rPr lang="en-GB" sz="1200" b="1" i="0" dirty="0">
                <a:solidFill>
                  <a:srgbClr val="0D0D0D"/>
                </a:solidFill>
                <a:effectLst/>
                <a:latin typeface="Montserrat Light" panose="00000400000000000000" pitchFamily="2" charset="0"/>
              </a:rPr>
              <a:t>Identity in Transition</a:t>
            </a:r>
            <a:r>
              <a:rPr lang="en-GB" sz="1200" b="0" i="0" dirty="0">
                <a:solidFill>
                  <a:srgbClr val="0D0D0D"/>
                </a:solidFill>
                <a:effectLst/>
                <a:latin typeface="Montserrat Light" panose="00000400000000000000" pitchFamily="2" charset="0"/>
              </a:rPr>
              <a:t>: This process involves actively exploring new roles, behaviours, and ways of thinking as individuals transition into new professional identities. This active exploration allows them to experiment with new roles and behaviours, gradually shaping their emerging identity.</a:t>
            </a:r>
          </a:p>
          <a:p>
            <a:pPr algn="l"/>
            <a:endParaRPr lang="en-GB" sz="1200" b="0" i="0" dirty="0">
              <a:solidFill>
                <a:srgbClr val="0D0D0D"/>
              </a:solidFill>
              <a:effectLst/>
              <a:latin typeface="Montserrat Light" panose="00000400000000000000" pitchFamily="2" charset="0"/>
            </a:endParaRPr>
          </a:p>
          <a:p>
            <a:pPr algn="l"/>
            <a:r>
              <a:rPr lang="en-GB" sz="1200" b="1" i="0" dirty="0">
                <a:solidFill>
                  <a:srgbClr val="0D0D0D"/>
                </a:solidFill>
                <a:effectLst/>
                <a:latin typeface="Montserrat Light" panose="00000400000000000000" pitchFamily="2" charset="0"/>
              </a:rPr>
              <a:t>Lingering Between Identities</a:t>
            </a:r>
            <a:r>
              <a:rPr lang="en-GB" sz="1200" b="0" i="0" dirty="0">
                <a:solidFill>
                  <a:srgbClr val="0D0D0D"/>
                </a:solidFill>
                <a:effectLst/>
                <a:latin typeface="Montserrat Light" panose="00000400000000000000" pitchFamily="2" charset="0"/>
              </a:rPr>
              <a:t>: During this process, individuals experience a period of ambiguity and uncertainty as they navigate the space between their old and new identities. Individuals may struggle with letting go of aspects of their previous professional identity that no longer serve them or align with their new career direction. </a:t>
            </a:r>
          </a:p>
          <a:p>
            <a:pPr algn="l"/>
            <a:endParaRPr lang="en-GB" sz="1200" b="0" i="0" dirty="0">
              <a:solidFill>
                <a:srgbClr val="0D0D0D"/>
              </a:solidFill>
              <a:effectLst/>
              <a:latin typeface="Montserrat Light" panose="00000400000000000000" pitchFamily="2" charset="0"/>
            </a:endParaRPr>
          </a:p>
          <a:p>
            <a:pPr algn="l"/>
            <a:r>
              <a:rPr lang="en-GB" sz="1200" b="1" i="0" dirty="0">
                <a:solidFill>
                  <a:srgbClr val="0D0D0D"/>
                </a:solidFill>
                <a:effectLst/>
                <a:latin typeface="Montserrat Light" panose="00000400000000000000" pitchFamily="2" charset="0"/>
              </a:rPr>
              <a:t>Grounding a Deep Change: </a:t>
            </a:r>
            <a:r>
              <a:rPr lang="en-GB" sz="1200" b="0" i="0" dirty="0">
                <a:solidFill>
                  <a:srgbClr val="0D0D0D"/>
                </a:solidFill>
                <a:effectLst/>
                <a:latin typeface="Montserrat Light" panose="00000400000000000000" pitchFamily="2" charset="0"/>
              </a:rPr>
              <a:t>This process involves integrating new experiences, insights, and learnings into one's identity to create a sense of coherence and authenticity. Individuals draw upon their past experiences, strengths, and values to ground their new identity and establish a sense of continuity and purpose in their professional lives.</a:t>
            </a:r>
          </a:p>
        </p:txBody>
      </p:sp>
      <p:pic>
        <p:nvPicPr>
          <p:cNvPr id="610" name="Picture 609">
            <a:extLst>
              <a:ext uri="{FF2B5EF4-FFF2-40B4-BE49-F238E27FC236}">
                <a16:creationId xmlns:a16="http://schemas.microsoft.com/office/drawing/2014/main" id="{437366EE-94B4-5916-F497-DF94564D07D5}"/>
              </a:ext>
            </a:extLst>
          </p:cNvPr>
          <p:cNvPicPr>
            <a:picLocks noChangeAspect="1"/>
          </p:cNvPicPr>
          <p:nvPr/>
        </p:nvPicPr>
        <p:blipFill>
          <a:blip r:embed="rId3"/>
          <a:stretch>
            <a:fillRect/>
          </a:stretch>
        </p:blipFill>
        <p:spPr>
          <a:xfrm>
            <a:off x="5945609" y="1612081"/>
            <a:ext cx="6820852" cy="46964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
          <p:cNvSpPr txBox="1">
            <a:spLocks noGrp="1"/>
          </p:cNvSpPr>
          <p:nvPr>
            <p:ph type="title"/>
          </p:nvPr>
        </p:nvSpPr>
        <p:spPr>
          <a:xfrm>
            <a:off x="298674" y="750475"/>
            <a:ext cx="99831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Start with Self-Reflection</a:t>
            </a:r>
            <a:r>
              <a:rPr lang="en-GB" dirty="0">
                <a:solidFill>
                  <a:schemeClr val="accent3"/>
                </a:solidFill>
              </a:rPr>
              <a:t>.</a:t>
            </a:r>
            <a:endParaRPr dirty="0">
              <a:solidFill>
                <a:schemeClr val="accent3"/>
              </a:solidFill>
            </a:endParaRPr>
          </a:p>
        </p:txBody>
      </p:sp>
      <p:sp>
        <p:nvSpPr>
          <p:cNvPr id="644" name="Google Shape;644;p3"/>
          <p:cNvSpPr txBox="1"/>
          <p:nvPr/>
        </p:nvSpPr>
        <p:spPr>
          <a:xfrm>
            <a:off x="422150" y="1588050"/>
            <a:ext cx="10215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Begin by reflecting on your current skills, strengths, interests, and values. Identify what aspects of your current career you find fulfilling and what aspects you would like to change or explore further.</a:t>
            </a:r>
            <a:endParaRPr sz="1600" dirty="0">
              <a:solidFill>
                <a:schemeClr val="dk2"/>
              </a:solidFill>
              <a:latin typeface="Montserrat Light"/>
              <a:ea typeface="Montserrat Light"/>
              <a:cs typeface="Montserrat Light"/>
              <a:sym typeface="Montserrat Light"/>
            </a:endParaRPr>
          </a:p>
        </p:txBody>
      </p:sp>
      <p:sp>
        <p:nvSpPr>
          <p:cNvPr id="645" name="Google Shape;645;p3"/>
          <p:cNvSpPr txBox="1"/>
          <p:nvPr/>
        </p:nvSpPr>
        <p:spPr>
          <a:xfrm>
            <a:off x="422150" y="5026258"/>
            <a:ext cx="104583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These questions can serve as a starting point for meaningful self-reflection and can help you gain clarity and insight as you consider making a job change.</a:t>
            </a:r>
            <a:endParaRPr lang="en-GB" sz="1600" dirty="0">
              <a:solidFill>
                <a:schemeClr val="dk2"/>
              </a:solidFill>
              <a:latin typeface="Montserrat Light"/>
              <a:ea typeface="Montserrat Light"/>
              <a:cs typeface="Montserrat Light"/>
              <a:sym typeface="Montserrat Light"/>
            </a:endParaRPr>
          </a:p>
        </p:txBody>
      </p:sp>
      <p:sp>
        <p:nvSpPr>
          <p:cNvPr id="646" name="Google Shape;646;p3"/>
          <p:cNvSpPr/>
          <p:nvPr/>
        </p:nvSpPr>
        <p:spPr>
          <a:xfrm>
            <a:off x="984312" y="2436164"/>
            <a:ext cx="9770700" cy="2246729"/>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Why do I want to make a job change?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aspects of my current job do I enjoy?</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aspects of my current job do I find challenging or unsatisfying?</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are my career goals and aspirations?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skills and strengths do I bring to the table?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skills or experiences do I want to develop or gain in my next role?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type of work environment do I thrive in?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are my non-negotiables in a job?</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Have I explored all potential options for growth and development in my current role?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Am I prepared for the challenges and uncertainties of changing jobs?</a:t>
            </a:r>
            <a:endParaRPr dirty="0">
              <a:solidFill>
                <a:schemeClr val="dk2"/>
              </a:solidFill>
            </a:endParaRPr>
          </a:p>
        </p:txBody>
      </p:sp>
      <p:sp>
        <p:nvSpPr>
          <p:cNvPr id="647" name="Google Shape;647;p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latin typeface="Montserrat Light"/>
                <a:ea typeface="Montserrat Light"/>
                <a:cs typeface="Montserrat Light"/>
                <a:sym typeface="Montserrat Light"/>
              </a:rPr>
              <a:t>Copyright © B2B Frameworks Ltd 2018</a:t>
            </a:r>
            <a:endParaRPr/>
          </a:p>
        </p:txBody>
      </p:sp>
      <p:sp>
        <p:nvSpPr>
          <p:cNvPr id="648" name="Google Shape;648;p3"/>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3</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
          <p:cNvSpPr txBox="1">
            <a:spLocks noGrp="1"/>
          </p:cNvSpPr>
          <p:nvPr>
            <p:ph type="title"/>
          </p:nvPr>
        </p:nvSpPr>
        <p:spPr>
          <a:xfrm>
            <a:off x="298675" y="750475"/>
            <a:ext cx="98673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Explore Different Options</a:t>
            </a:r>
            <a:r>
              <a:rPr lang="en-GB" dirty="0">
                <a:solidFill>
                  <a:schemeClr val="lt1"/>
                </a:solidFill>
              </a:rPr>
              <a:t>.</a:t>
            </a:r>
            <a:endParaRPr dirty="0">
              <a:solidFill>
                <a:schemeClr val="lt1"/>
              </a:solidFill>
            </a:endParaRPr>
          </a:p>
        </p:txBody>
      </p:sp>
      <p:sp>
        <p:nvSpPr>
          <p:cNvPr id="654" name="Google Shape;654;p4"/>
          <p:cNvSpPr txBox="1"/>
          <p:nvPr/>
        </p:nvSpPr>
        <p:spPr>
          <a:xfrm>
            <a:off x="373375" y="1553925"/>
            <a:ext cx="1031910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When exploring different career options and industries  you need to get involved in informational interviews, attending industry events and conferences, or taking on new projects or assignments that expose you to different areas of interest.</a:t>
            </a: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55" name="Google Shape;655;p4"/>
          <p:cNvSpPr txBox="1"/>
          <p:nvPr/>
        </p:nvSpPr>
        <p:spPr>
          <a:xfrm>
            <a:off x="373375" y="3810987"/>
            <a:ext cx="11214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Now, what do you think are your options?  Which best suit where you are now, where you want to be and how you can get there? </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56" name="Google Shape;656;p4"/>
          <p:cNvSpPr/>
          <p:nvPr/>
        </p:nvSpPr>
        <p:spPr>
          <a:xfrm>
            <a:off x="719823" y="2482401"/>
            <a:ext cx="9025003" cy="1169511"/>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Actively seek out new experiences, roles, and opportunities related to your desired career path.</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Engage in activities such as networking, informational interviews, and skill-building to broaden your understanding of potential identities and possibilities.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Experiment with different roles, responsibilities, and ways of working to gain insight into what resonates with you.</a:t>
            </a:r>
            <a:endParaRPr sz="1600" dirty="0">
              <a:solidFill>
                <a:schemeClr val="dk1"/>
              </a:solidFill>
              <a:latin typeface="Montserrat Light"/>
              <a:ea typeface="Montserrat Light"/>
              <a:cs typeface="Montserrat Light"/>
              <a:sym typeface="Montserrat Light"/>
            </a:endParaRPr>
          </a:p>
        </p:txBody>
      </p:sp>
      <p:sp>
        <p:nvSpPr>
          <p:cNvPr id="657" name="Google Shape;657;p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4</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
          <p:cNvSpPr txBox="1">
            <a:spLocks noGrp="1"/>
          </p:cNvSpPr>
          <p:nvPr>
            <p:ph type="title"/>
          </p:nvPr>
        </p:nvSpPr>
        <p:spPr>
          <a:xfrm>
            <a:off x="298674" y="750475"/>
            <a:ext cx="103728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Experiment with New Roles and Activities</a:t>
            </a:r>
            <a:r>
              <a:rPr lang="en-GB" dirty="0">
                <a:solidFill>
                  <a:schemeClr val="accent1"/>
                </a:solidFill>
              </a:rPr>
              <a:t>.</a:t>
            </a:r>
            <a:endParaRPr dirty="0">
              <a:solidFill>
                <a:schemeClr val="accent1"/>
              </a:solidFill>
            </a:endParaRPr>
          </a:p>
        </p:txBody>
      </p:sp>
      <p:sp>
        <p:nvSpPr>
          <p:cNvPr id="664" name="Google Shape;664;p5"/>
          <p:cNvSpPr txBox="1"/>
          <p:nvPr/>
        </p:nvSpPr>
        <p:spPr>
          <a:xfrm>
            <a:off x="624624" y="1629741"/>
            <a:ext cx="97209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Experimentation is key to discovering what truly resonates with you. Take on side projects, volunteer work, or part-time roles in your areas of interest to gain hands-on experience and test the waters before committing to a full career change.</a:t>
            </a:r>
            <a:endParaRPr dirty="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65" name="Google Shape;665;p5"/>
          <p:cNvSpPr txBox="1"/>
          <p:nvPr/>
        </p:nvSpPr>
        <p:spPr>
          <a:xfrm>
            <a:off x="624624" y="4115195"/>
            <a:ext cx="97209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Now, what seems to fit best with your skills and aspirations? Which of the experiments did you really enjoy? Which made you feel good?  Which made you want more?</a:t>
            </a:r>
            <a:endParaRPr sz="1200" dirty="0">
              <a:solidFill>
                <a:schemeClr val="dk2"/>
              </a:solidFill>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66" name="Google Shape;666;p5"/>
          <p:cNvSpPr/>
          <p:nvPr/>
        </p:nvSpPr>
        <p:spPr>
          <a:xfrm>
            <a:off x="770099" y="2583808"/>
            <a:ext cx="9024900" cy="1169511"/>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Try out new behaviours, roles, and ways of interacting to gain firsthand experience and insights.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Take on stretch assignments, volunteer opportunities, or part-time roles to test your skills and interests in different contexts.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Be open to feedback and learning from both successes and failures as you experiment with different aspects of your identity.</a:t>
            </a:r>
            <a:endParaRPr dirty="0">
              <a:solidFill>
                <a:schemeClr val="dk2"/>
              </a:solidFill>
              <a:latin typeface="Montserrat Light"/>
              <a:ea typeface="Montserrat Light"/>
              <a:cs typeface="Montserrat Light"/>
              <a:sym typeface="Montserrat Light"/>
            </a:endParaRPr>
          </a:p>
        </p:txBody>
      </p:sp>
      <p:sp>
        <p:nvSpPr>
          <p:cNvPr id="667" name="Google Shape;667;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68" name="Google Shape;668;p5"/>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5</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
          <p:cNvSpPr txBox="1">
            <a:spLocks noGrp="1"/>
          </p:cNvSpPr>
          <p:nvPr>
            <p:ph type="title"/>
          </p:nvPr>
        </p:nvSpPr>
        <p:spPr>
          <a:xfrm>
            <a:off x="298675" y="750475"/>
            <a:ext cx="110682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Integration</a:t>
            </a:r>
            <a:r>
              <a:rPr lang="en-GB" dirty="0">
                <a:solidFill>
                  <a:schemeClr val="accent2"/>
                </a:solidFill>
              </a:rPr>
              <a:t>.</a:t>
            </a:r>
            <a:endParaRPr dirty="0">
              <a:solidFill>
                <a:schemeClr val="accent2"/>
              </a:solidFill>
            </a:endParaRPr>
          </a:p>
        </p:txBody>
      </p:sp>
      <p:sp>
        <p:nvSpPr>
          <p:cNvPr id="674" name="Google Shape;674;p6"/>
          <p:cNvSpPr txBox="1"/>
          <p:nvPr/>
        </p:nvSpPr>
        <p:spPr>
          <a:xfrm>
            <a:off x="733576" y="1705268"/>
            <a:ext cx="104583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This is where you start to make changes. You will have a view on what you want to be and how you want to change.</a:t>
            </a: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733576" y="3819669"/>
            <a:ext cx="10942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You are changing and have changed. You are moving on from your hopes and aspirations to getting more involved in your new career.</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6" name="Google Shape;676;p6"/>
          <p:cNvSpPr/>
          <p:nvPr/>
        </p:nvSpPr>
        <p:spPr>
          <a:xfrm>
            <a:off x="860976" y="2216520"/>
            <a:ext cx="9024900" cy="1384954"/>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Reflect on the insights gained from your experimentation and integrate them into your evolving identity.</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Identify patterns, strengths, and values that align with your desired career path and incorporate them into your sense of self.</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Seek out opportunities to synthesize your experiences and develop a coherent narrative that reflects your evolving identity and aspirations.</a:t>
            </a:r>
            <a:endParaRPr sz="1600" dirty="0">
              <a:solidFill>
                <a:schemeClr val="dk1"/>
              </a:solidFill>
              <a:latin typeface="Montserrat Light"/>
              <a:ea typeface="Montserrat Light"/>
              <a:cs typeface="Montserrat Light"/>
              <a:sym typeface="Montserrat Light"/>
            </a:endParaRPr>
          </a:p>
        </p:txBody>
      </p:sp>
      <p:sp>
        <p:nvSpPr>
          <p:cNvPr id="677" name="Google Shape;677;p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6</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
          <p:cNvSpPr txBox="1">
            <a:spLocks noGrp="1"/>
          </p:cNvSpPr>
          <p:nvPr>
            <p:ph type="title"/>
          </p:nvPr>
        </p:nvSpPr>
        <p:spPr>
          <a:xfrm>
            <a:off x="298674" y="750475"/>
            <a:ext cx="110049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Commitment</a:t>
            </a:r>
            <a:r>
              <a:rPr lang="en-GB" dirty="0">
                <a:solidFill>
                  <a:schemeClr val="accent3"/>
                </a:solidFill>
              </a:rPr>
              <a:t>.</a:t>
            </a:r>
            <a:endParaRPr dirty="0">
              <a:solidFill>
                <a:schemeClr val="accent3"/>
              </a:solidFill>
            </a:endParaRPr>
          </a:p>
        </p:txBody>
      </p:sp>
      <p:sp>
        <p:nvSpPr>
          <p:cNvPr id="684" name="Google Shape;684;p7"/>
          <p:cNvSpPr txBox="1"/>
          <p:nvPr/>
        </p:nvSpPr>
        <p:spPr>
          <a:xfrm>
            <a:off x="338399" y="1585000"/>
            <a:ext cx="102384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Once you've explored, experimented, and integrated new experiences into your identity, it is time to commit to a new direction or role that aligns with your values and goals.</a:t>
            </a:r>
            <a:endParaRPr dirty="0">
              <a:solidFill>
                <a:schemeClr val="dk2"/>
              </a:solidFill>
              <a:latin typeface="Montserrat Light"/>
              <a:ea typeface="Montserrat Light"/>
              <a:cs typeface="Montserrat Light"/>
              <a:sym typeface="Montserrat Light"/>
            </a:endParaRPr>
          </a:p>
        </p:txBody>
      </p:sp>
      <p:sp>
        <p:nvSpPr>
          <p:cNvPr id="685" name="Google Shape;685;p7"/>
          <p:cNvSpPr txBox="1"/>
          <p:nvPr/>
        </p:nvSpPr>
        <p:spPr>
          <a:xfrm>
            <a:off x="407974" y="3630417"/>
            <a:ext cx="104700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How does it feel in this new identity?  Is it something you feel comfortable with and want to pursue? Can you envisage doing this for a good time to come?</a:t>
            </a:r>
            <a:endParaRPr sz="1200" dirty="0">
              <a:solidFill>
                <a:schemeClr val="dk2"/>
              </a:solidFill>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86" name="Google Shape;686;p7"/>
          <p:cNvSpPr/>
          <p:nvPr/>
        </p:nvSpPr>
        <p:spPr>
          <a:xfrm>
            <a:off x="759025" y="2353075"/>
            <a:ext cx="11208300" cy="954067"/>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Embrace your new identity with confidence and conviction, recognising that career transitions involve ongoing growth and adaptation.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Set goals and take concrete actions to move forward in your chosen direction, holding yourself accountable for your progress and continued development.</a:t>
            </a:r>
            <a:endParaRPr dirty="0">
              <a:solidFill>
                <a:schemeClr val="dk2"/>
              </a:solidFill>
              <a:latin typeface="Montserrat Light"/>
              <a:ea typeface="Montserrat Light"/>
              <a:cs typeface="Montserrat Light"/>
              <a:sym typeface="Montserrat Light"/>
            </a:endParaRPr>
          </a:p>
        </p:txBody>
      </p:sp>
      <p:sp>
        <p:nvSpPr>
          <p:cNvPr id="687" name="Google Shape;687;p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88" name="Google Shape;688;p7"/>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7</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7" name="Google Shape;677;p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8</a:t>
            </a:fld>
            <a:endParaRPr>
              <a:latin typeface="Montserrat Light"/>
              <a:ea typeface="Montserrat Light"/>
              <a:cs typeface="Montserrat Light"/>
              <a:sym typeface="Montserrat Light"/>
            </a:endParaRPr>
          </a:p>
        </p:txBody>
      </p:sp>
      <p:sp>
        <p:nvSpPr>
          <p:cNvPr id="673" name="Google Shape;673;p6"/>
          <p:cNvSpPr txBox="1">
            <a:spLocks noGrp="1"/>
          </p:cNvSpPr>
          <p:nvPr>
            <p:ph type="title"/>
          </p:nvPr>
        </p:nvSpPr>
        <p:spPr>
          <a:xfrm>
            <a:off x="159400" y="534845"/>
            <a:ext cx="7473851" cy="5100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Continuous Learning and Adaptation</a:t>
            </a:r>
            <a:r>
              <a:rPr lang="en-GB" dirty="0">
                <a:solidFill>
                  <a:schemeClr val="accent2"/>
                </a:solidFill>
              </a:rPr>
              <a:t>.</a:t>
            </a:r>
            <a:endParaRPr dirty="0">
              <a:solidFill>
                <a:schemeClr val="accent2"/>
              </a:solidFill>
            </a:endParaRPr>
          </a:p>
        </p:txBody>
      </p:sp>
      <p:sp>
        <p:nvSpPr>
          <p:cNvPr id="674" name="Google Shape;674;p6"/>
          <p:cNvSpPr txBox="1"/>
          <p:nvPr/>
        </p:nvSpPr>
        <p:spPr>
          <a:xfrm>
            <a:off x="803150" y="1446850"/>
            <a:ext cx="104583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Career transitions can be messy and uncertain. Embrace the discomfort of not having all the answers right away and be willing to iterate and adjust your approach as you learn more about yourself and your desired career path.</a:t>
            </a:r>
            <a:endParaRPr sz="1600" dirty="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719926" y="3429000"/>
            <a:ext cx="1094280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You are now on your way. Stick with it. Don’t expect everything to be perfect; be prepared to continuously learn and adapt.</a:t>
            </a:r>
          </a:p>
          <a:p>
            <a:r>
              <a:rPr lang="en-GB" dirty="0">
                <a:solidFill>
                  <a:schemeClr val="dk1"/>
                </a:solidFill>
                <a:latin typeface="Montserrat Light"/>
                <a:sym typeface="Montserrat Light"/>
              </a:rPr>
              <a:t>Transitioning into a new career can be challenging, and setbacks are inevitable. Stay persistent and resilient in the face of obstacles, and view setbacks as opportunities for growth and learning rather than reasons to give up.</a:t>
            </a:r>
          </a:p>
          <a:p>
            <a:pPr marL="0" marR="0" lvl="0" indent="0" algn="l" rtl="0">
              <a:spcBef>
                <a:spcPts val="0"/>
              </a:spcBef>
              <a:spcAft>
                <a:spcPts val="0"/>
              </a:spcAft>
              <a:buNone/>
            </a:pP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6" name="Google Shape;676;p6"/>
          <p:cNvSpPr/>
          <p:nvPr/>
        </p:nvSpPr>
        <p:spPr>
          <a:xfrm>
            <a:off x="803151" y="2250822"/>
            <a:ext cx="9024900" cy="954067"/>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Stay open to new opportunities, feedback, and experiences that can further shape your identity and trajectory.</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Remain flexible and resilient in the face of challenges, recognising that career transitions are often nonlinear and require ongoing adjustment.</a:t>
            </a:r>
            <a:endParaRPr sz="1600" dirty="0">
              <a:solidFill>
                <a:schemeClr val="dk1"/>
              </a:solidFill>
              <a:latin typeface="Montserrat Light"/>
              <a:ea typeface="Montserrat Light"/>
              <a:cs typeface="Montserrat Light"/>
              <a:sym typeface="Montserrat Light"/>
            </a:endParaRPr>
          </a:p>
        </p:txBody>
      </p:sp>
      <p:sp>
        <p:nvSpPr>
          <p:cNvPr id="2" name="TextBox 1">
            <a:extLst>
              <a:ext uri="{FF2B5EF4-FFF2-40B4-BE49-F238E27FC236}">
                <a16:creationId xmlns:a16="http://schemas.microsoft.com/office/drawing/2014/main" id="{88910B5A-9446-18E7-8703-513A363BACF3}"/>
              </a:ext>
            </a:extLst>
          </p:cNvPr>
          <p:cNvSpPr txBox="1"/>
          <p:nvPr/>
        </p:nvSpPr>
        <p:spPr>
          <a:xfrm>
            <a:off x="231915" y="206706"/>
            <a:ext cx="2570920" cy="369332"/>
          </a:xfrm>
          <a:prstGeom prst="rect">
            <a:avLst/>
          </a:prstGeom>
          <a:noFill/>
        </p:spPr>
        <p:txBody>
          <a:bodyPr wrap="square" rtlCol="0">
            <a:spAutoFit/>
          </a:bodyPr>
          <a:lstStyle/>
          <a:p>
            <a:r>
              <a:rPr lang="en-GB" sz="1800" b="1" dirty="0">
                <a:solidFill>
                  <a:schemeClr val="bg1"/>
                </a:solidFill>
                <a:latin typeface="Montserrat SemiBold" panose="00000700000000000000" pitchFamily="2" charset="0"/>
              </a:rPr>
              <a:t>STEP 6</a:t>
            </a:r>
          </a:p>
        </p:txBody>
      </p:sp>
    </p:spTree>
    <p:extLst>
      <p:ext uri="{BB962C8B-B14F-4D97-AF65-F5344CB8AC3E}">
        <p14:creationId xmlns:p14="http://schemas.microsoft.com/office/powerpoint/2010/main" val="189356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694" name="Google Shape;694;p8"/>
          <p:cNvSpPr txBox="1"/>
          <p:nvPr/>
        </p:nvSpPr>
        <p:spPr>
          <a:xfrm>
            <a:off x="1000474" y="1651337"/>
            <a:ext cx="8181300" cy="3252838"/>
          </a:xfrm>
          <a:prstGeom prst="rect">
            <a:avLst/>
          </a:prstGeom>
          <a:noFill/>
          <a:ln>
            <a:noFill/>
          </a:ln>
        </p:spPr>
        <p:txBody>
          <a:bodyPr spcFirstLastPara="1" wrap="square" lIns="91425" tIns="45700" rIns="91425" bIns="45700" anchor="t" anchorCtr="0">
            <a:spAutoFit/>
          </a:bodyPr>
          <a:lstStyle/>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This framework is about reinventing yourself. You will have reflected on yourself – your strengths and weaknesses and your ambitions.</a:t>
            </a:r>
          </a:p>
          <a:p>
            <a:pPr marL="461455" marR="0" lvl="0" indent="-342900" algn="l" rtl="0">
              <a:spcBef>
                <a:spcPts val="0"/>
              </a:spcBef>
              <a:spcAft>
                <a:spcPts val="0"/>
              </a:spcAft>
              <a:buClr>
                <a:schemeClr val="dk1"/>
              </a:buClr>
              <a:buSzPts val="1867"/>
              <a:buFont typeface="Arial" panose="020B0604020202020204" pitchFamily="34" charset="0"/>
              <a:buChar char="•"/>
            </a:pPr>
            <a:endParaRPr lang="en-GB" sz="1867" dirty="0">
              <a:solidFill>
                <a:schemeClr val="dk1"/>
              </a:solidFill>
              <a:latin typeface="Montserrat Light" panose="00000400000000000000" pitchFamily="2" charset="0"/>
              <a:ea typeface="Calibri"/>
              <a:cs typeface="Calibri"/>
              <a:sym typeface="Calibri"/>
            </a:endParaRPr>
          </a:p>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You will have experimented, and this will have given you the opportunity to test yourself.</a:t>
            </a:r>
          </a:p>
          <a:p>
            <a:pPr marL="461455" marR="0" lvl="0" indent="-342900" algn="l" rtl="0">
              <a:spcBef>
                <a:spcPts val="0"/>
              </a:spcBef>
              <a:spcAft>
                <a:spcPts val="0"/>
              </a:spcAft>
              <a:buClr>
                <a:schemeClr val="dk1"/>
              </a:buClr>
              <a:buSzPts val="1867"/>
              <a:buFont typeface="Arial" panose="020B0604020202020204" pitchFamily="34" charset="0"/>
              <a:buChar char="•"/>
            </a:pPr>
            <a:endParaRPr lang="en-GB" sz="1867" dirty="0">
              <a:solidFill>
                <a:schemeClr val="dk1"/>
              </a:solidFill>
              <a:latin typeface="Montserrat Light" panose="00000400000000000000" pitchFamily="2" charset="0"/>
              <a:ea typeface="Calibri"/>
              <a:cs typeface="Calibri"/>
              <a:sym typeface="Calibri"/>
            </a:endParaRPr>
          </a:p>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You will have worked out what is important to you and where you should invest your time and effort.</a:t>
            </a:r>
          </a:p>
          <a:p>
            <a:pPr marL="461455" marR="0" lvl="0" indent="-342900" algn="l" rtl="0">
              <a:spcBef>
                <a:spcPts val="0"/>
              </a:spcBef>
              <a:spcAft>
                <a:spcPts val="0"/>
              </a:spcAft>
              <a:buClr>
                <a:schemeClr val="dk1"/>
              </a:buClr>
              <a:buSzPts val="1867"/>
              <a:buFont typeface="Arial" panose="020B0604020202020204" pitchFamily="34" charset="0"/>
              <a:buChar char="•"/>
            </a:pPr>
            <a:endParaRPr lang="en-GB" sz="1867" dirty="0">
              <a:solidFill>
                <a:schemeClr val="dk1"/>
              </a:solidFill>
              <a:latin typeface="Montserrat Light" panose="00000400000000000000" pitchFamily="2" charset="0"/>
              <a:ea typeface="Calibri"/>
              <a:cs typeface="Calibri"/>
              <a:sym typeface="Calibri"/>
            </a:endParaRPr>
          </a:p>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This will hopefully have taken you to a better place.</a:t>
            </a:r>
            <a:endParaRPr sz="1867" dirty="0">
              <a:solidFill>
                <a:schemeClr val="dk1"/>
              </a:solidFill>
              <a:latin typeface="Montserrat Light" panose="00000400000000000000" pitchFamily="2" charset="0"/>
              <a:ea typeface="Calibri"/>
              <a:cs typeface="Calibri"/>
              <a:sym typeface="Calibri"/>
            </a:endParaRPr>
          </a:p>
        </p:txBody>
      </p:sp>
      <p:sp>
        <p:nvSpPr>
          <p:cNvPr id="695" name="Google Shape;695;p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96" name="Google Shape;696;p8"/>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a:solidFill>
                  <a:schemeClr val="dk2"/>
                </a:solidFill>
                <a:latin typeface="Montserrat"/>
                <a:ea typeface="Montserrat"/>
                <a:cs typeface="Montserrat"/>
                <a:sym typeface="Montserrat"/>
              </a:rPr>
              <a:t>9</a:t>
            </a:fld>
            <a:endParaRPr sz="1000" b="0" i="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1176</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vt:lpstr>
      <vt:lpstr>Montserrat Light</vt:lpstr>
      <vt:lpstr>Calibri</vt:lpstr>
      <vt:lpstr>Montserrat SemiBold</vt:lpstr>
      <vt:lpstr>Arial</vt:lpstr>
      <vt:lpstr>Montserrat Medium</vt:lpstr>
      <vt:lpstr>Office Theme</vt:lpstr>
      <vt:lpstr>Reinventing your career</vt:lpstr>
      <vt:lpstr>A framework for a successful career change.</vt:lpstr>
      <vt:lpstr>Start with Self-Reflection.</vt:lpstr>
      <vt:lpstr>Explore Different Options.</vt:lpstr>
      <vt:lpstr>Experiment with New Roles and Activities.</vt:lpstr>
      <vt:lpstr>Integration.</vt:lpstr>
      <vt:lpstr>Commitment.</vt:lpstr>
      <vt:lpstr>Continuous Learning and Adaptation.</vt:lpstr>
      <vt:lpstr>Things to think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Mintzberg’s 5Ps for Strategy</dc:title>
  <dc:creator>Jayne Sanders</dc:creator>
  <cp:lastModifiedBy>Paul Hague</cp:lastModifiedBy>
  <cp:revision>6</cp:revision>
  <dcterms:created xsi:type="dcterms:W3CDTF">2023-10-26T17:10:16Z</dcterms:created>
  <dcterms:modified xsi:type="dcterms:W3CDTF">2024-03-22T15:10:45Z</dcterms:modified>
</cp:coreProperties>
</file>