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twXAQHPdUWRK6IQgOMCqB0TdJ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CAAA67-0119-4A54-9250-38ABC8610DE9}">
  <a:tblStyle styleId="{B3CAAA67-0119-4A54-9250-38ABC8610DE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ab7cea7e5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2ab7cea7e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5" name="Google Shape;245;p19"/>
          <p:cNvGrpSpPr/>
          <p:nvPr/>
        </p:nvGrpSpPr>
        <p:grpSpPr>
          <a:xfrm>
            <a:off x="0" y="962050"/>
            <a:ext cx="1397812" cy="58002"/>
            <a:chOff x="0" y="1077191"/>
            <a:chExt cx="1397812" cy="58002"/>
          </a:xfrm>
        </p:grpSpPr>
        <p:sp>
          <p:nvSpPr>
            <p:cNvPr id="246" name="Google Shape;246;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8" name="Google Shape;248;p19"/>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9" name="Google Shape;24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0" name="Google Shape;250;p19"/>
          <p:cNvGrpSpPr/>
          <p:nvPr/>
        </p:nvGrpSpPr>
        <p:grpSpPr>
          <a:xfrm>
            <a:off x="11436251" y="129884"/>
            <a:ext cx="661669" cy="1214119"/>
            <a:chOff x="11436251" y="129884"/>
            <a:chExt cx="661669" cy="1214119"/>
          </a:xfrm>
        </p:grpSpPr>
        <p:sp>
          <p:nvSpPr>
            <p:cNvPr id="251" name="Google Shape;25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9" name="Google Shape;279;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5" name="Google Shape;285;p20"/>
          <p:cNvGrpSpPr/>
          <p:nvPr/>
        </p:nvGrpSpPr>
        <p:grpSpPr>
          <a:xfrm>
            <a:off x="109955" y="1005479"/>
            <a:ext cx="1397812" cy="58002"/>
            <a:chOff x="0" y="1077191"/>
            <a:chExt cx="1397812" cy="58002"/>
          </a:xfrm>
        </p:grpSpPr>
        <p:sp>
          <p:nvSpPr>
            <p:cNvPr id="286" name="Google Shape;28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9" name="Google Shape;28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0" name="Google Shape;290;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1" name="Google Shape;291;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2" name="Google Shape;292;p20"/>
          <p:cNvGrpSpPr/>
          <p:nvPr/>
        </p:nvGrpSpPr>
        <p:grpSpPr>
          <a:xfrm>
            <a:off x="11626751" y="129884"/>
            <a:ext cx="661669" cy="1214119"/>
            <a:chOff x="11436251" y="129884"/>
            <a:chExt cx="661669" cy="1214119"/>
          </a:xfrm>
        </p:grpSpPr>
        <p:sp>
          <p:nvSpPr>
            <p:cNvPr id="293" name="Google Shape;293;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1" name="Shape 321"/>
        <p:cNvGrpSpPr/>
        <p:nvPr/>
      </p:nvGrpSpPr>
      <p:grpSpPr>
        <a:xfrm>
          <a:off x="0" y="0"/>
          <a:ext cx="0" cy="0"/>
          <a:chOff x="0" y="0"/>
          <a:chExt cx="0" cy="0"/>
        </a:xfrm>
      </p:grpSpPr>
      <p:pic>
        <p:nvPicPr>
          <p:cNvPr descr="A yellow circle on a black background&#10;&#10;Description automatically generated" id="322" name="Google Shape;322;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3" name="Google Shape;323;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6" name="Google Shape;326;p21"/>
          <p:cNvGrpSpPr/>
          <p:nvPr/>
        </p:nvGrpSpPr>
        <p:grpSpPr>
          <a:xfrm>
            <a:off x="133822" y="976478"/>
            <a:ext cx="1397812" cy="58002"/>
            <a:chOff x="0" y="1077191"/>
            <a:chExt cx="1397812" cy="58002"/>
          </a:xfrm>
        </p:grpSpPr>
        <p:sp>
          <p:nvSpPr>
            <p:cNvPr id="327" name="Google Shape;32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9" name="Google Shape;329;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0" name="Google Shape;330;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1" name="Google Shape;331;p21"/>
          <p:cNvGrpSpPr/>
          <p:nvPr/>
        </p:nvGrpSpPr>
        <p:grpSpPr>
          <a:xfrm>
            <a:off x="11436251" y="129884"/>
            <a:ext cx="661669" cy="1214119"/>
            <a:chOff x="11436251" y="129884"/>
            <a:chExt cx="661669" cy="1214119"/>
          </a:xfrm>
        </p:grpSpPr>
        <p:sp>
          <p:nvSpPr>
            <p:cNvPr id="332" name="Google Shape;332;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0" name="Google Shape;360;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1" name="Google Shape;361;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2" name="Shape 362"/>
        <p:cNvGrpSpPr/>
        <p:nvPr/>
      </p:nvGrpSpPr>
      <p:grpSpPr>
        <a:xfrm>
          <a:off x="0" y="0"/>
          <a:ext cx="0" cy="0"/>
          <a:chOff x="0" y="0"/>
          <a:chExt cx="0" cy="0"/>
        </a:xfrm>
      </p:grpSpPr>
      <p:pic>
        <p:nvPicPr>
          <p:cNvPr descr="A yellow circle on a black background&#10;&#10;Description automatically generated" id="363" name="Google Shape;36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4" name="Google Shape;36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7" name="Google Shape;36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8" name="Google Shape;368;p22"/>
          <p:cNvGrpSpPr/>
          <p:nvPr/>
        </p:nvGrpSpPr>
        <p:grpSpPr>
          <a:xfrm>
            <a:off x="0" y="1318491"/>
            <a:ext cx="1397812" cy="58002"/>
            <a:chOff x="0" y="1077191"/>
            <a:chExt cx="1397812" cy="58002"/>
          </a:xfrm>
        </p:grpSpPr>
        <p:sp>
          <p:nvSpPr>
            <p:cNvPr id="369" name="Google Shape;36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2" name="Google Shape;372;p22"/>
          <p:cNvSpPr txBox="1"/>
          <p:nvPr>
            <p:ph type="title"/>
          </p:nvPr>
        </p:nvSpPr>
        <p:spPr>
          <a:xfrm>
            <a:off x="298674" y="750475"/>
            <a:ext cx="8142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2"/>
          <p:cNvGrpSpPr/>
          <p:nvPr/>
        </p:nvGrpSpPr>
        <p:grpSpPr>
          <a:xfrm>
            <a:off x="11614051" y="129884"/>
            <a:ext cx="661669" cy="1214119"/>
            <a:chOff x="11436251" y="129884"/>
            <a:chExt cx="661669" cy="1214119"/>
          </a:xfrm>
        </p:grpSpPr>
        <p:sp>
          <p:nvSpPr>
            <p:cNvPr id="374" name="Google Shape;37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2" name="Google Shape;402;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3"/>
          <p:cNvGrpSpPr/>
          <p:nvPr/>
        </p:nvGrpSpPr>
        <p:grpSpPr>
          <a:xfrm>
            <a:off x="0" y="1318491"/>
            <a:ext cx="1397812" cy="58002"/>
            <a:chOff x="0" y="1077191"/>
            <a:chExt cx="1397812" cy="58002"/>
          </a:xfrm>
        </p:grpSpPr>
        <p:sp>
          <p:nvSpPr>
            <p:cNvPr id="410" name="Google Shape;41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3" name="Google Shape;41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3"/>
          <p:cNvGrpSpPr/>
          <p:nvPr/>
        </p:nvGrpSpPr>
        <p:grpSpPr>
          <a:xfrm>
            <a:off x="11436251" y="129884"/>
            <a:ext cx="661669" cy="1214119"/>
            <a:chOff x="11436251" y="129884"/>
            <a:chExt cx="661669" cy="1214119"/>
          </a:xfrm>
        </p:grpSpPr>
        <p:sp>
          <p:nvSpPr>
            <p:cNvPr id="415" name="Google Shape;41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3" name="Google Shape;443;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4"/>
          <p:cNvGrpSpPr/>
          <p:nvPr/>
        </p:nvGrpSpPr>
        <p:grpSpPr>
          <a:xfrm>
            <a:off x="0" y="1318491"/>
            <a:ext cx="1397812" cy="58002"/>
            <a:chOff x="0" y="1077191"/>
            <a:chExt cx="1397812" cy="58002"/>
          </a:xfrm>
        </p:grpSpPr>
        <p:sp>
          <p:nvSpPr>
            <p:cNvPr id="451" name="Google Shape;45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4" name="Google Shape;45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4"/>
          <p:cNvGrpSpPr/>
          <p:nvPr/>
        </p:nvGrpSpPr>
        <p:grpSpPr>
          <a:xfrm>
            <a:off x="11436251" y="129884"/>
            <a:ext cx="661669" cy="1214119"/>
            <a:chOff x="11436251" y="129884"/>
            <a:chExt cx="661669" cy="1214119"/>
          </a:xfrm>
        </p:grpSpPr>
        <p:sp>
          <p:nvSpPr>
            <p:cNvPr id="456" name="Google Shape;45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4" name="Google Shape;484;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5"/>
          <p:cNvGrpSpPr/>
          <p:nvPr/>
        </p:nvGrpSpPr>
        <p:grpSpPr>
          <a:xfrm>
            <a:off x="0" y="1318491"/>
            <a:ext cx="1397812" cy="58002"/>
            <a:chOff x="0" y="1077191"/>
            <a:chExt cx="1397812" cy="58002"/>
          </a:xfrm>
        </p:grpSpPr>
        <p:sp>
          <p:nvSpPr>
            <p:cNvPr id="492" name="Google Shape;49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5" name="Google Shape;49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6" name="Google Shape;496;p25"/>
          <p:cNvGrpSpPr/>
          <p:nvPr/>
        </p:nvGrpSpPr>
        <p:grpSpPr>
          <a:xfrm>
            <a:off x="11436251" y="129884"/>
            <a:ext cx="661669" cy="1214119"/>
            <a:chOff x="11436251" y="129884"/>
            <a:chExt cx="661669" cy="1214119"/>
          </a:xfrm>
        </p:grpSpPr>
        <p:sp>
          <p:nvSpPr>
            <p:cNvPr id="497" name="Google Shape;49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5" name="Google Shape;525;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6" name="Google Shape;526;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7" name="Shape 527"/>
        <p:cNvGrpSpPr/>
        <p:nvPr/>
      </p:nvGrpSpPr>
      <p:grpSpPr>
        <a:xfrm>
          <a:off x="0" y="0"/>
          <a:ext cx="0" cy="0"/>
          <a:chOff x="0" y="0"/>
          <a:chExt cx="0" cy="0"/>
        </a:xfrm>
      </p:grpSpPr>
      <p:pic>
        <p:nvPicPr>
          <p:cNvPr descr="A yellow circle on a black background&#10;&#10;Description automatically generated" id="528" name="Google Shape;52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9" name="Google Shape;52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2" name="Google Shape;53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3" name="Google Shape;533;p26"/>
          <p:cNvGrpSpPr/>
          <p:nvPr/>
        </p:nvGrpSpPr>
        <p:grpSpPr>
          <a:xfrm>
            <a:off x="0" y="1318491"/>
            <a:ext cx="1397812" cy="58002"/>
            <a:chOff x="0" y="1077191"/>
            <a:chExt cx="1397812" cy="58002"/>
          </a:xfrm>
        </p:grpSpPr>
        <p:sp>
          <p:nvSpPr>
            <p:cNvPr id="534" name="Google Shape;534;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7" name="Google Shape;537;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8" name="Google Shape;538;p26"/>
          <p:cNvGrpSpPr/>
          <p:nvPr/>
        </p:nvGrpSpPr>
        <p:grpSpPr>
          <a:xfrm>
            <a:off x="11614051" y="129884"/>
            <a:ext cx="661669" cy="1214119"/>
            <a:chOff x="11436251" y="129884"/>
            <a:chExt cx="661669" cy="1214119"/>
          </a:xfrm>
        </p:grpSpPr>
        <p:sp>
          <p:nvSpPr>
            <p:cNvPr id="539" name="Google Shape;539;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7" name="Google Shape;567;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8" name="Shape 568"/>
        <p:cNvGrpSpPr/>
        <p:nvPr/>
      </p:nvGrpSpPr>
      <p:grpSpPr>
        <a:xfrm>
          <a:off x="0" y="0"/>
          <a:ext cx="0" cy="0"/>
          <a:chOff x="0" y="0"/>
          <a:chExt cx="0" cy="0"/>
        </a:xfrm>
      </p:grpSpPr>
      <p:pic>
        <p:nvPicPr>
          <p:cNvPr descr="A yellow circle on a black background&#10;&#10;Description automatically generated" id="569" name="Google Shape;569;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0" name="Google Shape;570;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3" name="Google Shape;573;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4" name="Shape 574"/>
        <p:cNvGrpSpPr/>
        <p:nvPr/>
      </p:nvGrpSpPr>
      <p:grpSpPr>
        <a:xfrm>
          <a:off x="0" y="0"/>
          <a:ext cx="0" cy="0"/>
          <a:chOff x="0" y="0"/>
          <a:chExt cx="0" cy="0"/>
        </a:xfrm>
      </p:grpSpPr>
      <p:pic>
        <p:nvPicPr>
          <p:cNvPr id="575" name="Google Shape;575;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6" name="Google Shape;576;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7" name="Google Shape;577;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sp>
        <p:nvSpPr>
          <p:cNvPr id="581" name="Google Shape;581;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3" name="Google Shape;58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4" name="Shape 584"/>
        <p:cNvGrpSpPr/>
        <p:nvPr/>
      </p:nvGrpSpPr>
      <p:grpSpPr>
        <a:xfrm>
          <a:off x="0" y="0"/>
          <a:ext cx="0" cy="0"/>
          <a:chOff x="0" y="0"/>
          <a:chExt cx="0" cy="0"/>
        </a:xfrm>
      </p:grpSpPr>
      <p:sp>
        <p:nvSpPr>
          <p:cNvPr id="585" name="Google Shape;585;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8" name="Google Shape;588;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9" name="Shape 589"/>
        <p:cNvGrpSpPr/>
        <p:nvPr/>
      </p:nvGrpSpPr>
      <p:grpSpPr>
        <a:xfrm>
          <a:off x="0" y="0"/>
          <a:ext cx="0" cy="0"/>
          <a:chOff x="0" y="0"/>
          <a:chExt cx="0" cy="0"/>
        </a:xfrm>
      </p:grpSpPr>
      <p:sp>
        <p:nvSpPr>
          <p:cNvPr id="590" name="Google Shape;590;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5" name="Google Shape;595;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6" name="Shape 596"/>
        <p:cNvGrpSpPr/>
        <p:nvPr/>
      </p:nvGrpSpPr>
      <p:grpSpPr>
        <a:xfrm>
          <a:off x="0" y="0"/>
          <a:ext cx="0" cy="0"/>
          <a:chOff x="0" y="0"/>
          <a:chExt cx="0" cy="0"/>
        </a:xfrm>
      </p:grpSpPr>
      <p:sp>
        <p:nvSpPr>
          <p:cNvPr id="597" name="Google Shape;597;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8" name="Google Shape;598;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9" name="Shape 599"/>
        <p:cNvGrpSpPr/>
        <p:nvPr/>
      </p:nvGrpSpPr>
      <p:grpSpPr>
        <a:xfrm>
          <a:off x="0" y="0"/>
          <a:ext cx="0" cy="0"/>
          <a:chOff x="0" y="0"/>
          <a:chExt cx="0" cy="0"/>
        </a:xfrm>
      </p:grpSpPr>
      <p:sp>
        <p:nvSpPr>
          <p:cNvPr id="600" name="Google Shape;60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3" name="Shape 603"/>
        <p:cNvGrpSpPr/>
        <p:nvPr/>
      </p:nvGrpSpPr>
      <p:grpSpPr>
        <a:xfrm>
          <a:off x="0" y="0"/>
          <a:ext cx="0" cy="0"/>
          <a:chOff x="0" y="0"/>
          <a:chExt cx="0" cy="0"/>
        </a:xfrm>
      </p:grpSpPr>
      <p:sp>
        <p:nvSpPr>
          <p:cNvPr id="604" name="Google Shape;604;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7" name="Google Shape;607;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0" name="Shape 610"/>
        <p:cNvGrpSpPr/>
        <p:nvPr/>
      </p:nvGrpSpPr>
      <p:grpSpPr>
        <a:xfrm>
          <a:off x="0" y="0"/>
          <a:ext cx="0" cy="0"/>
          <a:chOff x="0" y="0"/>
          <a:chExt cx="0" cy="0"/>
        </a:xfrm>
      </p:grpSpPr>
      <p:sp>
        <p:nvSpPr>
          <p:cNvPr id="611" name="Google Shape;611;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2" name="Google Shape;612;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4" name="Google Shape;614;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5" name="Shape 615"/>
        <p:cNvGrpSpPr/>
        <p:nvPr/>
      </p:nvGrpSpPr>
      <p:grpSpPr>
        <a:xfrm>
          <a:off x="0" y="0"/>
          <a:ext cx="0" cy="0"/>
          <a:chOff x="0" y="0"/>
          <a:chExt cx="0" cy="0"/>
        </a:xfrm>
      </p:grpSpPr>
      <p:sp>
        <p:nvSpPr>
          <p:cNvPr id="616" name="Google Shape;616;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7" name="Google Shape;617;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7"/>
          <p:cNvGrpSpPr/>
          <p:nvPr/>
        </p:nvGrpSpPr>
        <p:grpSpPr>
          <a:xfrm>
            <a:off x="11436251" y="129884"/>
            <a:ext cx="661669" cy="1214119"/>
            <a:chOff x="11436251" y="129884"/>
            <a:chExt cx="661669" cy="1214119"/>
          </a:xfrm>
        </p:grpSpPr>
        <p:sp>
          <p:nvSpPr>
            <p:cNvPr id="165" name="Google Shape;16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7"/>
          <p:cNvGrpSpPr/>
          <p:nvPr/>
        </p:nvGrpSpPr>
        <p:grpSpPr>
          <a:xfrm>
            <a:off x="0" y="1318491"/>
            <a:ext cx="1397787" cy="57996"/>
            <a:chOff x="0" y="1077191"/>
            <a:chExt cx="1397787" cy="57996"/>
          </a:xfrm>
        </p:grpSpPr>
        <p:sp>
          <p:nvSpPr>
            <p:cNvPr id="196" name="Google Shape;196;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7"/>
          <p:cNvSpPr txBox="1"/>
          <p:nvPr>
            <p:ph type="title"/>
          </p:nvPr>
        </p:nvSpPr>
        <p:spPr>
          <a:xfrm>
            <a:off x="298674" y="750475"/>
            <a:ext cx="81420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5" name="Google Shape;205;p18"/>
          <p:cNvGrpSpPr/>
          <p:nvPr/>
        </p:nvGrpSpPr>
        <p:grpSpPr>
          <a:xfrm>
            <a:off x="0" y="1001612"/>
            <a:ext cx="1397812" cy="58002"/>
            <a:chOff x="0" y="1077191"/>
            <a:chExt cx="1397812" cy="58002"/>
          </a:xfrm>
        </p:grpSpPr>
        <p:sp>
          <p:nvSpPr>
            <p:cNvPr id="206" name="Google Shape;20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8" name="Google Shape;208;p18"/>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9" name="Google Shape;20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0" name="Google Shape;210;p18"/>
          <p:cNvGrpSpPr/>
          <p:nvPr/>
        </p:nvGrpSpPr>
        <p:grpSpPr>
          <a:xfrm>
            <a:off x="11436251" y="129884"/>
            <a:ext cx="661669" cy="1214119"/>
            <a:chOff x="11436251" y="129884"/>
            <a:chExt cx="661669" cy="1214119"/>
          </a:xfrm>
        </p:grpSpPr>
        <p:sp>
          <p:nvSpPr>
            <p:cNvPr id="211" name="Google Shape;21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SIMALTO</a:t>
            </a:r>
            <a:endParaRPr/>
          </a:p>
        </p:txBody>
      </p:sp>
      <p:pic>
        <p:nvPicPr>
          <p:cNvPr id="625" name="Google Shape;625;p1"/>
          <p:cNvPicPr preferRelativeResize="0"/>
          <p:nvPr/>
        </p:nvPicPr>
        <p:blipFill rotWithShape="1">
          <a:blip r:embed="rId3">
            <a:alphaModFix/>
          </a:blip>
          <a:srcRect b="0" l="0" r="0" t="0"/>
          <a:stretch/>
        </p:blipFill>
        <p:spPr>
          <a:xfrm>
            <a:off x="6556176" y="2572027"/>
            <a:ext cx="1534376" cy="1169201"/>
          </a:xfrm>
          <a:prstGeom prst="rect">
            <a:avLst/>
          </a:prstGeom>
          <a:noFill/>
          <a:ln>
            <a:noFill/>
          </a:ln>
        </p:spPr>
      </p:pic>
      <p:pic>
        <p:nvPicPr>
          <p:cNvPr id="626" name="Google Shape;626;p1"/>
          <p:cNvPicPr preferRelativeResize="0"/>
          <p:nvPr/>
        </p:nvPicPr>
        <p:blipFill rotWithShape="1">
          <a:blip r:embed="rId3">
            <a:alphaModFix/>
          </a:blip>
          <a:srcRect b="0" l="0" r="0" t="0"/>
          <a:stretch/>
        </p:blipFill>
        <p:spPr>
          <a:xfrm>
            <a:off x="3836075" y="3657050"/>
            <a:ext cx="1117749" cy="851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
          <p:cNvSpPr txBox="1"/>
          <p:nvPr>
            <p:ph type="title"/>
          </p:nvPr>
        </p:nvSpPr>
        <p:spPr>
          <a:xfrm>
            <a:off x="333515" y="472411"/>
            <a:ext cx="1006425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A model to identify what customers value</a:t>
            </a:r>
            <a:r>
              <a:rPr lang="en-GB" sz="2900">
                <a:solidFill>
                  <a:schemeClr val="accent1"/>
                </a:solidFill>
              </a:rPr>
              <a:t>.</a:t>
            </a:r>
            <a:endParaRPr sz="2900">
              <a:solidFill>
                <a:schemeClr val="accent1"/>
              </a:solidFill>
            </a:endParaRPr>
          </a:p>
        </p:txBody>
      </p:sp>
      <p:sp>
        <p:nvSpPr>
          <p:cNvPr id="632" name="Google Shape;632;p2"/>
          <p:cNvSpPr/>
          <p:nvPr/>
        </p:nvSpPr>
        <p:spPr>
          <a:xfrm>
            <a:off x="301100" y="1391525"/>
            <a:ext cx="95544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how to improve the products and services you supply</a:t>
            </a:r>
            <a:endParaRPr/>
          </a:p>
        </p:txBody>
      </p:sp>
      <p:sp>
        <p:nvSpPr>
          <p:cNvPr id="633" name="Google Shape;633;p2"/>
          <p:cNvSpPr txBox="1"/>
          <p:nvPr/>
        </p:nvSpPr>
        <p:spPr>
          <a:xfrm>
            <a:off x="314048" y="1967550"/>
            <a:ext cx="10536600" cy="2922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Marketers are always asking themselves how their product is performing. They want to know if it meets customers’ expectations and, if not what needs changing and by how much. Moreover, they want to know what people would pay for any improvements.</a:t>
            </a:r>
            <a:endParaRPr b="0" i="0" u="none" cap="none" strike="noStrike">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b="0" i="0" lang="en-GB" u="none" cap="none" strike="noStrike">
                <a:solidFill>
                  <a:schemeClr val="dk1"/>
                </a:solidFill>
                <a:latin typeface="Montserrat Light"/>
                <a:ea typeface="Montserrat Light"/>
                <a:cs typeface="Montserrat Light"/>
                <a:sym typeface="Montserrat Light"/>
              </a:rPr>
              <a:t>Conjoint is one means by which these questions can be answered. However, conjoint is a statistician's tool. It needs specialist software to set it up and analyse the data. It needs sufficiently large sample sizes if the results are to be believed - 100 interviews as a minimum and more if possible.</a:t>
            </a:r>
            <a:endParaRPr b="0" i="0" u="none" cap="none" strike="noStrike">
              <a:solidFill>
                <a:schemeClr val="dk1"/>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1000"/>
              </a:spcBef>
              <a:spcAft>
                <a:spcPts val="0"/>
              </a:spcAft>
              <a:buNone/>
            </a:pPr>
            <a:r>
              <a:rPr b="0" i="0" lang="en-GB" u="none" cap="none" strike="noStrike">
                <a:solidFill>
                  <a:schemeClr val="dk1"/>
                </a:solidFill>
                <a:latin typeface="Montserrat Light"/>
                <a:ea typeface="Montserrat Light"/>
                <a:cs typeface="Montserrat Light"/>
                <a:sym typeface="Montserrat Light"/>
              </a:rPr>
              <a:t>SIMALTO is an alternative trade-off model that enables marketers to work out what people value and where they would like to see improvements. It has the advantage over conjoint in being able to work with smaller sample sizes.</a:t>
            </a:r>
            <a:endParaRPr/>
          </a:p>
        </p:txBody>
      </p:sp>
      <p:sp>
        <p:nvSpPr>
          <p:cNvPr id="634" name="Google Shape;634;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5" name="Google Shape;635;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
          <p:cNvSpPr txBox="1"/>
          <p:nvPr>
            <p:ph type="title"/>
          </p:nvPr>
        </p:nvSpPr>
        <p:spPr>
          <a:xfrm>
            <a:off x="333515" y="472411"/>
            <a:ext cx="1006425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The model uses a trade-off grid</a:t>
            </a:r>
            <a:r>
              <a:rPr lang="en-GB" sz="2900">
                <a:solidFill>
                  <a:schemeClr val="accent1"/>
                </a:solidFill>
              </a:rPr>
              <a:t>.</a:t>
            </a:r>
            <a:endParaRPr sz="2900">
              <a:solidFill>
                <a:schemeClr val="accent1"/>
              </a:solidFill>
            </a:endParaRPr>
          </a:p>
        </p:txBody>
      </p:sp>
      <p:sp>
        <p:nvSpPr>
          <p:cNvPr id="641" name="Google Shape;641;p3"/>
          <p:cNvSpPr txBox="1"/>
          <p:nvPr/>
        </p:nvSpPr>
        <p:spPr>
          <a:xfrm>
            <a:off x="331825" y="1769575"/>
            <a:ext cx="48300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SIMALTO is an acronym for Simultaneous, Multi-Attribute, Level Trade-Off. This tool presents respondents with an variety of criteria and asks them where they would like to see improvements and how much they value these improvements.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SIMALTO tool can be used with a small sample of respondents (eg less than 50 data points) (compare this with conjoint which normally requires 200 or more completed surveys).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Respondents are shown a grid (online) that lists many product or service attributes.  The figure opposite shows 5 services (the list was longer in the actual survey).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next slide contains a description of how the grid is used in a survey.</a:t>
            </a:r>
            <a:endParaRPr/>
          </a:p>
        </p:txBody>
      </p:sp>
      <p:graphicFrame>
        <p:nvGraphicFramePr>
          <p:cNvPr id="642" name="Google Shape;642;p3"/>
          <p:cNvGraphicFramePr/>
          <p:nvPr/>
        </p:nvGraphicFramePr>
        <p:xfrm>
          <a:off x="5486400" y="1735563"/>
          <a:ext cx="3000000" cy="3000000"/>
        </p:xfrm>
        <a:graphic>
          <a:graphicData uri="http://schemas.openxmlformats.org/drawingml/2006/table">
            <a:tbl>
              <a:tblPr bandRow="1" firstCol="1" firstRow="1">
                <a:noFill/>
                <a:tableStyleId>{B3CAAA67-0119-4A54-9250-38ABC8610DE9}</a:tableStyleId>
              </a:tblPr>
              <a:tblGrid>
                <a:gridCol w="1173475"/>
                <a:gridCol w="1235700"/>
                <a:gridCol w="1111250"/>
                <a:gridCol w="1174125"/>
                <a:gridCol w="1174125"/>
              </a:tblGrid>
              <a:tr h="3467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Attribute</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Level 1</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Level 2</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Level 3</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Level 4</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270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Weight of tool</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9.3 lbs or 4.2kgs </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8.4 lbs or 3.8kgs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6.7lbs or 3kgs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(15) </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5.4lbs or 2.5kgs </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(20)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270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Durability (time between major repairs)</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6 months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12 months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Two years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Three years</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(20)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270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Durability, ability of tool to withstand abuse</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Will withstand a drop from a short ladder (5 feet)</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Will withstand a drop from long ladder (9 feet)</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Will withstand a drop from a single story building (16 feet)</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Will withstand a drop from a two-storey building  (22 feet)</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(20)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270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Time spent on tool maintenance</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60 minutes per week</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30 minutes per week</a:t>
                      </a:r>
                      <a:br>
                        <a:rPr lang="en-GB" sz="1000" u="none" cap="none" strike="noStrike">
                          <a:latin typeface="Montserrat SemiBold"/>
                          <a:ea typeface="Montserrat SemiBold"/>
                          <a:cs typeface="Montserrat SemiBold"/>
                          <a:sym typeface="Montserrat SemiBold"/>
                        </a:rPr>
                      </a:br>
                      <a:r>
                        <a:rPr lang="en-GB" sz="1000" u="none" cap="none" strike="noStrike">
                          <a:latin typeface="Montserrat SemiBold"/>
                          <a:ea typeface="Montserrat SemiBold"/>
                          <a:cs typeface="Montserrat SemiBold"/>
                          <a:sym typeface="Montserrat SemiBold"/>
                        </a:rPr>
                        <a:t>(10)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15 minutes per week</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5 minutes per week</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(20)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127000">
                <a:tc>
                  <a:txBody>
                    <a:bodyPr/>
                    <a:lstStyle/>
                    <a:p>
                      <a:pPr indent="0" lvl="0" marL="0" marR="0" rtl="0" algn="ctr">
                        <a:lnSpc>
                          <a:spcPct val="115000"/>
                        </a:lnSpc>
                        <a:spcBef>
                          <a:spcPts val="0"/>
                        </a:spcBef>
                        <a:spcAft>
                          <a:spcPts val="0"/>
                        </a:spcAft>
                        <a:buNone/>
                      </a:pPr>
                      <a:r>
                        <a:rPr b="0" lang="en-GB" sz="1000" u="none" cap="none" strike="noStrike">
                          <a:solidFill>
                            <a:schemeClr val="dk2"/>
                          </a:solidFill>
                          <a:latin typeface="Montserrat SemiBold"/>
                          <a:ea typeface="Montserrat SemiBold"/>
                          <a:cs typeface="Montserrat SemiBold"/>
                          <a:sym typeface="Montserrat SemiBold"/>
                        </a:rPr>
                        <a:t>Battery life</a:t>
                      </a:r>
                      <a:endParaRPr b="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2 hours continuous use.</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4 hours continuous use</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(15)</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6 hours continuous use</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(20)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sz="1000" u="none" cap="none" strike="noStrike">
                          <a:latin typeface="Montserrat SemiBold"/>
                          <a:ea typeface="Montserrat SemiBold"/>
                          <a:cs typeface="Montserrat SemiBold"/>
                          <a:sym typeface="Montserrat SemiBold"/>
                        </a:rPr>
                        <a:t>8 hours continuous use</a:t>
                      </a:r>
                      <a:endParaRPr sz="1100" u="none" cap="none" strike="noStrike">
                        <a:latin typeface="Montserrat SemiBold"/>
                        <a:ea typeface="Montserrat SemiBold"/>
                        <a:cs typeface="Montserrat SemiBold"/>
                        <a:sym typeface="Montserrat SemiBold"/>
                      </a:endParaRPr>
                    </a:p>
                    <a:p>
                      <a:pPr indent="0" lvl="0" marL="0" marR="0" rtl="0" algn="ctr">
                        <a:lnSpc>
                          <a:spcPct val="115000"/>
                        </a:lnSpc>
                        <a:spcBef>
                          <a:spcPts val="1200"/>
                        </a:spcBef>
                        <a:spcAft>
                          <a:spcPts val="0"/>
                        </a:spcAft>
                        <a:buNone/>
                      </a:pPr>
                      <a:r>
                        <a:rPr lang="en-GB" sz="1000" u="none" cap="none" strike="noStrike">
                          <a:latin typeface="Montserrat SemiBold"/>
                          <a:ea typeface="Montserrat SemiBold"/>
                          <a:cs typeface="Montserrat SemiBold"/>
                          <a:sym typeface="Montserrat SemiBold"/>
                        </a:rPr>
                        <a:t>(30)</a:t>
                      </a:r>
                      <a:endParaRPr sz="1100" u="none" cap="none" strike="noStrike">
                        <a:solidFill>
                          <a:srgbClr val="494949"/>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4" name="Google Shape;644;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
          <p:cNvSpPr txBox="1"/>
          <p:nvPr>
            <p:ph type="title"/>
          </p:nvPr>
        </p:nvSpPr>
        <p:spPr>
          <a:xfrm>
            <a:off x="298674" y="750475"/>
            <a:ext cx="110892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Ask current service standards and expectations</a:t>
            </a:r>
            <a:r>
              <a:rPr lang="en-GB">
                <a:solidFill>
                  <a:schemeClr val="accent3"/>
                </a:solidFill>
              </a:rPr>
              <a:t>.</a:t>
            </a:r>
            <a:endParaRPr>
              <a:solidFill>
                <a:schemeClr val="accent3"/>
              </a:solidFill>
            </a:endParaRPr>
          </a:p>
        </p:txBody>
      </p:sp>
      <p:sp>
        <p:nvSpPr>
          <p:cNvPr id="651" name="Google Shape;651;p4"/>
          <p:cNvSpPr txBox="1"/>
          <p:nvPr/>
        </p:nvSpPr>
        <p:spPr>
          <a:xfrm>
            <a:off x="930475" y="1737375"/>
            <a:ext cx="10325400" cy="4617600"/>
          </a:xfrm>
          <a:prstGeom prst="rect">
            <a:avLst/>
          </a:prstGeom>
          <a:noFill/>
          <a:ln>
            <a:noFill/>
          </a:ln>
        </p:spPr>
        <p:txBody>
          <a:bodyPr anchorCtr="0" anchor="t" bIns="45700" lIns="91425" spcFirstLastPara="1" rIns="91425" wrap="square" tIns="45700">
            <a:spAutoFit/>
          </a:bodyPr>
          <a:lstStyle/>
          <a:p>
            <a:pPr indent="-304792" lvl="0" marL="304792" marR="0" rtl="0" algn="l">
              <a:spcBef>
                <a:spcPts val="0"/>
              </a:spcBef>
              <a:spcAft>
                <a:spcPts val="0"/>
              </a:spcAft>
              <a:buClr>
                <a:schemeClr val="dk2"/>
              </a:buClr>
              <a:buSzPts val="1400"/>
              <a:buFont typeface="Calibri"/>
              <a:buAutoNum type="arabicPeriod"/>
            </a:pPr>
            <a:r>
              <a:rPr lang="en-GB" sz="1400">
                <a:solidFill>
                  <a:schemeClr val="dk2"/>
                </a:solidFill>
                <a:latin typeface="Montserrat Light"/>
                <a:ea typeface="Montserrat Light"/>
                <a:cs typeface="Montserrat Light"/>
                <a:sym typeface="Montserrat Light"/>
              </a:rPr>
              <a:t>Respondents are asked to consider the services on the left-hand side of the grid and indicate their importance. This could be by ranking (respondents indicate which is most important, second most important etc) or through a points spend (allocating 50 points to be spent across the different services to show their importance).</a:t>
            </a:r>
            <a:br>
              <a:rPr lang="en-GB" sz="1400">
                <a:solidFill>
                  <a:schemeClr val="dk2"/>
                </a:solidFill>
                <a:latin typeface="Montserrat Light"/>
                <a:ea typeface="Montserrat Light"/>
                <a:cs typeface="Montserrat Light"/>
                <a:sym typeface="Montserrat Light"/>
              </a:rPr>
            </a:br>
            <a:endParaRPr>
              <a:solidFill>
                <a:schemeClr val="dk2"/>
              </a:solidFill>
            </a:endParaRPr>
          </a:p>
          <a:p>
            <a:pPr indent="-304792" lvl="0" marL="304792" marR="0" rtl="0" algn="l">
              <a:spcBef>
                <a:spcPts val="0"/>
              </a:spcBef>
              <a:spcAft>
                <a:spcPts val="0"/>
              </a:spcAft>
              <a:buClr>
                <a:schemeClr val="dk2"/>
              </a:buClr>
              <a:buSzPts val="1400"/>
              <a:buFont typeface="Calibri"/>
              <a:buAutoNum type="arabicPeriod"/>
            </a:pPr>
            <a:r>
              <a:rPr lang="en-GB" sz="1400">
                <a:solidFill>
                  <a:schemeClr val="dk2"/>
                </a:solidFill>
                <a:latin typeface="Montserrat Light"/>
                <a:ea typeface="Montserrat Light"/>
                <a:cs typeface="Montserrat Light"/>
                <a:sym typeface="Montserrat Light"/>
              </a:rPr>
              <a:t>For those services that are important, respondents are shown different levels of service or product features. These range from low levels on the left to high levels on the right. Accompanying these “levels” are text descriptions of the service or product offerings (this is helpful since it contextualises service levels in terms of real-world coordinates rather than as abstract numerical values). Respondents are asked which of these descriptions (columns 1 to 4 in the grid) is what they receive at the present.</a:t>
            </a:r>
            <a:br>
              <a:rPr lang="en-GB" sz="1400">
                <a:solidFill>
                  <a:schemeClr val="dk2"/>
                </a:solidFill>
                <a:latin typeface="Montserrat Light"/>
                <a:ea typeface="Montserrat Light"/>
                <a:cs typeface="Montserrat Light"/>
                <a:sym typeface="Montserrat Light"/>
              </a:rPr>
            </a:br>
            <a:endParaRPr>
              <a:solidFill>
                <a:schemeClr val="dk2"/>
              </a:solidFill>
            </a:endParaRPr>
          </a:p>
          <a:p>
            <a:pPr indent="-304792" lvl="0" marL="304792" marR="0" rtl="0" algn="l">
              <a:spcBef>
                <a:spcPts val="0"/>
              </a:spcBef>
              <a:spcAft>
                <a:spcPts val="0"/>
              </a:spcAft>
              <a:buClr>
                <a:schemeClr val="dk2"/>
              </a:buClr>
              <a:buSzPts val="1400"/>
              <a:buFont typeface="Calibri"/>
              <a:buAutoNum type="arabicPeriod"/>
            </a:pPr>
            <a:r>
              <a:rPr lang="en-GB" sz="1400">
                <a:solidFill>
                  <a:schemeClr val="dk2"/>
                </a:solidFill>
                <a:latin typeface="Montserrat Light"/>
                <a:ea typeface="Montserrat Light"/>
                <a:cs typeface="Montserrat Light"/>
                <a:sym typeface="Montserrat Light"/>
              </a:rPr>
              <a:t>They are then asked the service level they would like to receive. They could be happy with the current level of service. Equally, they may wish for a better level of service in which case they would choose one of the descriptions in the columns to the right hand side of what they receive at the present. It is also possible people may be happier with a lower level of service in which case they would choose a response to the left of what they receive at the present. These expectations are marked on the questionnaire.</a:t>
            </a:r>
            <a:br>
              <a:rPr lang="en-GB" sz="1400">
                <a:solidFill>
                  <a:schemeClr val="dk2"/>
                </a:solidFill>
                <a:latin typeface="Montserrat Light"/>
                <a:ea typeface="Montserrat Light"/>
                <a:cs typeface="Montserrat Light"/>
                <a:sym typeface="Montserrat Light"/>
              </a:rPr>
            </a:br>
            <a:endParaRPr>
              <a:solidFill>
                <a:schemeClr val="dk2"/>
              </a:solidFill>
            </a:endParaRPr>
          </a:p>
          <a:p>
            <a:pPr indent="-304792" lvl="0" marL="304792" marR="0" rtl="0" algn="l">
              <a:spcBef>
                <a:spcPts val="0"/>
              </a:spcBef>
              <a:spcAft>
                <a:spcPts val="0"/>
              </a:spcAft>
              <a:buClr>
                <a:schemeClr val="dk2"/>
              </a:buClr>
              <a:buSzPts val="1400"/>
              <a:buFont typeface="Calibri"/>
              <a:buAutoNum type="arabicPeriod"/>
            </a:pPr>
            <a:r>
              <a:rPr lang="en-GB" sz="1400">
                <a:solidFill>
                  <a:schemeClr val="dk2"/>
                </a:solidFill>
                <a:latin typeface="Montserrat Light"/>
                <a:ea typeface="Montserrat Light"/>
                <a:cs typeface="Montserrat Light"/>
                <a:sym typeface="Montserrat Light"/>
              </a:rPr>
              <a:t>The numbers  on the grid are a notional indication of the cost of moving to a high level of service. Respondents are allocated a number of points (say 30) and asked to spend them to indicate which improvements they desire. The total number of points respondents are allocated to spend forces them to trade off their decision because there are not enough to improve everything. Responses are marked on the questionnaire.</a:t>
            </a:r>
            <a:endParaRPr>
              <a:solidFill>
                <a:schemeClr val="dk2"/>
              </a:solidFill>
            </a:endParaRPr>
          </a:p>
          <a:p>
            <a:pPr indent="-215892" lvl="0" marL="304792" marR="0" rtl="0" algn="l">
              <a:spcBef>
                <a:spcPts val="0"/>
              </a:spcBef>
              <a:spcAft>
                <a:spcPts val="0"/>
              </a:spcAft>
              <a:buClr>
                <a:schemeClr val="dk1"/>
              </a:buClr>
              <a:buSzPts val="1400"/>
              <a:buFont typeface="Calibri"/>
              <a:buNone/>
            </a:pPr>
            <a:r>
              <a:t/>
            </a:r>
            <a:endParaRPr sz="1400">
              <a:solidFill>
                <a:schemeClr val="dk2"/>
              </a:solidFill>
              <a:latin typeface="Montserrat Light"/>
              <a:ea typeface="Montserrat Light"/>
              <a:cs typeface="Montserrat Light"/>
              <a:sym typeface="Montserrat Light"/>
            </a:endParaRPr>
          </a:p>
        </p:txBody>
      </p:sp>
      <p:sp>
        <p:nvSpPr>
          <p:cNvPr id="652" name="Google Shape;65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3" name="Google Shape;653;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
          <p:cNvSpPr txBox="1"/>
          <p:nvPr>
            <p:ph type="title"/>
          </p:nvPr>
        </p:nvSpPr>
        <p:spPr>
          <a:xfrm>
            <a:off x="298674" y="750475"/>
            <a:ext cx="81420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Analysis of SIMALTO</a:t>
            </a:r>
            <a:r>
              <a:rPr lang="en-GB">
                <a:solidFill>
                  <a:schemeClr val="accent3"/>
                </a:solidFill>
              </a:rPr>
              <a:t>.</a:t>
            </a:r>
            <a:endParaRPr>
              <a:solidFill>
                <a:schemeClr val="accent3"/>
              </a:solidFill>
            </a:endParaRPr>
          </a:p>
        </p:txBody>
      </p:sp>
      <p:sp>
        <p:nvSpPr>
          <p:cNvPr id="659" name="Google Shape;659;p5"/>
          <p:cNvSpPr txBox="1"/>
          <p:nvPr/>
        </p:nvSpPr>
        <p:spPr>
          <a:xfrm>
            <a:off x="347172" y="1620276"/>
            <a:ext cx="9924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An analysis is made of what people receive at the present and what they would like to receive.  In the example below, “Knowledge of the sales staff on the telephone” was chosen as important by 80% of respondents. The current level of service they receive is 9.7 and on average 1.2 points were spent to improve services requiring sales staff to become experts.</a:t>
            </a:r>
            <a:endParaRPr sz="1200"/>
          </a:p>
        </p:txBody>
      </p:sp>
      <p:sp>
        <p:nvSpPr>
          <p:cNvPr id="660" name="Google Shape;66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1" name="Google Shape;661;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62" name="Google Shape;662;p5"/>
          <p:cNvSpPr txBox="1"/>
          <p:nvPr/>
        </p:nvSpPr>
        <p:spPr>
          <a:xfrm>
            <a:off x="880572" y="2634126"/>
            <a:ext cx="9924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a:solidFill>
                  <a:schemeClr val="accent1"/>
                </a:solidFill>
                <a:latin typeface="Montserrat SemiBold"/>
                <a:ea typeface="Montserrat SemiBold"/>
                <a:cs typeface="Montserrat SemiBold"/>
                <a:sym typeface="Montserrat SemiBold"/>
              </a:rPr>
              <a:t>9 - knowledge of the sales staff you speak to on the telephone</a:t>
            </a:r>
            <a:endParaRPr sz="1200">
              <a:solidFill>
                <a:schemeClr val="accent1"/>
              </a:solidFill>
              <a:latin typeface="Montserrat SemiBold"/>
              <a:ea typeface="Montserrat SemiBold"/>
              <a:cs typeface="Montserrat SemiBold"/>
              <a:sym typeface="Montserrat SemiBold"/>
            </a:endParaRPr>
          </a:p>
        </p:txBody>
      </p:sp>
      <p:pic>
        <p:nvPicPr>
          <p:cNvPr id="663" name="Google Shape;663;p5"/>
          <p:cNvPicPr preferRelativeResize="0"/>
          <p:nvPr/>
        </p:nvPicPr>
        <p:blipFill>
          <a:blip r:embed="rId3">
            <a:alphaModFix/>
          </a:blip>
          <a:stretch>
            <a:fillRect/>
          </a:stretch>
        </p:blipFill>
        <p:spPr>
          <a:xfrm>
            <a:off x="2599623" y="2934375"/>
            <a:ext cx="6632928" cy="348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Other analyses</a:t>
            </a:r>
            <a:r>
              <a:rPr lang="en-GB">
                <a:solidFill>
                  <a:schemeClr val="accent1"/>
                </a:solidFill>
              </a:rPr>
              <a:t>.</a:t>
            </a:r>
            <a:endParaRPr>
              <a:solidFill>
                <a:schemeClr val="accent1"/>
              </a:solidFill>
            </a:endParaRPr>
          </a:p>
        </p:txBody>
      </p:sp>
      <p:sp>
        <p:nvSpPr>
          <p:cNvPr id="669" name="Google Shape;669;p6"/>
          <p:cNvSpPr txBox="1"/>
          <p:nvPr/>
        </p:nvSpPr>
        <p:spPr>
          <a:xfrm>
            <a:off x="1004950" y="1871375"/>
            <a:ext cx="94137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In a SIMALTO survey other questions are asked beyond those related to the grid. For example questions may be asked about buying behaviour and brand preference. There would be many classification questions so that the results can be analysed by type or respondents. </a:t>
            </a:r>
            <a:endParaRPr>
              <a:solidFill>
                <a:schemeClr val="dk2"/>
              </a:solidFill>
            </a:endParaRPr>
          </a:p>
          <a:p>
            <a:pPr indent="0" lvl="0" marL="0" marR="0" rtl="0" algn="l">
              <a:spcBef>
                <a:spcPts val="0"/>
              </a:spcBef>
              <a:spcAft>
                <a:spcPts val="0"/>
              </a:spcAft>
              <a:buNone/>
            </a:pPr>
            <a:r>
              <a:t/>
            </a:r>
            <a:endParaRPr>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Questions can be asked to find out what people would pay for the selected improvements. From these answers it is possible to obtain a dollar value for the specific improvements that have been requested. </a:t>
            </a:r>
            <a:endParaRPr>
              <a:solidFill>
                <a:schemeClr val="dk2"/>
              </a:solidFill>
            </a:endParaRPr>
          </a:p>
        </p:txBody>
      </p:sp>
      <p:sp>
        <p:nvSpPr>
          <p:cNvPr id="670" name="Google Shape;670;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1" name="Google Shape;671;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
          <p:cNvSpPr txBox="1"/>
          <p:nvPr>
            <p:ph type="title"/>
          </p:nvPr>
        </p:nvSpPr>
        <p:spPr>
          <a:xfrm>
            <a:off x="333515" y="472411"/>
            <a:ext cx="701939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677" name="Google Shape;677;p7"/>
          <p:cNvSpPr/>
          <p:nvPr/>
        </p:nvSpPr>
        <p:spPr>
          <a:xfrm>
            <a:off x="800402" y="1579571"/>
            <a:ext cx="8735700" cy="42759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SIMALTO is worth considering by business to business marketers who, faced with small samples, cannot carry out a conjoint survey. It is a useful tool for establishing unmet needs and which of these are most valued.</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The SIMALTO tool can also be used to find out what improvements employees would like</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in working practices.</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When developing a SIMALTO grid, think like a respondent. What words would they use?</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Use the customers’ vernacular to describe the different levels of the offer. </a:t>
            </a:r>
            <a:endParaRPr/>
          </a:p>
          <a:p>
            <a:pPr indent="-330200" lvl="0" marL="342900" marR="0" rtl="0" algn="l">
              <a:lnSpc>
                <a:spcPct val="115000"/>
              </a:lnSpc>
              <a:spcBef>
                <a:spcPts val="100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Another option for measuring value on products and services is conjoint. This requires a minimum sample size of 100 respondents – a number which isn’t always available. </a:t>
            </a:r>
            <a:endParaRPr/>
          </a:p>
          <a:p>
            <a:pPr indent="-279390" lvl="0" marL="380990" marR="0" rtl="0" algn="l">
              <a:spcBef>
                <a:spcPts val="100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p:txBody>
      </p:sp>
      <p:sp>
        <p:nvSpPr>
          <p:cNvPr id="678" name="Google Shape;678;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9" name="Google Shape;679;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2ab7cea7e56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5" name="Google Shape;685;g2ab7cea7e56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g2ab7cea7e56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g2ab7cea7e56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g2ab7cea7e56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9" name="Google Shape;689;g2ab7cea7e56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