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Montserrat SemiBold"/>
      <p:regular r:id="rId13"/>
      <p:bold r:id="rId14"/>
      <p:italic r:id="rId15"/>
      <p:boldItalic r:id="rId16"/>
    </p:embeddedFont>
    <p:embeddedFont>
      <p:font typeface="Montserrat"/>
      <p:regular r:id="rId17"/>
      <p:bold r:id="rId18"/>
      <p:italic r:id="rId19"/>
      <p:boldItalic r:id="rId20"/>
    </p:embeddedFont>
    <p:embeddedFont>
      <p:font typeface="Montserrat Medium"/>
      <p:regular r:id="rId21"/>
      <p:bold r:id="rId22"/>
      <p:italic r:id="rId23"/>
      <p:boldItalic r:id="rId24"/>
    </p:embeddedFont>
    <p:embeddedFont>
      <p:font typeface="Montserrat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idzQUe+okhqyIV/2JPOTg6zVDV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bold.fntdata"/><Relationship Id="rId25" Type="http://schemas.openxmlformats.org/officeDocument/2006/relationships/font" Target="fonts/MontserratLight-regular.fntdata"/><Relationship Id="rId28" Type="http://schemas.openxmlformats.org/officeDocument/2006/relationships/font" Target="fonts/MontserratLight-boldItalic.fntdata"/><Relationship Id="rId27" Type="http://schemas.openxmlformats.org/officeDocument/2006/relationships/font" Target="fonts/MontserratLight-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MontserratSemiBold-regular.fntdata"/><Relationship Id="rId12" Type="http://schemas.openxmlformats.org/officeDocument/2006/relationships/slide" Target="slides/slide8.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Montserrat-regular.fntdata"/><Relationship Id="rId16" Type="http://schemas.openxmlformats.org/officeDocument/2006/relationships/font" Target="fonts/MontserratSemiBold-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2ab7af6673f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9" name="Google Shape;689;g2ab7af6673f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8.png"/><Relationship Id="rId4"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8.png"/><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8.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8.png"/><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0"/>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0"/>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41" name="Shape 241"/>
        <p:cNvGrpSpPr/>
        <p:nvPr/>
      </p:nvGrpSpPr>
      <p:grpSpPr>
        <a:xfrm>
          <a:off x="0" y="0"/>
          <a:ext cx="0" cy="0"/>
          <a:chOff x="0" y="0"/>
          <a:chExt cx="0" cy="0"/>
        </a:xfrm>
      </p:grpSpPr>
      <p:pic>
        <p:nvPicPr>
          <p:cNvPr descr="A yellow circle on a black background&#10;&#10;Description automatically generated" id="242" name="Google Shape;242;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3" name="Google Shape;243;p19"/>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46" name="Google Shape;246;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7" name="Google Shape;247;p19"/>
          <p:cNvGrpSpPr/>
          <p:nvPr/>
        </p:nvGrpSpPr>
        <p:grpSpPr>
          <a:xfrm>
            <a:off x="11436251" y="129884"/>
            <a:ext cx="661669" cy="1214119"/>
            <a:chOff x="11436251" y="129884"/>
            <a:chExt cx="661669" cy="1214119"/>
          </a:xfrm>
        </p:grpSpPr>
        <p:sp>
          <p:nvSpPr>
            <p:cNvPr id="248" name="Google Shape;248;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6" name="Google Shape;276;p19"/>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grpSp>
        <p:nvGrpSpPr>
          <p:cNvPr id="277" name="Google Shape;277;p19"/>
          <p:cNvGrpSpPr/>
          <p:nvPr/>
        </p:nvGrpSpPr>
        <p:grpSpPr>
          <a:xfrm>
            <a:off x="0" y="1318491"/>
            <a:ext cx="1397787" cy="57996"/>
            <a:chOff x="0" y="1077191"/>
            <a:chExt cx="1397787" cy="57996"/>
          </a:xfrm>
        </p:grpSpPr>
        <p:sp>
          <p:nvSpPr>
            <p:cNvPr id="278" name="Google Shape;278;p19"/>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9"/>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0" name="Google Shape;280;p19"/>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3</a:t>
            </a:r>
            <a:endParaRPr>
              <a:solidFill>
                <a:schemeClr val="lt1"/>
              </a:solidFill>
            </a:endParaRPr>
          </a:p>
        </p:txBody>
      </p:sp>
      <p:sp>
        <p:nvSpPr>
          <p:cNvPr id="281" name="Google Shape;281;p19"/>
          <p:cNvSpPr txBox="1"/>
          <p:nvPr>
            <p:ph type="title"/>
          </p:nvPr>
        </p:nvSpPr>
        <p:spPr>
          <a:xfrm>
            <a:off x="298674" y="750475"/>
            <a:ext cx="82515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2" name="Shape 282"/>
        <p:cNvGrpSpPr/>
        <p:nvPr/>
      </p:nvGrpSpPr>
      <p:grpSpPr>
        <a:xfrm>
          <a:off x="0" y="0"/>
          <a:ext cx="0" cy="0"/>
          <a:chOff x="0" y="0"/>
          <a:chExt cx="0" cy="0"/>
        </a:xfrm>
      </p:grpSpPr>
      <p:pic>
        <p:nvPicPr>
          <p:cNvPr descr="A yellow circle on a black background&#10;&#10;Description automatically generated" id="283" name="Google Shape;283;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4" name="Google Shape;284;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87" name="Google Shape;287;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8" name="Google Shape;288;p20"/>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89" name="Google Shape;289;p20"/>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0" name="Google Shape;290;p20"/>
          <p:cNvGrpSpPr/>
          <p:nvPr/>
        </p:nvGrpSpPr>
        <p:grpSpPr>
          <a:xfrm>
            <a:off x="11626751" y="129884"/>
            <a:ext cx="661669" cy="1214119"/>
            <a:chOff x="11436251" y="129884"/>
            <a:chExt cx="661669" cy="1214119"/>
          </a:xfrm>
        </p:grpSpPr>
        <p:sp>
          <p:nvSpPr>
            <p:cNvPr id="291" name="Google Shape;291;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19" name="Google Shape;319;p20"/>
          <p:cNvGrpSpPr/>
          <p:nvPr/>
        </p:nvGrpSpPr>
        <p:grpSpPr>
          <a:xfrm>
            <a:off x="0" y="1318491"/>
            <a:ext cx="1397787" cy="57996"/>
            <a:chOff x="0" y="1077191"/>
            <a:chExt cx="1397787" cy="57996"/>
          </a:xfrm>
        </p:grpSpPr>
        <p:sp>
          <p:nvSpPr>
            <p:cNvPr id="320" name="Google Shape;320;p2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2" name="Google Shape;322;p20"/>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4</a:t>
            </a:r>
            <a:endParaRPr>
              <a:solidFill>
                <a:schemeClr val="lt1"/>
              </a:solidFill>
            </a:endParaRPr>
          </a:p>
        </p:txBody>
      </p:sp>
      <p:sp>
        <p:nvSpPr>
          <p:cNvPr id="323" name="Google Shape;323;p20"/>
          <p:cNvSpPr txBox="1"/>
          <p:nvPr>
            <p:ph type="title"/>
          </p:nvPr>
        </p:nvSpPr>
        <p:spPr>
          <a:xfrm>
            <a:off x="298674" y="750475"/>
            <a:ext cx="82515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4" name="Shape 324"/>
        <p:cNvGrpSpPr/>
        <p:nvPr/>
      </p:nvGrpSpPr>
      <p:grpSpPr>
        <a:xfrm>
          <a:off x="0" y="0"/>
          <a:ext cx="0" cy="0"/>
          <a:chOff x="0" y="0"/>
          <a:chExt cx="0" cy="0"/>
        </a:xfrm>
      </p:grpSpPr>
      <p:pic>
        <p:nvPicPr>
          <p:cNvPr descr="A yellow circle on a black background&#10;&#10;Description automatically generated" id="325" name="Google Shape;325;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6" name="Google Shape;326;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29" name="Google Shape;329;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0" name="Google Shape;330;p21"/>
          <p:cNvGrpSpPr/>
          <p:nvPr/>
        </p:nvGrpSpPr>
        <p:grpSpPr>
          <a:xfrm>
            <a:off x="11436251" y="129884"/>
            <a:ext cx="661669" cy="1214119"/>
            <a:chOff x="11436251" y="129884"/>
            <a:chExt cx="661669" cy="1214119"/>
          </a:xfrm>
        </p:grpSpPr>
        <p:sp>
          <p:nvSpPr>
            <p:cNvPr id="331" name="Google Shape;331;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59" name="Google Shape;359;p2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0" name="Google Shape;360;p2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361" name="Google Shape;361;p21"/>
          <p:cNvGrpSpPr/>
          <p:nvPr/>
        </p:nvGrpSpPr>
        <p:grpSpPr>
          <a:xfrm>
            <a:off x="0" y="1318491"/>
            <a:ext cx="1397787" cy="57996"/>
            <a:chOff x="0" y="1077191"/>
            <a:chExt cx="1397787" cy="57996"/>
          </a:xfrm>
        </p:grpSpPr>
        <p:sp>
          <p:nvSpPr>
            <p:cNvPr id="362" name="Google Shape;362;p21"/>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1"/>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4" name="Google Shape;364;p21"/>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5</a:t>
            </a:r>
            <a:endParaRPr>
              <a:solidFill>
                <a:schemeClr val="lt1"/>
              </a:solidFill>
            </a:endParaRPr>
          </a:p>
        </p:txBody>
      </p:sp>
      <p:sp>
        <p:nvSpPr>
          <p:cNvPr id="365" name="Google Shape;365;p21"/>
          <p:cNvSpPr txBox="1"/>
          <p:nvPr>
            <p:ph type="title"/>
          </p:nvPr>
        </p:nvSpPr>
        <p:spPr>
          <a:xfrm>
            <a:off x="298674" y="750475"/>
            <a:ext cx="82515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6" name="Shape 366"/>
        <p:cNvGrpSpPr/>
        <p:nvPr/>
      </p:nvGrpSpPr>
      <p:grpSpPr>
        <a:xfrm>
          <a:off x="0" y="0"/>
          <a:ext cx="0" cy="0"/>
          <a:chOff x="0" y="0"/>
          <a:chExt cx="0" cy="0"/>
        </a:xfrm>
      </p:grpSpPr>
      <p:pic>
        <p:nvPicPr>
          <p:cNvPr descr="A yellow circle on a black background&#10;&#10;Description automatically generated" id="367" name="Google Shape;367;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8" name="Google Shape;368;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1" name="Google Shape;371;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2" name="Google Shape;372;p22"/>
          <p:cNvGrpSpPr/>
          <p:nvPr/>
        </p:nvGrpSpPr>
        <p:grpSpPr>
          <a:xfrm>
            <a:off x="0" y="1318491"/>
            <a:ext cx="1397812" cy="58002"/>
            <a:chOff x="0" y="1077191"/>
            <a:chExt cx="1397812" cy="58002"/>
          </a:xfrm>
        </p:grpSpPr>
        <p:sp>
          <p:nvSpPr>
            <p:cNvPr id="373" name="Google Shape;373;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5" name="Google Shape;375;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6" name="Google Shape;376;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7" name="Google Shape;377;p22"/>
          <p:cNvGrpSpPr/>
          <p:nvPr/>
        </p:nvGrpSpPr>
        <p:grpSpPr>
          <a:xfrm>
            <a:off x="11614051" y="129884"/>
            <a:ext cx="661669" cy="1214119"/>
            <a:chOff x="11436251" y="129884"/>
            <a:chExt cx="661669" cy="1214119"/>
          </a:xfrm>
        </p:grpSpPr>
        <p:sp>
          <p:nvSpPr>
            <p:cNvPr id="378" name="Google Shape;378;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6" name="Google Shape;406;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7" name="Shape 407"/>
        <p:cNvGrpSpPr/>
        <p:nvPr/>
      </p:nvGrpSpPr>
      <p:grpSpPr>
        <a:xfrm>
          <a:off x="0" y="0"/>
          <a:ext cx="0" cy="0"/>
          <a:chOff x="0" y="0"/>
          <a:chExt cx="0" cy="0"/>
        </a:xfrm>
      </p:grpSpPr>
      <p:pic>
        <p:nvPicPr>
          <p:cNvPr descr="A yellow circle on a black background&#10;&#10;Description automatically generated" id="408" name="Google Shape;408;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9" name="Google Shape;409;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2" name="Google Shape;412;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3" name="Google Shape;413;p23"/>
          <p:cNvGrpSpPr/>
          <p:nvPr/>
        </p:nvGrpSpPr>
        <p:grpSpPr>
          <a:xfrm>
            <a:off x="0" y="1318491"/>
            <a:ext cx="1397812" cy="58002"/>
            <a:chOff x="0" y="1077191"/>
            <a:chExt cx="1397812" cy="58002"/>
          </a:xfrm>
        </p:grpSpPr>
        <p:sp>
          <p:nvSpPr>
            <p:cNvPr id="414" name="Google Shape;414;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6" name="Google Shape;416;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7" name="Google Shape;417;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8" name="Google Shape;418;p23"/>
          <p:cNvGrpSpPr/>
          <p:nvPr/>
        </p:nvGrpSpPr>
        <p:grpSpPr>
          <a:xfrm>
            <a:off x="11436251" y="129884"/>
            <a:ext cx="661669" cy="1214119"/>
            <a:chOff x="11436251" y="129884"/>
            <a:chExt cx="661669" cy="1214119"/>
          </a:xfrm>
        </p:grpSpPr>
        <p:sp>
          <p:nvSpPr>
            <p:cNvPr id="419" name="Google Shape;419;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7" name="Google Shape;447;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8" name="Shape 448"/>
        <p:cNvGrpSpPr/>
        <p:nvPr/>
      </p:nvGrpSpPr>
      <p:grpSpPr>
        <a:xfrm>
          <a:off x="0" y="0"/>
          <a:ext cx="0" cy="0"/>
          <a:chOff x="0" y="0"/>
          <a:chExt cx="0" cy="0"/>
        </a:xfrm>
      </p:grpSpPr>
      <p:pic>
        <p:nvPicPr>
          <p:cNvPr descr="A yellow circle on a black background&#10;&#10;Description automatically generated" id="449" name="Google Shape;449;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0" name="Google Shape;450;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2" name="Google Shape;452;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3" name="Google Shape;453;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4" name="Google Shape;454;p24"/>
          <p:cNvGrpSpPr/>
          <p:nvPr/>
        </p:nvGrpSpPr>
        <p:grpSpPr>
          <a:xfrm>
            <a:off x="0" y="1318491"/>
            <a:ext cx="1397812" cy="58002"/>
            <a:chOff x="0" y="1077191"/>
            <a:chExt cx="1397812" cy="58002"/>
          </a:xfrm>
        </p:grpSpPr>
        <p:sp>
          <p:nvSpPr>
            <p:cNvPr id="455" name="Google Shape;455;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7" name="Google Shape;457;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8" name="Google Shape;458;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9" name="Google Shape;459;p24"/>
          <p:cNvGrpSpPr/>
          <p:nvPr/>
        </p:nvGrpSpPr>
        <p:grpSpPr>
          <a:xfrm>
            <a:off x="11436251" y="129884"/>
            <a:ext cx="661669" cy="1214119"/>
            <a:chOff x="11436251" y="129884"/>
            <a:chExt cx="661669" cy="1214119"/>
          </a:xfrm>
        </p:grpSpPr>
        <p:sp>
          <p:nvSpPr>
            <p:cNvPr id="460" name="Google Shape;460;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8" name="Google Shape;488;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9" name="Shape 489"/>
        <p:cNvGrpSpPr/>
        <p:nvPr/>
      </p:nvGrpSpPr>
      <p:grpSpPr>
        <a:xfrm>
          <a:off x="0" y="0"/>
          <a:ext cx="0" cy="0"/>
          <a:chOff x="0" y="0"/>
          <a:chExt cx="0" cy="0"/>
        </a:xfrm>
      </p:grpSpPr>
      <p:pic>
        <p:nvPicPr>
          <p:cNvPr descr="A yellow circle on a black background&#10;&#10;Description automatically generated" id="490" name="Google Shape;490;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1" name="Google Shape;491;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4" name="Google Shape;494;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5" name="Google Shape;495;p25"/>
          <p:cNvGrpSpPr/>
          <p:nvPr/>
        </p:nvGrpSpPr>
        <p:grpSpPr>
          <a:xfrm>
            <a:off x="0" y="1318491"/>
            <a:ext cx="1397812" cy="58002"/>
            <a:chOff x="0" y="1077191"/>
            <a:chExt cx="1397812" cy="58002"/>
          </a:xfrm>
        </p:grpSpPr>
        <p:sp>
          <p:nvSpPr>
            <p:cNvPr id="496" name="Google Shape;496;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8" name="Google Shape;498;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9" name="Google Shape;499;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0" name="Google Shape;500;p25"/>
          <p:cNvGrpSpPr/>
          <p:nvPr/>
        </p:nvGrpSpPr>
        <p:grpSpPr>
          <a:xfrm>
            <a:off x="11436251" y="129884"/>
            <a:ext cx="661669" cy="1214119"/>
            <a:chOff x="11436251" y="129884"/>
            <a:chExt cx="661669" cy="1214119"/>
          </a:xfrm>
        </p:grpSpPr>
        <p:sp>
          <p:nvSpPr>
            <p:cNvPr id="501" name="Google Shape;501;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9" name="Google Shape;529;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30" name="Google Shape;530;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1" name="Shape 531"/>
        <p:cNvGrpSpPr/>
        <p:nvPr/>
      </p:nvGrpSpPr>
      <p:grpSpPr>
        <a:xfrm>
          <a:off x="0" y="0"/>
          <a:ext cx="0" cy="0"/>
          <a:chOff x="0" y="0"/>
          <a:chExt cx="0" cy="0"/>
        </a:xfrm>
      </p:grpSpPr>
      <p:pic>
        <p:nvPicPr>
          <p:cNvPr descr="A yellow circle on a black background&#10;&#10;Description automatically generated" id="532" name="Google Shape;532;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3" name="Google Shape;533;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5" name="Google Shape;535;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6" name="Google Shape;536;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7" name="Google Shape;537;p26"/>
          <p:cNvGrpSpPr/>
          <p:nvPr/>
        </p:nvGrpSpPr>
        <p:grpSpPr>
          <a:xfrm>
            <a:off x="0" y="1318491"/>
            <a:ext cx="1397812" cy="58002"/>
            <a:chOff x="0" y="1077191"/>
            <a:chExt cx="1397812" cy="58002"/>
          </a:xfrm>
        </p:grpSpPr>
        <p:sp>
          <p:nvSpPr>
            <p:cNvPr id="538" name="Google Shape;538;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0" name="Google Shape;540;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1" name="Google Shape;541;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2" name="Google Shape;542;p26"/>
          <p:cNvGrpSpPr/>
          <p:nvPr/>
        </p:nvGrpSpPr>
        <p:grpSpPr>
          <a:xfrm>
            <a:off x="11614051" y="129884"/>
            <a:ext cx="661669" cy="1214119"/>
            <a:chOff x="11436251" y="129884"/>
            <a:chExt cx="661669" cy="1214119"/>
          </a:xfrm>
        </p:grpSpPr>
        <p:sp>
          <p:nvSpPr>
            <p:cNvPr id="543" name="Google Shape;543;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1" name="Google Shape;571;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2" name="Shape 572"/>
        <p:cNvGrpSpPr/>
        <p:nvPr/>
      </p:nvGrpSpPr>
      <p:grpSpPr>
        <a:xfrm>
          <a:off x="0" y="0"/>
          <a:ext cx="0" cy="0"/>
          <a:chOff x="0" y="0"/>
          <a:chExt cx="0" cy="0"/>
        </a:xfrm>
      </p:grpSpPr>
      <p:pic>
        <p:nvPicPr>
          <p:cNvPr descr="A yellow circle on a black background&#10;&#10;Description automatically generated" id="573" name="Google Shape;573;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4" name="Google Shape;574;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6" name="Google Shape;576;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7" name="Google Shape;577;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8" name="Shape 578"/>
        <p:cNvGrpSpPr/>
        <p:nvPr/>
      </p:nvGrpSpPr>
      <p:grpSpPr>
        <a:xfrm>
          <a:off x="0" y="0"/>
          <a:ext cx="0" cy="0"/>
          <a:chOff x="0" y="0"/>
          <a:chExt cx="0" cy="0"/>
        </a:xfrm>
      </p:grpSpPr>
      <p:pic>
        <p:nvPicPr>
          <p:cNvPr id="579" name="Google Shape;579;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80" name="Google Shape;580;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1" name="Google Shape;581;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2" name="Google Shape;582;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3" name="Google Shape;583;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1"/>
          <p:cNvGrpSpPr/>
          <p:nvPr/>
        </p:nvGrpSpPr>
        <p:grpSpPr>
          <a:xfrm>
            <a:off x="11436251" y="129884"/>
            <a:ext cx="661669" cy="1214119"/>
            <a:chOff x="11436251" y="129884"/>
            <a:chExt cx="661669" cy="1214119"/>
          </a:xfrm>
        </p:grpSpPr>
        <p:sp>
          <p:nvSpPr>
            <p:cNvPr id="27" name="Google Shape;27;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1"/>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1"/>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4" name="Shape 584"/>
        <p:cNvGrpSpPr/>
        <p:nvPr/>
      </p:nvGrpSpPr>
      <p:grpSpPr>
        <a:xfrm>
          <a:off x="0" y="0"/>
          <a:ext cx="0" cy="0"/>
          <a:chOff x="0" y="0"/>
          <a:chExt cx="0" cy="0"/>
        </a:xfrm>
      </p:grpSpPr>
      <p:sp>
        <p:nvSpPr>
          <p:cNvPr id="585" name="Google Shape;585;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6" name="Google Shape;586;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7" name="Google Shape;587;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8" name="Shape 588"/>
        <p:cNvGrpSpPr/>
        <p:nvPr/>
      </p:nvGrpSpPr>
      <p:grpSpPr>
        <a:xfrm>
          <a:off x="0" y="0"/>
          <a:ext cx="0" cy="0"/>
          <a:chOff x="0" y="0"/>
          <a:chExt cx="0" cy="0"/>
        </a:xfrm>
      </p:grpSpPr>
      <p:sp>
        <p:nvSpPr>
          <p:cNvPr id="589" name="Google Shape;589;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0" name="Google Shape;590;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1" name="Google Shape;591;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2" name="Google Shape;592;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3" name="Shape 593"/>
        <p:cNvGrpSpPr/>
        <p:nvPr/>
      </p:nvGrpSpPr>
      <p:grpSpPr>
        <a:xfrm>
          <a:off x="0" y="0"/>
          <a:ext cx="0" cy="0"/>
          <a:chOff x="0" y="0"/>
          <a:chExt cx="0" cy="0"/>
        </a:xfrm>
      </p:grpSpPr>
      <p:sp>
        <p:nvSpPr>
          <p:cNvPr id="594" name="Google Shape;594;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5" name="Google Shape;595;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6" name="Google Shape;596;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7" name="Google Shape;597;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8" name="Google Shape;598;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9" name="Google Shape;599;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0" name="Shape 600"/>
        <p:cNvGrpSpPr/>
        <p:nvPr/>
      </p:nvGrpSpPr>
      <p:grpSpPr>
        <a:xfrm>
          <a:off x="0" y="0"/>
          <a:ext cx="0" cy="0"/>
          <a:chOff x="0" y="0"/>
          <a:chExt cx="0" cy="0"/>
        </a:xfrm>
      </p:grpSpPr>
      <p:sp>
        <p:nvSpPr>
          <p:cNvPr id="601" name="Google Shape;601;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2" name="Google Shape;602;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3" name="Shape 603"/>
        <p:cNvGrpSpPr/>
        <p:nvPr/>
      </p:nvGrpSpPr>
      <p:grpSpPr>
        <a:xfrm>
          <a:off x="0" y="0"/>
          <a:ext cx="0" cy="0"/>
          <a:chOff x="0" y="0"/>
          <a:chExt cx="0" cy="0"/>
        </a:xfrm>
      </p:grpSpPr>
      <p:sp>
        <p:nvSpPr>
          <p:cNvPr id="604" name="Google Shape;604;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5" name="Google Shape;60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6" name="Google Shape;60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7" name="Shape 607"/>
        <p:cNvGrpSpPr/>
        <p:nvPr/>
      </p:nvGrpSpPr>
      <p:grpSpPr>
        <a:xfrm>
          <a:off x="0" y="0"/>
          <a:ext cx="0" cy="0"/>
          <a:chOff x="0" y="0"/>
          <a:chExt cx="0" cy="0"/>
        </a:xfrm>
      </p:grpSpPr>
      <p:sp>
        <p:nvSpPr>
          <p:cNvPr id="608" name="Google Shape;608;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9" name="Google Shape;609;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0" name="Google Shape;610;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1" name="Google Shape;611;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2" name="Google Shape;61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3" name="Google Shape;61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4" name="Shape 614"/>
        <p:cNvGrpSpPr/>
        <p:nvPr/>
      </p:nvGrpSpPr>
      <p:grpSpPr>
        <a:xfrm>
          <a:off x="0" y="0"/>
          <a:ext cx="0" cy="0"/>
          <a:chOff x="0" y="0"/>
          <a:chExt cx="0" cy="0"/>
        </a:xfrm>
      </p:grpSpPr>
      <p:sp>
        <p:nvSpPr>
          <p:cNvPr id="615" name="Google Shape;615;p35"/>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6" name="Google Shape;616;p35"/>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35"/>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8" name="Google Shape;618;p35"/>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9" name="Shape 619"/>
        <p:cNvGrpSpPr/>
        <p:nvPr/>
      </p:nvGrpSpPr>
      <p:grpSpPr>
        <a:xfrm>
          <a:off x="0" y="0"/>
          <a:ext cx="0" cy="0"/>
          <a:chOff x="0" y="0"/>
          <a:chExt cx="0" cy="0"/>
        </a:xfrm>
      </p:grpSpPr>
      <p:sp>
        <p:nvSpPr>
          <p:cNvPr id="620" name="Google Shape;620;p36"/>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21" name="Google Shape;621;p36"/>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2" name="Google Shape;622;p36"/>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3" name="Google Shape;623;p36"/>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7" name="Shape 57"/>
        <p:cNvGrpSpPr/>
        <p:nvPr/>
      </p:nvGrpSpPr>
      <p:grpSpPr>
        <a:xfrm>
          <a:off x="0" y="0"/>
          <a:ext cx="0" cy="0"/>
          <a:chOff x="0" y="0"/>
          <a:chExt cx="0" cy="0"/>
        </a:xfrm>
      </p:grpSpPr>
      <p:pic>
        <p:nvPicPr>
          <p:cNvPr descr="A logo with blue and yellow colors&#10;&#10;Description automatically generated" id="58" name="Google Shape;58;p12"/>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59" name="Google Shape;59;p12"/>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0" name="Google Shape;60;p12"/>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1" name="Google Shape;61;p12"/>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2" name="Google Shape;62;p12"/>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3" name="Google Shape;63;p12"/>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4" name="Google Shape;64;p12"/>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5" name="Shape 65"/>
        <p:cNvGrpSpPr/>
        <p:nvPr/>
      </p:nvGrpSpPr>
      <p:grpSpPr>
        <a:xfrm>
          <a:off x="0" y="0"/>
          <a:ext cx="0" cy="0"/>
          <a:chOff x="0" y="0"/>
          <a:chExt cx="0" cy="0"/>
        </a:xfrm>
      </p:grpSpPr>
      <p:pic>
        <p:nvPicPr>
          <p:cNvPr descr="A logo with blue and yellow colors&#10;&#10;Description automatically generated" id="66" name="Google Shape;66;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7" name="Google Shape;67;p13"/>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8" name="Google Shape;68;p1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69" name="Google Shape;69;p13"/>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3"/>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2" name="Shape 72"/>
        <p:cNvGrpSpPr/>
        <p:nvPr/>
      </p:nvGrpSpPr>
      <p:grpSpPr>
        <a:xfrm>
          <a:off x="0" y="0"/>
          <a:ext cx="0" cy="0"/>
          <a:chOff x="0" y="0"/>
          <a:chExt cx="0" cy="0"/>
        </a:xfrm>
      </p:grpSpPr>
      <p:sp>
        <p:nvSpPr>
          <p:cNvPr id="73" name="Google Shape;73;p14"/>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4" name="Google Shape;74;p14"/>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5" name="Google Shape;75;p14"/>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6" name="Google Shape;76;p14"/>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4"/>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 name="Google Shape;78;p14"/>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79" name="Google Shape;79;p14"/>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0" name="Shape 80"/>
        <p:cNvGrpSpPr/>
        <p:nvPr/>
      </p:nvGrpSpPr>
      <p:grpSpPr>
        <a:xfrm>
          <a:off x="0" y="0"/>
          <a:ext cx="0" cy="0"/>
          <a:chOff x="0" y="0"/>
          <a:chExt cx="0" cy="0"/>
        </a:xfrm>
      </p:grpSpPr>
      <p:pic>
        <p:nvPicPr>
          <p:cNvPr descr="A yellow circle on a black background&#10;&#10;Description automatically generated" id="81" name="Google Shape;81;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2" name="Google Shape;82;p1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5" name="Google Shape;85;p1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6" name="Google Shape;86;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5"/>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9" name="Google Shape;89;p15"/>
          <p:cNvGrpSpPr/>
          <p:nvPr/>
        </p:nvGrpSpPr>
        <p:grpSpPr>
          <a:xfrm>
            <a:off x="11436251" y="129884"/>
            <a:ext cx="661669" cy="1214119"/>
            <a:chOff x="11436251" y="129884"/>
            <a:chExt cx="661669" cy="1214119"/>
          </a:xfrm>
        </p:grpSpPr>
        <p:sp>
          <p:nvSpPr>
            <p:cNvPr id="90" name="Google Shape;90;p1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8" name="Google Shape;118;p15"/>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19" name="Shape 119"/>
        <p:cNvGrpSpPr/>
        <p:nvPr/>
      </p:nvGrpSpPr>
      <p:grpSpPr>
        <a:xfrm>
          <a:off x="0" y="0"/>
          <a:ext cx="0" cy="0"/>
          <a:chOff x="0" y="0"/>
          <a:chExt cx="0" cy="0"/>
        </a:xfrm>
      </p:grpSpPr>
      <p:pic>
        <p:nvPicPr>
          <p:cNvPr descr="A yellow circle on a black background&#10;&#10;Description automatically generated" id="120" name="Google Shape;120;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 name="Google Shape;121;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6" name="Google Shape;126;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27" name="Google Shape;127;p16"/>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8" name="Google Shape;128;p16"/>
          <p:cNvGrpSpPr/>
          <p:nvPr/>
        </p:nvGrpSpPr>
        <p:grpSpPr>
          <a:xfrm>
            <a:off x="11436251" y="129884"/>
            <a:ext cx="661669" cy="1214119"/>
            <a:chOff x="11436251" y="129884"/>
            <a:chExt cx="661669" cy="1214119"/>
          </a:xfrm>
        </p:grpSpPr>
        <p:sp>
          <p:nvSpPr>
            <p:cNvPr id="129" name="Google Shape;129;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57" name="Google Shape;157;p16"/>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58" name="Shape 158"/>
        <p:cNvGrpSpPr/>
        <p:nvPr/>
      </p:nvGrpSpPr>
      <p:grpSpPr>
        <a:xfrm>
          <a:off x="0" y="0"/>
          <a:ext cx="0" cy="0"/>
          <a:chOff x="0" y="0"/>
          <a:chExt cx="0" cy="0"/>
        </a:xfrm>
      </p:grpSpPr>
      <p:pic>
        <p:nvPicPr>
          <p:cNvPr descr="A yellow circle on a black background&#10;&#10;Description automatically generated" id="159" name="Google Shape;159;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0" name="Google Shape;160;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63" name="Google Shape;163;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64" name="Google Shape;164;p17"/>
          <p:cNvGrpSpPr/>
          <p:nvPr/>
        </p:nvGrpSpPr>
        <p:grpSpPr>
          <a:xfrm>
            <a:off x="11436251" y="129884"/>
            <a:ext cx="661669" cy="1214119"/>
            <a:chOff x="11436251" y="129884"/>
            <a:chExt cx="661669" cy="1214119"/>
          </a:xfrm>
        </p:grpSpPr>
        <p:sp>
          <p:nvSpPr>
            <p:cNvPr id="165" name="Google Shape;165;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3" name="Google Shape;193;p17"/>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94" name="Google Shape;194;p17"/>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195" name="Google Shape;195;p17"/>
          <p:cNvGrpSpPr/>
          <p:nvPr/>
        </p:nvGrpSpPr>
        <p:grpSpPr>
          <a:xfrm>
            <a:off x="0" y="1318491"/>
            <a:ext cx="1397787" cy="57996"/>
            <a:chOff x="0" y="1077191"/>
            <a:chExt cx="1397787" cy="57996"/>
          </a:xfrm>
        </p:grpSpPr>
        <p:sp>
          <p:nvSpPr>
            <p:cNvPr id="196" name="Google Shape;196;p17"/>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7"/>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8" name="Google Shape;198;p17"/>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solidFill>
                <a:schemeClr val="lt1"/>
              </a:solidFill>
            </a:endParaRPr>
          </a:p>
        </p:txBody>
      </p:sp>
      <p:sp>
        <p:nvSpPr>
          <p:cNvPr id="199" name="Google Shape;199;p17"/>
          <p:cNvSpPr txBox="1"/>
          <p:nvPr>
            <p:ph type="title"/>
          </p:nvPr>
        </p:nvSpPr>
        <p:spPr>
          <a:xfrm>
            <a:off x="298674" y="750475"/>
            <a:ext cx="82515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00" name="Shape 200"/>
        <p:cNvGrpSpPr/>
        <p:nvPr/>
      </p:nvGrpSpPr>
      <p:grpSpPr>
        <a:xfrm>
          <a:off x="0" y="0"/>
          <a:ext cx="0" cy="0"/>
          <a:chOff x="0" y="0"/>
          <a:chExt cx="0" cy="0"/>
        </a:xfrm>
      </p:grpSpPr>
      <p:pic>
        <p:nvPicPr>
          <p:cNvPr descr="A yellow circle on a black background&#10;&#10;Description automatically generated" id="201" name="Google Shape;201;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2" name="Google Shape;202;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05" name="Google Shape;205;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6" name="Google Shape;206;p18"/>
          <p:cNvGrpSpPr/>
          <p:nvPr/>
        </p:nvGrpSpPr>
        <p:grpSpPr>
          <a:xfrm>
            <a:off x="11436251" y="129884"/>
            <a:ext cx="661669" cy="1214119"/>
            <a:chOff x="11436251" y="129884"/>
            <a:chExt cx="661669" cy="1214119"/>
          </a:xfrm>
        </p:grpSpPr>
        <p:sp>
          <p:nvSpPr>
            <p:cNvPr id="207" name="Google Shape;207;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5" name="Google Shape;235;p18"/>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6" name="Google Shape;236;p18"/>
          <p:cNvGrpSpPr/>
          <p:nvPr/>
        </p:nvGrpSpPr>
        <p:grpSpPr>
          <a:xfrm>
            <a:off x="0" y="1318491"/>
            <a:ext cx="1397787" cy="57996"/>
            <a:chOff x="0" y="1077191"/>
            <a:chExt cx="1397787" cy="57996"/>
          </a:xfrm>
        </p:grpSpPr>
        <p:sp>
          <p:nvSpPr>
            <p:cNvPr id="237" name="Google Shape;237;p18"/>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8"/>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9" name="Google Shape;239;p18"/>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2</a:t>
            </a:r>
            <a:endParaRPr>
              <a:solidFill>
                <a:schemeClr val="lt1"/>
              </a:solidFill>
            </a:endParaRPr>
          </a:p>
        </p:txBody>
      </p:sp>
      <p:sp>
        <p:nvSpPr>
          <p:cNvPr id="240" name="Google Shape;240;p18"/>
          <p:cNvSpPr txBox="1"/>
          <p:nvPr>
            <p:ph type="title"/>
          </p:nvPr>
        </p:nvSpPr>
        <p:spPr>
          <a:xfrm>
            <a:off x="298674" y="750475"/>
            <a:ext cx="82515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9"/>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000" u="none" cap="none" strike="noStrike">
                <a:solidFill>
                  <a:schemeClr val="dk2"/>
                </a:solidFill>
                <a:latin typeface="Montserrat SemiBold"/>
                <a:ea typeface="Montserrat SemiBold"/>
                <a:cs typeface="Montserrat SemiBold"/>
                <a:sym typeface="Montserrat SemiBold"/>
              </a:rPr>
              <a:t>Service </a:t>
            </a:r>
            <a:r>
              <a:rPr lang="en-GB" sz="4000">
                <a:solidFill>
                  <a:schemeClr val="dk2"/>
                </a:solidFill>
                <a:latin typeface="Montserrat SemiBold"/>
                <a:ea typeface="Montserrat SemiBold"/>
                <a:cs typeface="Montserrat SemiBold"/>
                <a:sym typeface="Montserrat SemiBold"/>
              </a:rPr>
              <a:t>P</a:t>
            </a:r>
            <a:r>
              <a:rPr b="0" i="0" lang="en-GB" sz="4000" u="none" cap="none" strike="noStrike">
                <a:solidFill>
                  <a:schemeClr val="dk2"/>
                </a:solidFill>
                <a:latin typeface="Montserrat SemiBold"/>
                <a:ea typeface="Montserrat SemiBold"/>
                <a:cs typeface="Montserrat SemiBold"/>
                <a:sym typeface="Montserrat SemiBold"/>
              </a:rPr>
              <a:t>rofit </a:t>
            </a:r>
            <a:r>
              <a:rPr lang="en-GB" sz="4000">
                <a:solidFill>
                  <a:schemeClr val="dk2"/>
                </a:solidFill>
                <a:latin typeface="Montserrat SemiBold"/>
                <a:ea typeface="Montserrat SemiBold"/>
                <a:cs typeface="Montserrat SemiBold"/>
                <a:sym typeface="Montserrat SemiBold"/>
              </a:rPr>
              <a:t>C</a:t>
            </a:r>
            <a:r>
              <a:rPr b="0" i="0" lang="en-GB" sz="4000" u="none" cap="none" strike="noStrike">
                <a:solidFill>
                  <a:schemeClr val="dk2"/>
                </a:solidFill>
                <a:latin typeface="Montserrat SemiBold"/>
                <a:ea typeface="Montserrat SemiBold"/>
                <a:cs typeface="Montserrat SemiBold"/>
                <a:sym typeface="Montserrat SemiBold"/>
              </a:rPr>
              <a:t>hain</a:t>
            </a:r>
            <a:endParaRPr sz="4000">
              <a:solidFill>
                <a:schemeClr val="dk2"/>
              </a:solidFill>
              <a:latin typeface="Montserrat SemiBold"/>
              <a:ea typeface="Montserrat SemiBold"/>
              <a:cs typeface="Montserrat SemiBold"/>
              <a:sym typeface="Montserrat SemiBold"/>
            </a:endParaRPr>
          </a:p>
        </p:txBody>
      </p:sp>
      <p:pic>
        <p:nvPicPr>
          <p:cNvPr id="629" name="Google Shape;629;p1"/>
          <p:cNvPicPr preferRelativeResize="0"/>
          <p:nvPr/>
        </p:nvPicPr>
        <p:blipFill rotWithShape="1">
          <a:blip r:embed="rId3">
            <a:alphaModFix/>
          </a:blip>
          <a:srcRect b="0" l="0" r="0" t="0"/>
          <a:stretch/>
        </p:blipFill>
        <p:spPr>
          <a:xfrm>
            <a:off x="6332084" y="2841929"/>
            <a:ext cx="2060803" cy="631294"/>
          </a:xfrm>
          <a:prstGeom prst="rect">
            <a:avLst/>
          </a:prstGeom>
          <a:noFill/>
          <a:ln>
            <a:noFill/>
          </a:ln>
        </p:spPr>
      </p:pic>
      <p:pic>
        <p:nvPicPr>
          <p:cNvPr id="630" name="Google Shape;630;p1"/>
          <p:cNvPicPr preferRelativeResize="0"/>
          <p:nvPr/>
        </p:nvPicPr>
        <p:blipFill rotWithShape="1">
          <a:blip r:embed="rId3">
            <a:alphaModFix/>
          </a:blip>
          <a:srcRect b="0" l="0" r="0" t="0"/>
          <a:stretch/>
        </p:blipFill>
        <p:spPr>
          <a:xfrm>
            <a:off x="3620625" y="3886950"/>
            <a:ext cx="1556750" cy="476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2"/>
          <p:cNvSpPr txBox="1"/>
          <p:nvPr>
            <p:ph type="title"/>
          </p:nvPr>
        </p:nvSpPr>
        <p:spPr>
          <a:xfrm>
            <a:off x="333514" y="472411"/>
            <a:ext cx="9489215"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Drive profits through employee engagement</a:t>
            </a:r>
            <a:endParaRPr/>
          </a:p>
        </p:txBody>
      </p:sp>
      <p:sp>
        <p:nvSpPr>
          <p:cNvPr id="636" name="Google Shape;636;p2"/>
          <p:cNvSpPr/>
          <p:nvPr/>
        </p:nvSpPr>
        <p:spPr>
          <a:xfrm>
            <a:off x="342726" y="1299250"/>
            <a:ext cx="9768900" cy="5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that links employee satisfaction and customer loyalty to increase profits</a:t>
            </a:r>
            <a:endParaRPr/>
          </a:p>
        </p:txBody>
      </p:sp>
      <p:sp>
        <p:nvSpPr>
          <p:cNvPr id="637" name="Google Shape;637;p2"/>
          <p:cNvSpPr txBox="1"/>
          <p:nvPr/>
        </p:nvSpPr>
        <p:spPr>
          <a:xfrm>
            <a:off x="427861" y="1748850"/>
            <a:ext cx="11265600" cy="160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The service profit chain model was developed by Heskett, Jones, Loveman, Sasser, and Schlesinger – all members of Harvard Business School. They proposed that employees who are happy in their work are more likely to go the extra mile to satisfy customers. Loyal employees reduce the cost to the company as there is less hiring, less training and higher productivity.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service profit chain is a model that can be applied to any size of company – large or small. It is a model particularly suited to businesses where employees have a good deal of access to customers. Airlines, retail and leisure companies are obvious examples. However, the model has an application for all types of businesses.</a:t>
            </a:r>
            <a:endParaRPr/>
          </a:p>
        </p:txBody>
      </p:sp>
      <p:sp>
        <p:nvSpPr>
          <p:cNvPr id="638" name="Google Shape;638;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39" name="Google Shape;639;p2"/>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pic>
        <p:nvPicPr>
          <p:cNvPr id="640" name="Google Shape;640;p2"/>
          <p:cNvPicPr preferRelativeResize="0"/>
          <p:nvPr/>
        </p:nvPicPr>
        <p:blipFill>
          <a:blip r:embed="rId3">
            <a:alphaModFix/>
          </a:blip>
          <a:stretch>
            <a:fillRect/>
          </a:stretch>
        </p:blipFill>
        <p:spPr>
          <a:xfrm>
            <a:off x="1592475" y="3425850"/>
            <a:ext cx="9057983" cy="27311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3"/>
          <p:cNvSpPr txBox="1"/>
          <p:nvPr>
            <p:ph type="title"/>
          </p:nvPr>
        </p:nvSpPr>
        <p:spPr>
          <a:xfrm>
            <a:off x="298674" y="750475"/>
            <a:ext cx="82515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Create a great culture</a:t>
            </a:r>
            <a:r>
              <a:rPr lang="en-GB">
                <a:solidFill>
                  <a:schemeClr val="accent3"/>
                </a:solidFill>
              </a:rPr>
              <a:t>.</a:t>
            </a:r>
            <a:endParaRPr>
              <a:solidFill>
                <a:schemeClr val="accent3"/>
              </a:solidFill>
            </a:endParaRPr>
          </a:p>
        </p:txBody>
      </p:sp>
      <p:sp>
        <p:nvSpPr>
          <p:cNvPr id="646" name="Google Shape;646;p3"/>
          <p:cNvSpPr txBox="1"/>
          <p:nvPr/>
        </p:nvSpPr>
        <p:spPr>
          <a:xfrm>
            <a:off x="324850" y="1579700"/>
            <a:ext cx="110631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starting point for service profit chain is to ensure that you have a great culture. The culture within an organisation is organic – it grows, especially following the example of the leadership team. Ask yourself the following questions:</a:t>
            </a:r>
            <a:endParaRPr sz="1200"/>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647" name="Google Shape;647;p3"/>
          <p:cNvSpPr txBox="1"/>
          <p:nvPr/>
        </p:nvSpPr>
        <p:spPr>
          <a:xfrm>
            <a:off x="943225" y="2260100"/>
            <a:ext cx="10839300" cy="44022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If someone was to describe the culture of your company in just two or three words, what would they say?</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makes your company a great place to work?</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Nowhere is perfect – what are the negative aspects of the culture at your company?</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committed is your company to creating great customer experience? </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empowered are people within your company to deliver a great customer experience without permissions from on high?</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evidence do you have that you are a customer centric company – what is your Net Promoter Score?</a:t>
            </a:r>
            <a:br>
              <a:rPr lang="en-GB">
                <a:solidFill>
                  <a:schemeClr val="dk1"/>
                </a:solidFill>
                <a:latin typeface="Montserrat Light"/>
                <a:ea typeface="Montserrat Light"/>
                <a:cs typeface="Montserrat Light"/>
                <a:sym typeface="Montserrat Light"/>
              </a:rPr>
            </a:br>
            <a:r>
              <a:rPr lang="en-GB" sz="1400">
                <a:solidFill>
                  <a:schemeClr val="dk1"/>
                </a:solidFill>
                <a:latin typeface="Montserrat Light"/>
                <a:ea typeface="Montserrat Light"/>
                <a:cs typeface="Montserrat Light"/>
                <a:sym typeface="Montserrat Light"/>
              </a:rPr>
              <a:t>What is your customer satisfaction score? How loyal are your customers to your company?</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prepared are staff at your company to go the extra mile to keep customers happy?</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supportive is the company of its own staff? In what way does it look after staff? </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is the main reason for staff leaving your company?</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sp>
        <p:nvSpPr>
          <p:cNvPr id="648" name="Google Shape;648;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49" name="Google Shape;649;p3"/>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4"/>
          <p:cNvSpPr txBox="1"/>
          <p:nvPr>
            <p:ph type="title"/>
          </p:nvPr>
        </p:nvSpPr>
        <p:spPr>
          <a:xfrm>
            <a:off x="298674" y="750475"/>
            <a:ext cx="82515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Align staff to the company objectives</a:t>
            </a:r>
            <a:r>
              <a:rPr lang="en-GB">
                <a:solidFill>
                  <a:schemeClr val="accent2"/>
                </a:solidFill>
              </a:rPr>
              <a:t>.</a:t>
            </a:r>
            <a:endParaRPr>
              <a:solidFill>
                <a:schemeClr val="accent2"/>
              </a:solidFill>
            </a:endParaRPr>
          </a:p>
        </p:txBody>
      </p:sp>
      <p:sp>
        <p:nvSpPr>
          <p:cNvPr id="655" name="Google Shape;655;p4"/>
          <p:cNvSpPr txBox="1"/>
          <p:nvPr/>
        </p:nvSpPr>
        <p:spPr>
          <a:xfrm>
            <a:off x="453000" y="1394663"/>
            <a:ext cx="103434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Culture is important and it is the starting point. Thereafter, this culture needs turning into customer centricity. Ask yourself the following questions:</a:t>
            </a:r>
            <a:endParaRPr sz="1200"/>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656" name="Google Shape;656;p4"/>
          <p:cNvSpPr txBox="1"/>
          <p:nvPr/>
        </p:nvSpPr>
        <p:spPr>
          <a:xfrm>
            <a:off x="955519" y="2234814"/>
            <a:ext cx="8736900" cy="26781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does your company measure employee satisfaction? How frequently does it do so? What metrics of employee satisfaction does it use?</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does the leadership team communicate its corporate objectives to staff?</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emphasis does the leadership team put on customer centricity?</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training does the company provide on delivering excellent customer experience?</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guidance is given to staff at all levels on the limits of their empowerment?</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is staff remuneration linked to delivering excellent customer experience?</a:t>
            </a:r>
            <a:endParaRPr/>
          </a:p>
        </p:txBody>
      </p:sp>
      <p:sp>
        <p:nvSpPr>
          <p:cNvPr id="657" name="Google Shape;657;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58" name="Google Shape;658;p4"/>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5"/>
          <p:cNvSpPr txBox="1"/>
          <p:nvPr>
            <p:ph type="title"/>
          </p:nvPr>
        </p:nvSpPr>
        <p:spPr>
          <a:xfrm>
            <a:off x="298674" y="750475"/>
            <a:ext cx="82515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Track customer satisfaction</a:t>
            </a:r>
            <a:r>
              <a:rPr lang="en-GB">
                <a:solidFill>
                  <a:schemeClr val="lt1"/>
                </a:solidFill>
              </a:rPr>
              <a:t>.</a:t>
            </a:r>
            <a:endParaRPr>
              <a:solidFill>
                <a:schemeClr val="lt1"/>
              </a:solidFill>
            </a:endParaRPr>
          </a:p>
        </p:txBody>
      </p:sp>
      <p:sp>
        <p:nvSpPr>
          <p:cNvPr id="664" name="Google Shape;664;p5"/>
          <p:cNvSpPr txBox="1"/>
          <p:nvPr/>
        </p:nvSpPr>
        <p:spPr>
          <a:xfrm>
            <a:off x="362547" y="1617102"/>
            <a:ext cx="99246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It is necessary to ensure that customers are feeling the benefit of an excellent customer experience. Ask yourself the following questions:</a:t>
            </a:r>
            <a:endParaRPr sz="1200"/>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665" name="Google Shape;665;p5"/>
          <p:cNvSpPr txBox="1"/>
          <p:nvPr/>
        </p:nvSpPr>
        <p:spPr>
          <a:xfrm>
            <a:off x="840459" y="2491627"/>
            <a:ext cx="8736900" cy="26781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How does your company measure customer experience?</a:t>
            </a:r>
            <a:br>
              <a:rPr lang="en-GB">
                <a:solidFill>
                  <a:schemeClr val="dk1"/>
                </a:solidFill>
                <a:latin typeface="Montserrat Light"/>
                <a:ea typeface="Montserrat Light"/>
                <a:cs typeface="Montserrat Light"/>
                <a:sym typeface="Montserrat Light"/>
              </a:rPr>
            </a:br>
            <a:endParaRPr/>
          </a:p>
          <a:p>
            <a:pPr indent="-228593" lvl="0" marL="228593"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soft measures are there of customer experience? (E.g. smiles on customers faces, anecdotal praise on members of staff)</a:t>
            </a:r>
            <a:endParaRPr>
              <a:solidFill>
                <a:schemeClr val="dk1"/>
              </a:solidFill>
              <a:latin typeface="Montserrat Light"/>
              <a:ea typeface="Montserrat Light"/>
              <a:cs typeface="Montserrat Light"/>
              <a:sym typeface="Montserrat Light"/>
            </a:endParaRPr>
          </a:p>
          <a:p>
            <a:pPr indent="0" lvl="0" marL="45720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harder measures (metrics) measure the customer experience? (E.g. Net Promoter Score and customer satisfaction scores from customer surveys, use of customer loyalty cards, trend in average sale per customer)</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performance targets are set on customer satisfaction?</a:t>
            </a:r>
            <a:br>
              <a:rPr lang="en-GB" sz="1400">
                <a:solidFill>
                  <a:schemeClr val="dk1"/>
                </a:solidFill>
                <a:latin typeface="Montserrat Light"/>
                <a:ea typeface="Montserrat Light"/>
                <a:cs typeface="Montserrat Light"/>
                <a:sym typeface="Montserrat Light"/>
              </a:rPr>
            </a:b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actions are taken if the performance targets fall short?</a:t>
            </a:r>
            <a:endParaRPr/>
          </a:p>
        </p:txBody>
      </p:sp>
      <p:sp>
        <p:nvSpPr>
          <p:cNvPr id="666" name="Google Shape;666;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67" name="Google Shape;667;p5"/>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6"/>
          <p:cNvSpPr txBox="1"/>
          <p:nvPr>
            <p:ph type="title"/>
          </p:nvPr>
        </p:nvSpPr>
        <p:spPr>
          <a:xfrm>
            <a:off x="298675" y="750475"/>
            <a:ext cx="112260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Montserrat SemiBold"/>
              <a:buNone/>
            </a:pPr>
            <a:r>
              <a:rPr lang="en-GB" sz="2800"/>
              <a:t>Link customer experience with financial performance</a:t>
            </a:r>
            <a:r>
              <a:rPr lang="en-GB" sz="2800">
                <a:solidFill>
                  <a:schemeClr val="accent1"/>
                </a:solidFill>
              </a:rPr>
              <a:t>.</a:t>
            </a:r>
            <a:endParaRPr sz="3600">
              <a:solidFill>
                <a:schemeClr val="accent1"/>
              </a:solidFill>
            </a:endParaRPr>
          </a:p>
        </p:txBody>
      </p:sp>
      <p:sp>
        <p:nvSpPr>
          <p:cNvPr id="673" name="Google Shape;673;p6"/>
          <p:cNvSpPr txBox="1"/>
          <p:nvPr/>
        </p:nvSpPr>
        <p:spPr>
          <a:xfrm>
            <a:off x="410506" y="1574643"/>
            <a:ext cx="9924600" cy="595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Finally it link customer experience to profits and revenue. Ask yourself the following questions:</a:t>
            </a:r>
            <a:endParaRPr/>
          </a:p>
          <a:p>
            <a:pPr indent="0" lvl="0" marL="0" marR="0" rtl="0" algn="l">
              <a:spcBef>
                <a:spcPts val="0"/>
              </a:spcBef>
              <a:spcAft>
                <a:spcPts val="0"/>
              </a:spcAft>
              <a:buNone/>
            </a:pPr>
            <a:r>
              <a:t/>
            </a:r>
            <a:endParaRPr sz="1867">
              <a:solidFill>
                <a:schemeClr val="dk1"/>
              </a:solidFill>
              <a:latin typeface="Montserrat Light"/>
              <a:ea typeface="Montserrat Light"/>
              <a:cs typeface="Montserrat Light"/>
              <a:sym typeface="Montserrat Light"/>
            </a:endParaRPr>
          </a:p>
        </p:txBody>
      </p:sp>
      <p:sp>
        <p:nvSpPr>
          <p:cNvPr id="674" name="Google Shape;674;p6"/>
          <p:cNvSpPr txBox="1"/>
          <p:nvPr/>
        </p:nvSpPr>
        <p:spPr>
          <a:xfrm>
            <a:off x="458429" y="2164093"/>
            <a:ext cx="5773200" cy="39711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Does your company measure revenue at risk (an easy way of doing this is to cross analyse the proportion of people who are loyal (answers to the Net Promoter Score question) and the proportion of customers who are highly satisfied. A company performing well should have 40 to 50% of its customers giving and 9 or 10 out of 10 on likelihood to recommend and  9 or 10 out of 10 on customer satisfaction – the green square in the revenue at risk matrix opposite)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What correlation can you determine between the measures of customer satisfaction and financial metrics. E.g.</a:t>
            </a:r>
            <a:r>
              <a:rPr lang="en-GB">
                <a:solidFill>
                  <a:schemeClr val="dk1"/>
                </a:solidFill>
                <a:latin typeface="Montserrat Light"/>
                <a:ea typeface="Montserrat Light"/>
                <a:cs typeface="Montserrat Light"/>
                <a:sym typeface="Montserrat Light"/>
              </a:rPr>
              <a:t>:</a:t>
            </a:r>
            <a:br>
              <a:rPr lang="en-GB">
                <a:solidFill>
                  <a:schemeClr val="dk1"/>
                </a:solidFill>
                <a:latin typeface="Montserrat Light"/>
                <a:ea typeface="Montserrat Light"/>
                <a:cs typeface="Montserrat Light"/>
                <a:sym typeface="Montserrat Light"/>
              </a:rPr>
            </a:br>
            <a:endParaRPr/>
          </a:p>
          <a:p>
            <a:pPr indent="-228594" lvl="1" marL="838179" marR="0" rtl="0" algn="l">
              <a:spcBef>
                <a:spcPts val="0"/>
              </a:spcBef>
              <a:spcAft>
                <a:spcPts val="0"/>
              </a:spcAft>
              <a:buClr>
                <a:schemeClr val="dk1"/>
              </a:buClr>
              <a:buSzPts val="1400"/>
              <a:buFont typeface="Arial"/>
              <a:buChar char="•"/>
            </a:pPr>
            <a:r>
              <a:rPr b="0" i="0" lang="en-GB" sz="1400" u="none" cap="none" strike="noStrike">
                <a:solidFill>
                  <a:schemeClr val="dk1"/>
                </a:solidFill>
                <a:latin typeface="Montserrat Light"/>
                <a:ea typeface="Montserrat Light"/>
                <a:cs typeface="Montserrat Light"/>
                <a:sym typeface="Montserrat Light"/>
              </a:rPr>
              <a:t>Revenue per customer over time</a:t>
            </a:r>
            <a:endParaRPr/>
          </a:p>
          <a:p>
            <a:pPr indent="-228594" lvl="1" marL="838179" marR="0" rtl="0" algn="l">
              <a:spcBef>
                <a:spcPts val="0"/>
              </a:spcBef>
              <a:spcAft>
                <a:spcPts val="0"/>
              </a:spcAft>
              <a:buClr>
                <a:schemeClr val="dk1"/>
              </a:buClr>
              <a:buSzPts val="1400"/>
              <a:buFont typeface="Arial"/>
              <a:buChar char="•"/>
            </a:pPr>
            <a:r>
              <a:rPr b="0" i="0" lang="en-GB" sz="1400" u="none" cap="none" strike="noStrike">
                <a:solidFill>
                  <a:schemeClr val="dk1"/>
                </a:solidFill>
                <a:latin typeface="Montserrat Light"/>
                <a:ea typeface="Montserrat Light"/>
                <a:cs typeface="Montserrat Light"/>
                <a:sym typeface="Montserrat Light"/>
              </a:rPr>
              <a:t>Profit per customer</a:t>
            </a:r>
            <a:endParaRPr/>
          </a:p>
          <a:p>
            <a:pPr indent="-228594" lvl="1" marL="838179" marR="0" rtl="0" algn="l">
              <a:spcBef>
                <a:spcPts val="0"/>
              </a:spcBef>
              <a:spcAft>
                <a:spcPts val="0"/>
              </a:spcAft>
              <a:buClr>
                <a:schemeClr val="dk1"/>
              </a:buClr>
              <a:buSzPts val="1400"/>
              <a:buFont typeface="Arial"/>
              <a:buChar char="•"/>
            </a:pPr>
            <a:r>
              <a:rPr b="0" i="0" lang="en-GB" sz="1400" u="none" cap="none" strike="noStrike">
                <a:solidFill>
                  <a:schemeClr val="dk1"/>
                </a:solidFill>
                <a:latin typeface="Montserrat Light"/>
                <a:ea typeface="Montserrat Light"/>
                <a:cs typeface="Montserrat Light"/>
                <a:sym typeface="Montserrat Light"/>
              </a:rPr>
              <a:t>Lifetime value per customer</a:t>
            </a:r>
            <a:endParaRPr/>
          </a:p>
          <a:p>
            <a:pPr indent="-228594" lvl="1" marL="838179" marR="0" rtl="0" algn="l">
              <a:spcBef>
                <a:spcPts val="0"/>
              </a:spcBef>
              <a:spcAft>
                <a:spcPts val="0"/>
              </a:spcAft>
              <a:buClr>
                <a:schemeClr val="dk1"/>
              </a:buClr>
              <a:buSzPts val="1400"/>
              <a:buFont typeface="Arial"/>
              <a:buChar char="•"/>
            </a:pPr>
            <a:r>
              <a:rPr b="0" i="0" lang="en-GB" sz="1400" u="none" cap="none" strike="noStrike">
                <a:solidFill>
                  <a:schemeClr val="dk1"/>
                </a:solidFill>
                <a:latin typeface="Montserrat Light"/>
                <a:ea typeface="Montserrat Light"/>
                <a:cs typeface="Montserrat Light"/>
                <a:sym typeface="Montserrat Light"/>
              </a:rPr>
              <a:t>Staff recruitment and training costs</a:t>
            </a:r>
            <a:endParaRPr/>
          </a:p>
          <a:p>
            <a:pPr indent="-228594" lvl="1" marL="838179" marR="0" rtl="0" algn="l">
              <a:spcBef>
                <a:spcPts val="0"/>
              </a:spcBef>
              <a:spcAft>
                <a:spcPts val="0"/>
              </a:spcAft>
              <a:buClr>
                <a:schemeClr val="dk1"/>
              </a:buClr>
              <a:buSzPts val="1400"/>
              <a:buFont typeface="Arial"/>
              <a:buChar char="•"/>
            </a:pPr>
            <a:r>
              <a:rPr b="0" i="0" lang="en-GB" sz="1400" u="none" cap="none" strike="noStrike">
                <a:solidFill>
                  <a:schemeClr val="dk1"/>
                </a:solidFill>
                <a:latin typeface="Montserrat Light"/>
                <a:ea typeface="Montserrat Light"/>
                <a:cs typeface="Montserrat Light"/>
                <a:sym typeface="Montserrat Light"/>
              </a:rPr>
              <a:t>Sales per member of staff</a:t>
            </a:r>
            <a:endParaRPr/>
          </a:p>
          <a:p>
            <a:pPr indent="0" lvl="1" marL="457200" marR="0" rtl="0" algn="l">
              <a:spcBef>
                <a:spcPts val="0"/>
              </a:spcBef>
              <a:spcAft>
                <a:spcPts val="0"/>
              </a:spcAft>
              <a:buNone/>
            </a:pPr>
            <a:r>
              <a:t/>
            </a:r>
            <a:endParaRPr b="0" i="0" sz="1400" u="none" cap="none" strike="noStrike">
              <a:solidFill>
                <a:schemeClr val="dk1"/>
              </a:solidFill>
              <a:latin typeface="Montserrat Light"/>
              <a:ea typeface="Montserrat Light"/>
              <a:cs typeface="Montserrat Light"/>
              <a:sym typeface="Montserrat Light"/>
            </a:endParaRPr>
          </a:p>
        </p:txBody>
      </p:sp>
      <p:sp>
        <p:nvSpPr>
          <p:cNvPr id="675" name="Google Shape;675;p6"/>
          <p:cNvSpPr txBox="1"/>
          <p:nvPr/>
        </p:nvSpPr>
        <p:spPr>
          <a:xfrm>
            <a:off x="7998146" y="2259696"/>
            <a:ext cx="24963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Montserrat Light"/>
                <a:ea typeface="Montserrat Light"/>
                <a:cs typeface="Montserrat Light"/>
                <a:sym typeface="Montserrat Light"/>
              </a:rPr>
              <a:t>Revenue at risk matrix</a:t>
            </a:r>
            <a:endParaRPr/>
          </a:p>
        </p:txBody>
      </p:sp>
      <p:sp>
        <p:nvSpPr>
          <p:cNvPr id="676" name="Google Shape;676;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77" name="Google Shape;677;p6"/>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pic>
        <p:nvPicPr>
          <p:cNvPr id="678" name="Google Shape;678;p6"/>
          <p:cNvPicPr preferRelativeResize="0"/>
          <p:nvPr/>
        </p:nvPicPr>
        <p:blipFill>
          <a:blip r:embed="rId3">
            <a:alphaModFix/>
          </a:blip>
          <a:stretch>
            <a:fillRect/>
          </a:stretch>
        </p:blipFill>
        <p:spPr>
          <a:xfrm>
            <a:off x="6307829" y="2674450"/>
            <a:ext cx="5549204" cy="32081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7"/>
          <p:cNvSpPr txBox="1"/>
          <p:nvPr>
            <p:ph type="title"/>
          </p:nvPr>
        </p:nvSpPr>
        <p:spPr>
          <a:xfrm>
            <a:off x="333515" y="472411"/>
            <a:ext cx="7019392"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Things to think about</a:t>
            </a:r>
            <a:r>
              <a:rPr lang="en-GB" sz="2800">
                <a:solidFill>
                  <a:schemeClr val="accent4"/>
                </a:solidFill>
              </a:rPr>
              <a:t>.</a:t>
            </a:r>
            <a:endParaRPr sz="2800">
              <a:solidFill>
                <a:schemeClr val="accent4"/>
              </a:solidFill>
            </a:endParaRPr>
          </a:p>
        </p:txBody>
      </p:sp>
      <p:sp>
        <p:nvSpPr>
          <p:cNvPr id="684" name="Google Shape;684;p7"/>
          <p:cNvSpPr/>
          <p:nvPr/>
        </p:nvSpPr>
        <p:spPr>
          <a:xfrm>
            <a:off x="945646" y="1626108"/>
            <a:ext cx="9320144" cy="3581493"/>
          </a:xfrm>
          <a:prstGeom prst="rect">
            <a:avLst/>
          </a:prstGeom>
          <a:noFill/>
          <a:ln>
            <a:noFill/>
          </a:ln>
        </p:spPr>
        <p:txBody>
          <a:bodyPr anchorCtr="0" anchor="t" bIns="45700" lIns="91425" spcFirstLastPara="1" rIns="91425" wrap="square" tIns="45700">
            <a:spAutoFit/>
          </a:bodyPr>
          <a:lstStyle/>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Grouping companies together to better meet their needs is not easy. It requires good intelligence on consumers – their demographics, their behaviour, their psychographics and their needs. However, a segmentation based on customer needs and behaviour is important in making a company marketing orientated. It also is a strategy that is hard for competitors to copy so it gives a competitive advantage.</a:t>
            </a:r>
            <a:endParaRPr/>
          </a:p>
          <a:p>
            <a:pPr indent="-241300" lvl="0" marL="342900" marR="0" rtl="0" algn="l">
              <a:lnSpc>
                <a:spcPct val="115000"/>
              </a:lnSpc>
              <a:spcBef>
                <a:spcPts val="0"/>
              </a:spcBef>
              <a:spcAft>
                <a:spcPts val="0"/>
              </a:spcAft>
              <a:buClr>
                <a:schemeClr val="dk1"/>
              </a:buClr>
              <a:buSzPts val="1600"/>
              <a:buFont typeface="Noto Sans Symbols"/>
              <a:buNone/>
            </a:pPr>
            <a:r>
              <a:t/>
            </a:r>
            <a:endParaRPr>
              <a:solidFill>
                <a:schemeClr val="dk1"/>
              </a:solidFill>
              <a:latin typeface="Montserrat Light"/>
              <a:ea typeface="Montserrat Light"/>
              <a:cs typeface="Montserrat Light"/>
              <a:sym typeface="Montserrat Light"/>
            </a:endParaRPr>
          </a:p>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Business to business companies find needs based segmentation more difficult as the decision making unit is complicated and frequently changes. It may be more practical for business to business companies to address company characteristics such as their behaviour. The behaviour of business to business companies is influenced very much by their size and the industry in which they operate.</a:t>
            </a:r>
            <a:endParaRPr/>
          </a:p>
          <a:p>
            <a:pPr indent="-279390" lvl="0" marL="380990" marR="0" rtl="0" algn="l">
              <a:spcBef>
                <a:spcPts val="1000"/>
              </a:spcBef>
              <a:spcAft>
                <a:spcPts val="0"/>
              </a:spcAft>
              <a:buClr>
                <a:schemeClr val="dk1"/>
              </a:buClr>
              <a:buSzPts val="1600"/>
              <a:buFont typeface="Arial"/>
              <a:buNone/>
            </a:pPr>
            <a:r>
              <a:t/>
            </a:r>
            <a:endParaRPr>
              <a:solidFill>
                <a:schemeClr val="dk1"/>
              </a:solidFill>
              <a:latin typeface="Montserrat Light"/>
              <a:ea typeface="Montserrat Light"/>
              <a:cs typeface="Montserrat Light"/>
              <a:sym typeface="Montserrat Light"/>
            </a:endParaRPr>
          </a:p>
        </p:txBody>
      </p:sp>
      <p:sp>
        <p:nvSpPr>
          <p:cNvPr id="685" name="Google Shape;685;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86" name="Google Shape;686;p7"/>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g2ab7af6673f_0_2"/>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92" name="Google Shape;692;g2ab7af6673f_0_2">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3" name="Google Shape;693;g2ab7af6673f_0_2">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4" name="Google Shape;694;g2ab7af6673f_0_2">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5" name="Google Shape;695;g2ab7af6673f_0_2">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6" name="Google Shape;696;g2ab7af6673f_0_2">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