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pVDKi3PwTf16BQ1sR6tDxnePu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regular.fntdata"/><Relationship Id="rId14" Type="http://schemas.openxmlformats.org/officeDocument/2006/relationships/slide" Target="slides/slide10.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ab75baa716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g2ab75baa71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0" name="Shape 240"/>
        <p:cNvGrpSpPr/>
        <p:nvPr/>
      </p:nvGrpSpPr>
      <p:grpSpPr>
        <a:xfrm>
          <a:off x="0" y="0"/>
          <a:ext cx="0" cy="0"/>
          <a:chOff x="0" y="0"/>
          <a:chExt cx="0" cy="0"/>
        </a:xfrm>
      </p:grpSpPr>
      <p:pic>
        <p:nvPicPr>
          <p:cNvPr descr="A yellow circle on a black background&#10;&#10;Description automatically generated" id="241" name="Google Shape;24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2" name="Google Shape;242;p21"/>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5" name="Google Shape;245;p21"/>
          <p:cNvGrpSpPr/>
          <p:nvPr/>
        </p:nvGrpSpPr>
        <p:grpSpPr>
          <a:xfrm>
            <a:off x="0" y="962050"/>
            <a:ext cx="1397812" cy="58002"/>
            <a:chOff x="0" y="1077191"/>
            <a:chExt cx="1397812" cy="58002"/>
          </a:xfrm>
        </p:grpSpPr>
        <p:sp>
          <p:nvSpPr>
            <p:cNvPr id="246" name="Google Shape;246;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8" name="Google Shape;248;p21"/>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9" name="Google Shape;249;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0" name="Google Shape;250;p21"/>
          <p:cNvGrpSpPr/>
          <p:nvPr/>
        </p:nvGrpSpPr>
        <p:grpSpPr>
          <a:xfrm>
            <a:off x="11436251" y="129884"/>
            <a:ext cx="661669" cy="1214119"/>
            <a:chOff x="11436251" y="129884"/>
            <a:chExt cx="661669" cy="1214119"/>
          </a:xfrm>
        </p:grpSpPr>
        <p:sp>
          <p:nvSpPr>
            <p:cNvPr id="251" name="Google Shape;251;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9" name="Google Shape;279;p21"/>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0" name="Shape 280"/>
        <p:cNvGrpSpPr/>
        <p:nvPr/>
      </p:nvGrpSpPr>
      <p:grpSpPr>
        <a:xfrm>
          <a:off x="0" y="0"/>
          <a:ext cx="0" cy="0"/>
          <a:chOff x="0" y="0"/>
          <a:chExt cx="0" cy="0"/>
        </a:xfrm>
      </p:grpSpPr>
      <p:pic>
        <p:nvPicPr>
          <p:cNvPr descr="A yellow circle on a black background&#10;&#10;Description automatically generated" id="281" name="Google Shape;28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2" name="Google Shape;282;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5" name="Google Shape;285;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6" name="Google Shape;286;p22"/>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7" name="Google Shape;287;p22"/>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8" name="Google Shape;288;p22"/>
          <p:cNvGrpSpPr/>
          <p:nvPr/>
        </p:nvGrpSpPr>
        <p:grpSpPr>
          <a:xfrm>
            <a:off x="11626751" y="129884"/>
            <a:ext cx="661669" cy="1214119"/>
            <a:chOff x="11436251" y="129884"/>
            <a:chExt cx="661669" cy="1214119"/>
          </a:xfrm>
        </p:grpSpPr>
        <p:sp>
          <p:nvSpPr>
            <p:cNvPr id="289" name="Google Shape;289;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7" name="Google Shape;317;p22"/>
          <p:cNvGrpSpPr/>
          <p:nvPr/>
        </p:nvGrpSpPr>
        <p:grpSpPr>
          <a:xfrm>
            <a:off x="0" y="1318491"/>
            <a:ext cx="1397787" cy="57996"/>
            <a:chOff x="0" y="1077191"/>
            <a:chExt cx="1397787" cy="57996"/>
          </a:xfrm>
        </p:grpSpPr>
        <p:sp>
          <p:nvSpPr>
            <p:cNvPr id="318" name="Google Shape;318;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0" name="Google Shape;320;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a:t>
            </a:r>
            <a:r>
              <a:rPr b="1" lang="en-GB" sz="1800">
                <a:solidFill>
                  <a:schemeClr val="lt1"/>
                </a:solidFill>
                <a:latin typeface="Montserrat SemiBold"/>
                <a:ea typeface="Montserrat SemiBold"/>
                <a:cs typeface="Montserrat SemiBold"/>
                <a:sym typeface="Montserrat SemiBold"/>
              </a:rPr>
              <a:t>AGE</a:t>
            </a:r>
            <a:r>
              <a:rPr b="1" i="0" lang="en-GB" sz="1800">
                <a:solidFill>
                  <a:schemeClr val="lt1"/>
                </a:solidFill>
                <a:latin typeface="Montserrat SemiBold"/>
                <a:ea typeface="Montserrat SemiBold"/>
                <a:cs typeface="Montserrat SemiBold"/>
                <a:sym typeface="Montserrat SemiBold"/>
              </a:rPr>
              <a:t>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1" name="Google Shape;321;p22"/>
          <p:cNvSpPr txBox="1"/>
          <p:nvPr>
            <p:ph type="title"/>
          </p:nvPr>
        </p:nvSpPr>
        <p:spPr>
          <a:xfrm>
            <a:off x="298675" y="750475"/>
            <a:ext cx="7634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7" name="Google Shape;327;p23"/>
          <p:cNvGrpSpPr/>
          <p:nvPr/>
        </p:nvGrpSpPr>
        <p:grpSpPr>
          <a:xfrm>
            <a:off x="133822" y="976478"/>
            <a:ext cx="1397812" cy="58002"/>
            <a:chOff x="0" y="1077191"/>
            <a:chExt cx="1397812" cy="58002"/>
          </a:xfrm>
        </p:grpSpPr>
        <p:sp>
          <p:nvSpPr>
            <p:cNvPr id="328" name="Google Shape;32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0" name="Google Shape;330;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1" name="Google Shape;331;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2" name="Google Shape;332;p23"/>
          <p:cNvGrpSpPr/>
          <p:nvPr/>
        </p:nvGrpSpPr>
        <p:grpSpPr>
          <a:xfrm>
            <a:off x="11436251" y="129884"/>
            <a:ext cx="661669" cy="1214119"/>
            <a:chOff x="11436251" y="129884"/>
            <a:chExt cx="661669" cy="1214119"/>
          </a:xfrm>
        </p:grpSpPr>
        <p:sp>
          <p:nvSpPr>
            <p:cNvPr id="333" name="Google Shape;333;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1" name="Google Shape;361;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2" name="Google Shape;362;p2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3" name="Shape 363"/>
        <p:cNvGrpSpPr/>
        <p:nvPr/>
      </p:nvGrpSpPr>
      <p:grpSpPr>
        <a:xfrm>
          <a:off x="0" y="0"/>
          <a:ext cx="0" cy="0"/>
          <a:chOff x="0" y="0"/>
          <a:chExt cx="0" cy="0"/>
        </a:xfrm>
      </p:grpSpPr>
      <p:pic>
        <p:nvPicPr>
          <p:cNvPr descr="A yellow circle on a black background&#10;&#10;Description automatically generated" id="364" name="Google Shape;36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5" name="Google Shape;36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8" name="Google Shape;36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9" name="Google Shape;369;p24"/>
          <p:cNvGrpSpPr/>
          <p:nvPr/>
        </p:nvGrpSpPr>
        <p:grpSpPr>
          <a:xfrm>
            <a:off x="0" y="1318491"/>
            <a:ext cx="1397812" cy="58002"/>
            <a:chOff x="0" y="1077191"/>
            <a:chExt cx="1397812" cy="58002"/>
          </a:xfrm>
        </p:grpSpPr>
        <p:sp>
          <p:nvSpPr>
            <p:cNvPr id="370" name="Google Shape;37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2" name="Google Shape;37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a:t>
            </a:r>
            <a:r>
              <a:rPr b="1" lang="en-GB" sz="1800">
                <a:solidFill>
                  <a:schemeClr val="dk2"/>
                </a:solidFill>
                <a:latin typeface="Montserrat SemiBold"/>
                <a:ea typeface="Montserrat SemiBold"/>
                <a:cs typeface="Montserrat SemiBold"/>
                <a:sym typeface="Montserrat SemiBold"/>
              </a:rPr>
              <a:t>AGE</a:t>
            </a:r>
            <a:r>
              <a:rPr b="1" i="0" lang="en-GB" sz="1800">
                <a:solidFill>
                  <a:schemeClr val="dk2"/>
                </a:solidFill>
                <a:latin typeface="Montserrat SemiBold"/>
                <a:ea typeface="Montserrat SemiBold"/>
                <a:cs typeface="Montserrat SemiBold"/>
                <a:sym typeface="Montserrat SemiBold"/>
              </a:rPr>
              <a:t> 1</a:t>
            </a:r>
            <a:endParaRPr/>
          </a:p>
        </p:txBody>
      </p:sp>
      <p:sp>
        <p:nvSpPr>
          <p:cNvPr id="373" name="Google Shape;37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4" name="Google Shape;374;p24"/>
          <p:cNvGrpSpPr/>
          <p:nvPr/>
        </p:nvGrpSpPr>
        <p:grpSpPr>
          <a:xfrm>
            <a:off x="11614051" y="129884"/>
            <a:ext cx="661669" cy="1214119"/>
            <a:chOff x="11436251" y="129884"/>
            <a:chExt cx="661669" cy="1214119"/>
          </a:xfrm>
        </p:grpSpPr>
        <p:sp>
          <p:nvSpPr>
            <p:cNvPr id="375" name="Google Shape;37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3" name="Google Shape;403;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4" name="Shape 404"/>
        <p:cNvGrpSpPr/>
        <p:nvPr/>
      </p:nvGrpSpPr>
      <p:grpSpPr>
        <a:xfrm>
          <a:off x="0" y="0"/>
          <a:ext cx="0" cy="0"/>
          <a:chOff x="0" y="0"/>
          <a:chExt cx="0" cy="0"/>
        </a:xfrm>
      </p:grpSpPr>
      <p:pic>
        <p:nvPicPr>
          <p:cNvPr descr="A yellow circle on a black background&#10;&#10;Description automatically generated" id="405" name="Google Shape;405;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6" name="Google Shape;406;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9" name="Google Shape;409;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0" name="Google Shape;410;p25"/>
          <p:cNvGrpSpPr/>
          <p:nvPr/>
        </p:nvGrpSpPr>
        <p:grpSpPr>
          <a:xfrm>
            <a:off x="0" y="1318491"/>
            <a:ext cx="1397812" cy="58002"/>
            <a:chOff x="0" y="1077191"/>
            <a:chExt cx="1397812" cy="58002"/>
          </a:xfrm>
        </p:grpSpPr>
        <p:sp>
          <p:nvSpPr>
            <p:cNvPr id="411" name="Google Shape;411;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3" name="Google Shape;413;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a:t>
            </a:r>
            <a:r>
              <a:rPr b="1" lang="en-GB" sz="1800">
                <a:solidFill>
                  <a:schemeClr val="dk2"/>
                </a:solidFill>
                <a:latin typeface="Montserrat SemiBold"/>
                <a:ea typeface="Montserrat SemiBold"/>
                <a:cs typeface="Montserrat SemiBold"/>
                <a:sym typeface="Montserrat SemiBold"/>
              </a:rPr>
              <a:t>AGE</a:t>
            </a:r>
            <a:r>
              <a:rPr b="1" i="0" lang="en-GB" sz="1800">
                <a:solidFill>
                  <a:schemeClr val="dk2"/>
                </a:solidFill>
                <a:latin typeface="Montserrat SemiBold"/>
                <a:ea typeface="Montserrat SemiBold"/>
                <a:cs typeface="Montserrat SemiBold"/>
                <a:sym typeface="Montserrat SemiBold"/>
              </a:rPr>
              <a:t> 2</a:t>
            </a:r>
            <a:endParaRPr/>
          </a:p>
        </p:txBody>
      </p:sp>
      <p:sp>
        <p:nvSpPr>
          <p:cNvPr id="414" name="Google Shape;414;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5" name="Google Shape;415;p25"/>
          <p:cNvGrpSpPr/>
          <p:nvPr/>
        </p:nvGrpSpPr>
        <p:grpSpPr>
          <a:xfrm>
            <a:off x="11436251" y="129884"/>
            <a:ext cx="661669" cy="1214119"/>
            <a:chOff x="11436251" y="129884"/>
            <a:chExt cx="661669" cy="1214119"/>
          </a:xfrm>
        </p:grpSpPr>
        <p:sp>
          <p:nvSpPr>
            <p:cNvPr id="416" name="Google Shape;416;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4" name="Google Shape;444;p2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5" name="Shape 445"/>
        <p:cNvGrpSpPr/>
        <p:nvPr/>
      </p:nvGrpSpPr>
      <p:grpSpPr>
        <a:xfrm>
          <a:off x="0" y="0"/>
          <a:ext cx="0" cy="0"/>
          <a:chOff x="0" y="0"/>
          <a:chExt cx="0" cy="0"/>
        </a:xfrm>
      </p:grpSpPr>
      <p:pic>
        <p:nvPicPr>
          <p:cNvPr descr="A yellow circle on a black background&#10;&#10;Description automatically generated" id="446" name="Google Shape;44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7" name="Google Shape;44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0" name="Google Shape;45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1" name="Google Shape;451;p26"/>
          <p:cNvGrpSpPr/>
          <p:nvPr/>
        </p:nvGrpSpPr>
        <p:grpSpPr>
          <a:xfrm>
            <a:off x="0" y="1318491"/>
            <a:ext cx="1397812" cy="58002"/>
            <a:chOff x="0" y="1077191"/>
            <a:chExt cx="1397812" cy="58002"/>
          </a:xfrm>
        </p:grpSpPr>
        <p:sp>
          <p:nvSpPr>
            <p:cNvPr id="452" name="Google Shape;45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4" name="Google Shape;45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a:t>
            </a:r>
            <a:r>
              <a:rPr b="1" lang="en-GB" sz="1800">
                <a:solidFill>
                  <a:schemeClr val="dk2"/>
                </a:solidFill>
                <a:latin typeface="Montserrat SemiBold"/>
                <a:ea typeface="Montserrat SemiBold"/>
                <a:cs typeface="Montserrat SemiBold"/>
                <a:sym typeface="Montserrat SemiBold"/>
              </a:rPr>
              <a:t>AGE</a:t>
            </a:r>
            <a:r>
              <a:rPr b="1" i="0" lang="en-GB" sz="1800">
                <a:solidFill>
                  <a:schemeClr val="dk2"/>
                </a:solidFill>
                <a:latin typeface="Montserrat SemiBold"/>
                <a:ea typeface="Montserrat SemiBold"/>
                <a:cs typeface="Montserrat SemiBold"/>
                <a:sym typeface="Montserrat SemiBold"/>
              </a:rPr>
              <a:t> 3</a:t>
            </a:r>
            <a:endParaRPr/>
          </a:p>
        </p:txBody>
      </p:sp>
      <p:sp>
        <p:nvSpPr>
          <p:cNvPr id="455" name="Google Shape;45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6" name="Google Shape;456;p26"/>
          <p:cNvGrpSpPr/>
          <p:nvPr/>
        </p:nvGrpSpPr>
        <p:grpSpPr>
          <a:xfrm>
            <a:off x="11436251" y="129884"/>
            <a:ext cx="661669" cy="1214119"/>
            <a:chOff x="11436251" y="129884"/>
            <a:chExt cx="661669" cy="1214119"/>
          </a:xfrm>
        </p:grpSpPr>
        <p:sp>
          <p:nvSpPr>
            <p:cNvPr id="457" name="Google Shape;45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5" name="Google Shape;485;p2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6" name="Shape 486"/>
        <p:cNvGrpSpPr/>
        <p:nvPr/>
      </p:nvGrpSpPr>
      <p:grpSpPr>
        <a:xfrm>
          <a:off x="0" y="0"/>
          <a:ext cx="0" cy="0"/>
          <a:chOff x="0" y="0"/>
          <a:chExt cx="0" cy="0"/>
        </a:xfrm>
      </p:grpSpPr>
      <p:pic>
        <p:nvPicPr>
          <p:cNvPr descr="A yellow circle on a black background&#10;&#10;Description automatically generated" id="487" name="Google Shape;48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8" name="Google Shape;48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0" name="Google Shape;49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1" name="Google Shape;49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2" name="Google Shape;492;p27"/>
          <p:cNvGrpSpPr/>
          <p:nvPr/>
        </p:nvGrpSpPr>
        <p:grpSpPr>
          <a:xfrm>
            <a:off x="0" y="1318491"/>
            <a:ext cx="1397812" cy="58002"/>
            <a:chOff x="0" y="1077191"/>
            <a:chExt cx="1397812" cy="58002"/>
          </a:xfrm>
        </p:grpSpPr>
        <p:sp>
          <p:nvSpPr>
            <p:cNvPr id="493" name="Google Shape;493;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5" name="Google Shape;495;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a:t>
            </a:r>
            <a:r>
              <a:rPr b="1" lang="en-GB" sz="1800">
                <a:solidFill>
                  <a:schemeClr val="dk2"/>
                </a:solidFill>
                <a:latin typeface="Montserrat SemiBold"/>
                <a:ea typeface="Montserrat SemiBold"/>
                <a:cs typeface="Montserrat SemiBold"/>
                <a:sym typeface="Montserrat SemiBold"/>
              </a:rPr>
              <a:t>AGE</a:t>
            </a:r>
            <a:r>
              <a:rPr b="1" i="0" lang="en-GB" sz="1800">
                <a:solidFill>
                  <a:schemeClr val="dk2"/>
                </a:solidFill>
                <a:latin typeface="Montserrat SemiBold"/>
                <a:ea typeface="Montserrat SemiBold"/>
                <a:cs typeface="Montserrat SemiBold"/>
                <a:sym typeface="Montserrat SemiBold"/>
              </a:rPr>
              <a:t> </a:t>
            </a:r>
            <a:r>
              <a:rPr b="1" lang="en-GB" sz="1800">
                <a:solidFill>
                  <a:schemeClr val="dk2"/>
                </a:solidFill>
                <a:latin typeface="Montserrat SemiBold"/>
                <a:ea typeface="Montserrat SemiBold"/>
                <a:cs typeface="Montserrat SemiBold"/>
                <a:sym typeface="Montserrat SemiBold"/>
              </a:rPr>
              <a:t>5</a:t>
            </a:r>
            <a:endParaRPr/>
          </a:p>
        </p:txBody>
      </p:sp>
      <p:sp>
        <p:nvSpPr>
          <p:cNvPr id="496" name="Google Shape;496;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7" name="Google Shape;497;p27"/>
          <p:cNvGrpSpPr/>
          <p:nvPr/>
        </p:nvGrpSpPr>
        <p:grpSpPr>
          <a:xfrm>
            <a:off x="11436251" y="129884"/>
            <a:ext cx="661669" cy="1214119"/>
            <a:chOff x="11436251" y="129884"/>
            <a:chExt cx="661669" cy="1214119"/>
          </a:xfrm>
        </p:grpSpPr>
        <p:sp>
          <p:nvSpPr>
            <p:cNvPr id="498" name="Google Shape;498;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6" name="Google Shape;526;p2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7" name="Google Shape;527;p2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8" name="Shape 528"/>
        <p:cNvGrpSpPr/>
        <p:nvPr/>
      </p:nvGrpSpPr>
      <p:grpSpPr>
        <a:xfrm>
          <a:off x="0" y="0"/>
          <a:ext cx="0" cy="0"/>
          <a:chOff x="0" y="0"/>
          <a:chExt cx="0" cy="0"/>
        </a:xfrm>
      </p:grpSpPr>
      <p:pic>
        <p:nvPicPr>
          <p:cNvPr descr="A yellow circle on a black background&#10;&#10;Description automatically generated" id="529" name="Google Shape;529;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0" name="Google Shape;530;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3" name="Google Shape;533;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4" name="Google Shape;534;p28"/>
          <p:cNvGrpSpPr/>
          <p:nvPr/>
        </p:nvGrpSpPr>
        <p:grpSpPr>
          <a:xfrm>
            <a:off x="0" y="1318491"/>
            <a:ext cx="1397812" cy="58002"/>
            <a:chOff x="0" y="1077191"/>
            <a:chExt cx="1397812" cy="58002"/>
          </a:xfrm>
        </p:grpSpPr>
        <p:sp>
          <p:nvSpPr>
            <p:cNvPr id="535" name="Google Shape;535;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7" name="Google Shape;537;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8" name="Google Shape;538;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9" name="Google Shape;539;p28"/>
          <p:cNvGrpSpPr/>
          <p:nvPr/>
        </p:nvGrpSpPr>
        <p:grpSpPr>
          <a:xfrm>
            <a:off x="11614051" y="129884"/>
            <a:ext cx="661669" cy="1214119"/>
            <a:chOff x="11436251" y="129884"/>
            <a:chExt cx="661669" cy="1214119"/>
          </a:xfrm>
        </p:grpSpPr>
        <p:sp>
          <p:nvSpPr>
            <p:cNvPr id="540" name="Google Shape;540;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8" name="Google Shape;568;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9" name="Shape 569"/>
        <p:cNvGrpSpPr/>
        <p:nvPr/>
      </p:nvGrpSpPr>
      <p:grpSpPr>
        <a:xfrm>
          <a:off x="0" y="0"/>
          <a:ext cx="0" cy="0"/>
          <a:chOff x="0" y="0"/>
          <a:chExt cx="0" cy="0"/>
        </a:xfrm>
      </p:grpSpPr>
      <p:pic>
        <p:nvPicPr>
          <p:cNvPr descr="A yellow circle on a black background&#10;&#10;Description automatically generated" id="570" name="Google Shape;570;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1" name="Google Shape;571;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4" name="Google Shape;574;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5" name="Shape 575"/>
        <p:cNvGrpSpPr/>
        <p:nvPr/>
      </p:nvGrpSpPr>
      <p:grpSpPr>
        <a:xfrm>
          <a:off x="0" y="0"/>
          <a:ext cx="0" cy="0"/>
          <a:chOff x="0" y="0"/>
          <a:chExt cx="0" cy="0"/>
        </a:xfrm>
      </p:grpSpPr>
      <p:pic>
        <p:nvPicPr>
          <p:cNvPr id="576" name="Google Shape;57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7" name="Google Shape;577;p30"/>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8" name="Google Shape;578;p3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0" name="Google Shape;580;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3"/>
          <p:cNvGrpSpPr/>
          <p:nvPr/>
        </p:nvGrpSpPr>
        <p:grpSpPr>
          <a:xfrm>
            <a:off x="11436251" y="129884"/>
            <a:ext cx="661669" cy="1214119"/>
            <a:chOff x="11436251" y="129884"/>
            <a:chExt cx="661669" cy="1214119"/>
          </a:xfrm>
        </p:grpSpPr>
        <p:sp>
          <p:nvSpPr>
            <p:cNvPr id="27" name="Google Shape;27;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3"/>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3"/>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1" name="Shape 581"/>
        <p:cNvGrpSpPr/>
        <p:nvPr/>
      </p:nvGrpSpPr>
      <p:grpSpPr>
        <a:xfrm>
          <a:off x="0" y="0"/>
          <a:ext cx="0" cy="0"/>
          <a:chOff x="0" y="0"/>
          <a:chExt cx="0" cy="0"/>
        </a:xfrm>
      </p:grpSpPr>
      <p:sp>
        <p:nvSpPr>
          <p:cNvPr id="582" name="Google Shape;582;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3" name="Google Shape;583;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4" name="Google Shape;584;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5" name="Shape 585"/>
        <p:cNvGrpSpPr/>
        <p:nvPr/>
      </p:nvGrpSpPr>
      <p:grpSpPr>
        <a:xfrm>
          <a:off x="0" y="0"/>
          <a:ext cx="0" cy="0"/>
          <a:chOff x="0" y="0"/>
          <a:chExt cx="0" cy="0"/>
        </a:xfrm>
      </p:grpSpPr>
      <p:sp>
        <p:nvSpPr>
          <p:cNvPr id="586" name="Google Shape;586;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9" name="Google Shape;58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0" name="Shape 590"/>
        <p:cNvGrpSpPr/>
        <p:nvPr/>
      </p:nvGrpSpPr>
      <p:grpSpPr>
        <a:xfrm>
          <a:off x="0" y="0"/>
          <a:ext cx="0" cy="0"/>
          <a:chOff x="0" y="0"/>
          <a:chExt cx="0" cy="0"/>
        </a:xfrm>
      </p:grpSpPr>
      <p:sp>
        <p:nvSpPr>
          <p:cNvPr id="591" name="Google Shape;591;p3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6" name="Google Shape;596;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7" name="Shape 597"/>
        <p:cNvGrpSpPr/>
        <p:nvPr/>
      </p:nvGrpSpPr>
      <p:grpSpPr>
        <a:xfrm>
          <a:off x="0" y="0"/>
          <a:ext cx="0" cy="0"/>
          <a:chOff x="0" y="0"/>
          <a:chExt cx="0" cy="0"/>
        </a:xfrm>
      </p:grpSpPr>
      <p:sp>
        <p:nvSpPr>
          <p:cNvPr id="598" name="Google Shape;598;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9" name="Google Shape;599;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0" name="Shape 600"/>
        <p:cNvGrpSpPr/>
        <p:nvPr/>
      </p:nvGrpSpPr>
      <p:grpSpPr>
        <a:xfrm>
          <a:off x="0" y="0"/>
          <a:ext cx="0" cy="0"/>
          <a:chOff x="0" y="0"/>
          <a:chExt cx="0" cy="0"/>
        </a:xfrm>
      </p:grpSpPr>
      <p:sp>
        <p:nvSpPr>
          <p:cNvPr id="601" name="Google Shape;601;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2" name="Google Shape;60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4" name="Shape 604"/>
        <p:cNvGrpSpPr/>
        <p:nvPr/>
      </p:nvGrpSpPr>
      <p:grpSpPr>
        <a:xfrm>
          <a:off x="0" y="0"/>
          <a:ext cx="0" cy="0"/>
          <a:chOff x="0" y="0"/>
          <a:chExt cx="0" cy="0"/>
        </a:xfrm>
      </p:grpSpPr>
      <p:sp>
        <p:nvSpPr>
          <p:cNvPr id="605" name="Google Shape;605;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6" name="Google Shape;606;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7" name="Google Shape;607;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8" name="Google Shape;608;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9" name="Google Shape;60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1" name="Shape 611"/>
        <p:cNvGrpSpPr/>
        <p:nvPr/>
      </p:nvGrpSpPr>
      <p:grpSpPr>
        <a:xfrm>
          <a:off x="0" y="0"/>
          <a:ext cx="0" cy="0"/>
          <a:chOff x="0" y="0"/>
          <a:chExt cx="0" cy="0"/>
        </a:xfrm>
      </p:grpSpPr>
      <p:sp>
        <p:nvSpPr>
          <p:cNvPr id="612" name="Google Shape;612;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3" name="Google Shape;613;p37"/>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5" name="Google Shape;615;p37"/>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6" name="Shape 616"/>
        <p:cNvGrpSpPr/>
        <p:nvPr/>
      </p:nvGrpSpPr>
      <p:grpSpPr>
        <a:xfrm>
          <a:off x="0" y="0"/>
          <a:ext cx="0" cy="0"/>
          <a:chOff x="0" y="0"/>
          <a:chExt cx="0" cy="0"/>
        </a:xfrm>
      </p:grpSpPr>
      <p:sp>
        <p:nvSpPr>
          <p:cNvPr id="617" name="Google Shape;617;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8" name="Google Shape;618;p38"/>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38"/>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4"/>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4"/>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4"/>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4"/>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4"/>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4"/>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5"/>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6"/>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6"/>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6"/>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7"/>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7"/>
          <p:cNvGrpSpPr/>
          <p:nvPr/>
        </p:nvGrpSpPr>
        <p:grpSpPr>
          <a:xfrm>
            <a:off x="11436251" y="129884"/>
            <a:ext cx="661669" cy="1214119"/>
            <a:chOff x="11436251" y="129884"/>
            <a:chExt cx="661669" cy="1214119"/>
          </a:xfrm>
        </p:grpSpPr>
        <p:sp>
          <p:nvSpPr>
            <p:cNvPr id="90" name="Google Shape;90;p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7"/>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8"/>
          <p:cNvGrpSpPr/>
          <p:nvPr/>
        </p:nvGrpSpPr>
        <p:grpSpPr>
          <a:xfrm>
            <a:off x="11436251" y="129884"/>
            <a:ext cx="661669" cy="1214119"/>
            <a:chOff x="11436251" y="129884"/>
            <a:chExt cx="661669" cy="1214119"/>
          </a:xfrm>
        </p:grpSpPr>
        <p:sp>
          <p:nvSpPr>
            <p:cNvPr id="129" name="Google Shape;129;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8"/>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9"/>
          <p:cNvGrpSpPr/>
          <p:nvPr/>
        </p:nvGrpSpPr>
        <p:grpSpPr>
          <a:xfrm>
            <a:off x="11436251" y="129884"/>
            <a:ext cx="661669" cy="1214119"/>
            <a:chOff x="11436251" y="129884"/>
            <a:chExt cx="661669" cy="1214119"/>
          </a:xfrm>
        </p:grpSpPr>
        <p:sp>
          <p:nvSpPr>
            <p:cNvPr id="165" name="Google Shape;165;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9"/>
          <p:cNvGrpSpPr/>
          <p:nvPr/>
        </p:nvGrpSpPr>
        <p:grpSpPr>
          <a:xfrm>
            <a:off x="0" y="1318491"/>
            <a:ext cx="1397787" cy="57996"/>
            <a:chOff x="0" y="1077191"/>
            <a:chExt cx="1397787" cy="57996"/>
          </a:xfrm>
        </p:grpSpPr>
        <p:sp>
          <p:nvSpPr>
            <p:cNvPr id="196" name="Google Shape;196;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a:t>
            </a:r>
            <a:r>
              <a:rPr b="1" lang="en-GB" sz="1800">
                <a:solidFill>
                  <a:schemeClr val="lt1"/>
                </a:solidFill>
                <a:latin typeface="Montserrat SemiBold"/>
                <a:ea typeface="Montserrat SemiBold"/>
                <a:cs typeface="Montserrat SemiBold"/>
                <a:sym typeface="Montserrat SemiBold"/>
              </a:rPr>
              <a:t>AGE</a:t>
            </a:r>
            <a:r>
              <a:rPr b="1" i="0" lang="en-GB" sz="1800">
                <a:solidFill>
                  <a:schemeClr val="lt1"/>
                </a:solidFill>
                <a:latin typeface="Montserrat SemiBold"/>
                <a:ea typeface="Montserrat SemiBold"/>
                <a:cs typeface="Montserrat SemiBold"/>
                <a:sym typeface="Montserrat SemiBold"/>
              </a:rPr>
              <a:t> 2</a:t>
            </a:r>
            <a:endParaRPr>
              <a:solidFill>
                <a:schemeClr val="lt1"/>
              </a:solidFill>
            </a:endParaRPr>
          </a:p>
        </p:txBody>
      </p:sp>
      <p:sp>
        <p:nvSpPr>
          <p:cNvPr id="199" name="Google Shape;199;p19"/>
          <p:cNvSpPr txBox="1"/>
          <p:nvPr>
            <p:ph type="title"/>
          </p:nvPr>
        </p:nvSpPr>
        <p:spPr>
          <a:xfrm>
            <a:off x="298675" y="750475"/>
            <a:ext cx="7634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5" name="Google Shape;205;p20"/>
          <p:cNvGrpSpPr/>
          <p:nvPr/>
        </p:nvGrpSpPr>
        <p:grpSpPr>
          <a:xfrm>
            <a:off x="0" y="1001612"/>
            <a:ext cx="1397812" cy="58002"/>
            <a:chOff x="0" y="1077191"/>
            <a:chExt cx="1397812" cy="58002"/>
          </a:xfrm>
        </p:grpSpPr>
        <p:sp>
          <p:nvSpPr>
            <p:cNvPr id="206" name="Google Shape;20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8" name="Google Shape;208;p20"/>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9" name="Google Shape;209;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0" name="Google Shape;210;p20"/>
          <p:cNvGrpSpPr/>
          <p:nvPr/>
        </p:nvGrpSpPr>
        <p:grpSpPr>
          <a:xfrm>
            <a:off x="11436251" y="129884"/>
            <a:ext cx="661669" cy="1214119"/>
            <a:chOff x="11436251" y="129884"/>
            <a:chExt cx="661669" cy="1214119"/>
          </a:xfrm>
        </p:grpSpPr>
        <p:sp>
          <p:nvSpPr>
            <p:cNvPr id="211" name="Google Shape;211;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20"/>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1"/>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
          <p:cNvSpPr txBox="1"/>
          <p:nvPr>
            <p:ph type="title"/>
          </p:nvPr>
        </p:nvSpPr>
        <p:spPr>
          <a:xfrm>
            <a:off x="492628" y="818832"/>
            <a:ext cx="11413425"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Stage </a:t>
            </a:r>
            <a:r>
              <a:rPr lang="en-GB" sz="4000">
                <a:solidFill>
                  <a:schemeClr val="dk2"/>
                </a:solidFill>
                <a:latin typeface="Montserrat SemiBold"/>
                <a:ea typeface="Montserrat SemiBold"/>
                <a:cs typeface="Montserrat SemiBold"/>
                <a:sym typeface="Montserrat SemiBold"/>
              </a:rPr>
              <a:t>G</a:t>
            </a:r>
            <a:r>
              <a:rPr b="0" i="0" lang="en-GB" sz="4000" u="none" cap="none" strike="noStrike">
                <a:solidFill>
                  <a:schemeClr val="dk2"/>
                </a:solidFill>
                <a:latin typeface="Montserrat SemiBold"/>
                <a:ea typeface="Montserrat SemiBold"/>
                <a:cs typeface="Montserrat SemiBold"/>
                <a:sym typeface="Montserrat SemiBold"/>
              </a:rPr>
              <a:t>ate </a:t>
            </a:r>
            <a:r>
              <a:rPr lang="en-GB" sz="4000">
                <a:solidFill>
                  <a:schemeClr val="dk2"/>
                </a:solidFill>
                <a:latin typeface="Montserrat SemiBold"/>
                <a:ea typeface="Montserrat SemiBold"/>
                <a:cs typeface="Montserrat SemiBold"/>
                <a:sym typeface="Montserrat SemiBold"/>
              </a:rPr>
              <a:t>N</a:t>
            </a:r>
            <a:r>
              <a:rPr b="0" i="0" lang="en-GB" sz="4000" u="none" cap="none" strike="noStrike">
                <a:solidFill>
                  <a:schemeClr val="dk2"/>
                </a:solidFill>
                <a:latin typeface="Montserrat SemiBold"/>
                <a:ea typeface="Montserrat SemiBold"/>
                <a:cs typeface="Montserrat SemiBold"/>
                <a:sym typeface="Montserrat SemiBold"/>
              </a:rPr>
              <a:t>ew </a:t>
            </a:r>
            <a:r>
              <a:rPr lang="en-GB" sz="4000">
                <a:solidFill>
                  <a:schemeClr val="dk2"/>
                </a:solidFill>
                <a:latin typeface="Montserrat SemiBold"/>
                <a:ea typeface="Montserrat SemiBold"/>
                <a:cs typeface="Montserrat SemiBold"/>
                <a:sym typeface="Montserrat SemiBold"/>
              </a:rPr>
              <a:t>P</a:t>
            </a:r>
            <a:r>
              <a:rPr b="0" i="0" lang="en-GB" sz="4000" u="none" cap="none" strike="noStrike">
                <a:solidFill>
                  <a:schemeClr val="dk2"/>
                </a:solidFill>
                <a:latin typeface="Montserrat SemiBold"/>
                <a:ea typeface="Montserrat SemiBold"/>
                <a:cs typeface="Montserrat SemiBold"/>
                <a:sym typeface="Montserrat SemiBold"/>
              </a:rPr>
              <a:t>roduct </a:t>
            </a:r>
            <a:r>
              <a:rPr lang="en-GB" sz="4000">
                <a:solidFill>
                  <a:schemeClr val="dk2"/>
                </a:solidFill>
                <a:latin typeface="Montserrat SemiBold"/>
                <a:ea typeface="Montserrat SemiBold"/>
                <a:cs typeface="Montserrat SemiBold"/>
                <a:sym typeface="Montserrat SemiBold"/>
              </a:rPr>
              <a:t>D</a:t>
            </a:r>
            <a:r>
              <a:rPr b="0" i="0" lang="en-GB" sz="4000" u="none" cap="none" strike="noStrike">
                <a:solidFill>
                  <a:schemeClr val="dk2"/>
                </a:solidFill>
                <a:latin typeface="Montserrat SemiBold"/>
                <a:ea typeface="Montserrat SemiBold"/>
                <a:cs typeface="Montserrat SemiBold"/>
                <a:sym typeface="Montserrat SemiBold"/>
              </a:rPr>
              <a:t>evelopment</a:t>
            </a:r>
            <a:endParaRPr sz="1000"/>
          </a:p>
        </p:txBody>
      </p:sp>
      <p:pic>
        <p:nvPicPr>
          <p:cNvPr id="626" name="Google Shape;626;p1"/>
          <p:cNvPicPr preferRelativeResize="0"/>
          <p:nvPr/>
        </p:nvPicPr>
        <p:blipFill rotWithShape="1">
          <a:blip r:embed="rId3">
            <a:alphaModFix/>
          </a:blip>
          <a:srcRect b="0" l="0" r="0" t="0"/>
          <a:stretch/>
        </p:blipFill>
        <p:spPr>
          <a:xfrm>
            <a:off x="6281057" y="2784768"/>
            <a:ext cx="2231571" cy="872832"/>
          </a:xfrm>
          <a:prstGeom prst="rect">
            <a:avLst/>
          </a:prstGeom>
          <a:noFill/>
          <a:ln>
            <a:noFill/>
          </a:ln>
        </p:spPr>
      </p:pic>
      <p:pic>
        <p:nvPicPr>
          <p:cNvPr id="627" name="Google Shape;627;p1"/>
          <p:cNvPicPr preferRelativeResize="0"/>
          <p:nvPr/>
        </p:nvPicPr>
        <p:blipFill rotWithShape="1">
          <a:blip r:embed="rId3">
            <a:alphaModFix/>
          </a:blip>
          <a:srcRect b="0" l="0" r="0" t="0"/>
          <a:stretch/>
        </p:blipFill>
        <p:spPr>
          <a:xfrm>
            <a:off x="3591500" y="3806600"/>
            <a:ext cx="1633650" cy="638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ab75baa716_0_12"/>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27" name="Google Shape;727;g2ab75baa716_0_12">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8" name="Google Shape;728;g2ab75baa716_0_12">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9" name="Google Shape;729;g2ab75baa716_0_12">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0" name="Google Shape;730;g2ab75baa716_0_12">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1" name="Google Shape;731;g2ab75baa716_0_12">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
          <p:cNvSpPr txBox="1"/>
          <p:nvPr>
            <p:ph type="title"/>
          </p:nvPr>
        </p:nvSpPr>
        <p:spPr>
          <a:xfrm>
            <a:off x="333514" y="472411"/>
            <a:ext cx="10639285"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For the development of new products and services</a:t>
            </a:r>
            <a:r>
              <a:rPr lang="en-GB">
                <a:solidFill>
                  <a:schemeClr val="accent1"/>
                </a:solidFill>
              </a:rPr>
              <a:t>.</a:t>
            </a:r>
            <a:endParaRPr>
              <a:solidFill>
                <a:schemeClr val="accent1"/>
              </a:solidFill>
            </a:endParaRPr>
          </a:p>
        </p:txBody>
      </p:sp>
      <p:sp>
        <p:nvSpPr>
          <p:cNvPr id="633" name="Google Shape;633;p2"/>
          <p:cNvSpPr/>
          <p:nvPr/>
        </p:nvSpPr>
        <p:spPr>
          <a:xfrm>
            <a:off x="351649" y="1391412"/>
            <a:ext cx="8439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help launch new products</a:t>
            </a:r>
            <a:endParaRPr/>
          </a:p>
        </p:txBody>
      </p:sp>
      <p:sp>
        <p:nvSpPr>
          <p:cNvPr id="634" name="Google Shape;634;p2"/>
          <p:cNvSpPr txBox="1"/>
          <p:nvPr/>
        </p:nvSpPr>
        <p:spPr>
          <a:xfrm>
            <a:off x="427848" y="1991875"/>
            <a:ext cx="37332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model begins with idea generation and screening.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Concepts are selected  and move through 5 stages, each passing  a gate before the next stage.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Criteria should be set that determine whether a new concept passes through a gate to the next stage.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Market research plays a big role, testing reactions to new products.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Throughout the stages, consideration must be given to the feasibility of manufacturing the new products and their financial viability.</a:t>
            </a:r>
            <a:endParaRPr/>
          </a:p>
        </p:txBody>
      </p:sp>
      <p:sp>
        <p:nvSpPr>
          <p:cNvPr id="635" name="Google Shape;635;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6" name="Google Shape;636;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7" name="Google Shape;637;p2"/>
          <p:cNvPicPr preferRelativeResize="0"/>
          <p:nvPr/>
        </p:nvPicPr>
        <p:blipFill>
          <a:blip r:embed="rId3">
            <a:alphaModFix/>
          </a:blip>
          <a:stretch>
            <a:fillRect/>
          </a:stretch>
        </p:blipFill>
        <p:spPr>
          <a:xfrm>
            <a:off x="4237248" y="2415912"/>
            <a:ext cx="7726151" cy="29724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Idea generation</a:t>
            </a:r>
            <a:r>
              <a:rPr lang="en-GB" sz="2900">
                <a:solidFill>
                  <a:schemeClr val="accent1"/>
                </a:solidFill>
              </a:rPr>
              <a:t>.</a:t>
            </a:r>
            <a:endParaRPr sz="2900">
              <a:solidFill>
                <a:schemeClr val="accent1"/>
              </a:solidFill>
            </a:endParaRPr>
          </a:p>
        </p:txBody>
      </p:sp>
      <p:sp>
        <p:nvSpPr>
          <p:cNvPr id="644" name="Google Shape;644;p3"/>
          <p:cNvSpPr txBox="1"/>
          <p:nvPr/>
        </p:nvSpPr>
        <p:spPr>
          <a:xfrm>
            <a:off x="445825" y="1353350"/>
            <a:ext cx="5716800" cy="4402200"/>
          </a:xfrm>
          <a:prstGeom prst="rect">
            <a:avLst/>
          </a:prstGeom>
          <a:noFill/>
          <a:ln>
            <a:noFill/>
          </a:ln>
        </p:spPr>
        <p:txBody>
          <a:bodyPr anchorCtr="0" anchor="t" bIns="45700" lIns="91425" spcFirstLastPara="1" rIns="91425" wrap="square" tIns="45700">
            <a:spAutoFit/>
          </a:bodyPr>
          <a:lstStyle/>
          <a:p>
            <a:pPr indent="-304792" lvl="0" marL="304792" marR="0" rtl="0" algn="l">
              <a:spcBef>
                <a:spcPts val="0"/>
              </a:spcBef>
              <a:spcAft>
                <a:spcPts val="0"/>
              </a:spcAft>
              <a:buClr>
                <a:schemeClr val="lt1"/>
              </a:buClr>
              <a:buSzPts val="1400"/>
              <a:buFont typeface="Montserrat SemiBold"/>
              <a:buAutoNum type="arabicPeriod"/>
            </a:pPr>
            <a:r>
              <a:rPr lang="en-GB" sz="1400">
                <a:solidFill>
                  <a:schemeClr val="dk1"/>
                </a:solidFill>
                <a:latin typeface="Montserrat Light"/>
                <a:ea typeface="Montserrat Light"/>
                <a:cs typeface="Montserrat Light"/>
                <a:sym typeface="Montserrat Light"/>
              </a:rPr>
              <a:t>Idea generation is best carried out in a workshop. Participants in the workshop could represent the whole company.</a:t>
            </a:r>
            <a:endParaRPr/>
          </a:p>
          <a:p>
            <a:pPr indent="-304792" lvl="0" marL="304792" marR="0" rtl="0" algn="l">
              <a:spcBef>
                <a:spcPts val="0"/>
              </a:spcBef>
              <a:spcAft>
                <a:spcPts val="0"/>
              </a:spcAft>
              <a:buClr>
                <a:schemeClr val="lt1"/>
              </a:buClr>
              <a:buSzPts val="1400"/>
              <a:buFont typeface="Montserrat SemiBold"/>
              <a:buAutoNum type="arabicPeriod"/>
            </a:pPr>
            <a:r>
              <a:rPr lang="en-GB" sz="1400">
                <a:solidFill>
                  <a:schemeClr val="dk1"/>
                </a:solidFill>
                <a:latin typeface="Montserrat Light"/>
                <a:ea typeface="Montserrat Light"/>
                <a:cs typeface="Montserrat Light"/>
                <a:sym typeface="Montserrat Light"/>
              </a:rPr>
              <a:t>The purpose of the workshop is to generate as many ideas as possible. This means people need to be creative. The moderator may have a number of exercises to release the creative talents of participants.</a:t>
            </a:r>
            <a:endParaRPr/>
          </a:p>
          <a:p>
            <a:pPr indent="-304792" lvl="0" marL="304792" marR="0" rtl="0" algn="l">
              <a:spcBef>
                <a:spcPts val="0"/>
              </a:spcBef>
              <a:spcAft>
                <a:spcPts val="0"/>
              </a:spcAft>
              <a:buClr>
                <a:schemeClr val="lt1"/>
              </a:buClr>
              <a:buSzPts val="1400"/>
              <a:buFont typeface="Montserrat SemiBold"/>
              <a:buAutoNum type="arabicPeriod"/>
            </a:pPr>
            <a:r>
              <a:rPr lang="en-GB" sz="1400">
                <a:solidFill>
                  <a:schemeClr val="dk1"/>
                </a:solidFill>
                <a:latin typeface="Montserrat Light"/>
                <a:ea typeface="Montserrat Light"/>
                <a:cs typeface="Montserrat Light"/>
                <a:sym typeface="Montserrat Light"/>
              </a:rPr>
              <a:t>Before moving into idea generation mode, time should be spent thinking about customers and their needs.</a:t>
            </a:r>
            <a:endParaRPr/>
          </a:p>
          <a:p>
            <a:pPr indent="-304792" lvl="0" marL="304792" marR="0" rtl="0" algn="l">
              <a:spcBef>
                <a:spcPts val="0"/>
              </a:spcBef>
              <a:spcAft>
                <a:spcPts val="0"/>
              </a:spcAft>
              <a:buClr>
                <a:schemeClr val="lt1"/>
              </a:buClr>
              <a:buSzPts val="1400"/>
              <a:buFont typeface="Montserrat SemiBold"/>
              <a:buAutoNum type="arabicPeriod"/>
            </a:pPr>
            <a:r>
              <a:rPr lang="en-GB" sz="1400">
                <a:solidFill>
                  <a:schemeClr val="dk1"/>
                </a:solidFill>
                <a:latin typeface="Montserrat Light"/>
                <a:ea typeface="Montserrat Light"/>
                <a:cs typeface="Montserrat Light"/>
                <a:sym typeface="Montserrat Light"/>
              </a:rPr>
              <a:t>People can quickly dry up with ideas so it is worth running the idea generation through a number of rounds.</a:t>
            </a:r>
            <a:endParaRPr/>
          </a:p>
          <a:p>
            <a:pPr indent="-304792" lvl="0" marL="304792" marR="0" rtl="0" algn="l">
              <a:spcBef>
                <a:spcPts val="0"/>
              </a:spcBef>
              <a:spcAft>
                <a:spcPts val="0"/>
              </a:spcAft>
              <a:buClr>
                <a:schemeClr val="lt1"/>
              </a:buClr>
              <a:buSzPts val="1400"/>
              <a:buFont typeface="Montserrat SemiBold"/>
              <a:buAutoNum type="arabicPeriod"/>
            </a:pPr>
            <a:r>
              <a:rPr lang="en-GB" sz="1400">
                <a:solidFill>
                  <a:schemeClr val="dk1"/>
                </a:solidFill>
                <a:latin typeface="Montserrat Light"/>
                <a:ea typeface="Montserrat Light"/>
                <a:cs typeface="Montserrat Light"/>
                <a:sym typeface="Montserrat Light"/>
              </a:rPr>
              <a:t>Any and all ideas are welcome at this stage and it is not unusual to receive 50 to 100 suggestions. There needs to be a process for screening these ideas. The criteria for screening are usually:</a:t>
            </a:r>
            <a:endParaRPr/>
          </a:p>
          <a:p>
            <a:pPr indent="-215892" lvl="0" marL="304792" marR="0" rtl="0" algn="l">
              <a:spcBef>
                <a:spcPts val="0"/>
              </a:spcBef>
              <a:spcAft>
                <a:spcPts val="0"/>
              </a:spcAft>
              <a:buClr>
                <a:schemeClr val="dk1"/>
              </a:buClr>
              <a:buSzPts val="1400"/>
              <a:buFont typeface="Calibri"/>
              <a:buNone/>
            </a:pPr>
            <a:r>
              <a:t/>
            </a:r>
            <a:endParaRPr sz="1400">
              <a:solidFill>
                <a:schemeClr val="dk1"/>
              </a:solidFill>
              <a:latin typeface="Montserrat Light"/>
              <a:ea typeface="Montserrat Light"/>
              <a:cs typeface="Montserrat Light"/>
              <a:sym typeface="Montserrat Light"/>
            </a:endParaRPr>
          </a:p>
          <a:p>
            <a:pPr indent="-304792" lvl="1" marL="914377" marR="0" rtl="0" algn="l">
              <a:spcBef>
                <a:spcPts val="0"/>
              </a:spcBef>
              <a:spcAft>
                <a:spcPts val="0"/>
              </a:spcAft>
              <a:buClr>
                <a:schemeClr val="lt1"/>
              </a:buClr>
              <a:buSzPts val="1400"/>
              <a:buFont typeface="Montserrat SemiBold"/>
              <a:buAutoNum type="arabicPeriod"/>
            </a:pPr>
            <a:r>
              <a:rPr b="0" i="0" lang="en-GB" sz="1400" u="none" cap="none" strike="noStrike">
                <a:solidFill>
                  <a:schemeClr val="dk1"/>
                </a:solidFill>
                <a:latin typeface="Montserrat Light"/>
                <a:ea typeface="Montserrat Light"/>
                <a:cs typeface="Montserrat Light"/>
                <a:sym typeface="Montserrat Light"/>
              </a:rPr>
              <a:t>How attractive will this idea be to our customers?</a:t>
            </a:r>
            <a:endParaRPr/>
          </a:p>
          <a:p>
            <a:pPr indent="-304792" lvl="1" marL="914377" marR="0" rtl="0" algn="l">
              <a:spcBef>
                <a:spcPts val="0"/>
              </a:spcBef>
              <a:spcAft>
                <a:spcPts val="0"/>
              </a:spcAft>
              <a:buClr>
                <a:schemeClr val="lt1"/>
              </a:buClr>
              <a:buSzPts val="1400"/>
              <a:buFont typeface="Montserrat SemiBold"/>
              <a:buAutoNum type="arabicPeriod"/>
            </a:pPr>
            <a:r>
              <a:rPr b="0" i="0" lang="en-GB" sz="1400" u="none" cap="none" strike="noStrike">
                <a:solidFill>
                  <a:schemeClr val="dk1"/>
                </a:solidFill>
                <a:latin typeface="Montserrat Light"/>
                <a:ea typeface="Montserrat Light"/>
                <a:cs typeface="Montserrat Light"/>
                <a:sym typeface="Montserrat Light"/>
              </a:rPr>
              <a:t>What is our capability of making this new idea at a decent profit?</a:t>
            </a:r>
            <a:endParaRPr/>
          </a:p>
          <a:p>
            <a:pPr indent="-215892" lvl="0" marL="304792" marR="0" rtl="0" algn="l">
              <a:spcBef>
                <a:spcPts val="0"/>
              </a:spcBef>
              <a:spcAft>
                <a:spcPts val="0"/>
              </a:spcAft>
              <a:buClr>
                <a:schemeClr val="dk1"/>
              </a:buClr>
              <a:buSzPts val="1400"/>
              <a:buFont typeface="Calibri"/>
              <a:buNone/>
            </a:pPr>
            <a:r>
              <a:t/>
            </a:r>
            <a:endParaRPr sz="1400">
              <a:solidFill>
                <a:schemeClr val="dk1"/>
              </a:solidFill>
              <a:latin typeface="Montserrat Light"/>
              <a:ea typeface="Montserrat Light"/>
              <a:cs typeface="Montserrat Light"/>
              <a:sym typeface="Montserrat Light"/>
            </a:endParaRPr>
          </a:p>
        </p:txBody>
      </p:sp>
      <p:sp>
        <p:nvSpPr>
          <p:cNvPr id="645" name="Google Shape;645;p3"/>
          <p:cNvSpPr/>
          <p:nvPr/>
        </p:nvSpPr>
        <p:spPr>
          <a:xfrm>
            <a:off x="7703351" y="2258421"/>
            <a:ext cx="3744300" cy="18243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600">
              <a:solidFill>
                <a:srgbClr val="000000"/>
              </a:solidFill>
              <a:latin typeface="Calibri"/>
              <a:ea typeface="Calibri"/>
              <a:cs typeface="Calibri"/>
              <a:sym typeface="Calibri"/>
            </a:endParaRPr>
          </a:p>
        </p:txBody>
      </p:sp>
      <p:cxnSp>
        <p:nvCxnSpPr>
          <p:cNvPr id="646" name="Google Shape;646;p3"/>
          <p:cNvCxnSpPr>
            <a:stCxn id="645" idx="0"/>
            <a:endCxn id="645" idx="2"/>
          </p:cNvCxnSpPr>
          <p:nvPr/>
        </p:nvCxnSpPr>
        <p:spPr>
          <a:xfrm>
            <a:off x="9575501" y="2258421"/>
            <a:ext cx="0" cy="182430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647" name="Google Shape;647;p3"/>
          <p:cNvCxnSpPr>
            <a:stCxn id="645" idx="1"/>
            <a:endCxn id="645" idx="3"/>
          </p:cNvCxnSpPr>
          <p:nvPr/>
        </p:nvCxnSpPr>
        <p:spPr>
          <a:xfrm>
            <a:off x="7703351" y="3170571"/>
            <a:ext cx="3744300" cy="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648" name="Google Shape;648;p3"/>
          <p:cNvSpPr txBox="1"/>
          <p:nvPr/>
        </p:nvSpPr>
        <p:spPr>
          <a:xfrm>
            <a:off x="6263191" y="2834484"/>
            <a:ext cx="14403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Montserrat Light"/>
                <a:ea typeface="Montserrat Light"/>
                <a:cs typeface="Montserrat Light"/>
                <a:sym typeface="Montserrat Light"/>
              </a:rPr>
              <a:t>Market attractiveness</a:t>
            </a:r>
            <a:endParaRPr/>
          </a:p>
        </p:txBody>
      </p:sp>
      <p:sp>
        <p:nvSpPr>
          <p:cNvPr id="649" name="Google Shape;649;p3"/>
          <p:cNvSpPr txBox="1"/>
          <p:nvPr/>
        </p:nvSpPr>
        <p:spPr>
          <a:xfrm>
            <a:off x="6983271" y="2167835"/>
            <a:ext cx="4974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High</a:t>
            </a:r>
            <a:endParaRPr/>
          </a:p>
        </p:txBody>
      </p:sp>
      <p:sp>
        <p:nvSpPr>
          <p:cNvPr id="650" name="Google Shape;650;p3"/>
          <p:cNvSpPr txBox="1"/>
          <p:nvPr/>
        </p:nvSpPr>
        <p:spPr>
          <a:xfrm>
            <a:off x="7010464" y="3713292"/>
            <a:ext cx="450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Low</a:t>
            </a:r>
            <a:endParaRPr/>
          </a:p>
        </p:txBody>
      </p:sp>
      <p:sp>
        <p:nvSpPr>
          <p:cNvPr id="651" name="Google Shape;651;p3"/>
          <p:cNvSpPr txBox="1"/>
          <p:nvPr/>
        </p:nvSpPr>
        <p:spPr>
          <a:xfrm>
            <a:off x="10967714" y="4082624"/>
            <a:ext cx="4974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High</a:t>
            </a:r>
            <a:endParaRPr/>
          </a:p>
        </p:txBody>
      </p:sp>
      <p:sp>
        <p:nvSpPr>
          <p:cNvPr id="652" name="Google Shape;652;p3"/>
          <p:cNvSpPr txBox="1"/>
          <p:nvPr/>
        </p:nvSpPr>
        <p:spPr>
          <a:xfrm>
            <a:off x="7703352" y="4113280"/>
            <a:ext cx="450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Low</a:t>
            </a:r>
            <a:endParaRPr/>
          </a:p>
        </p:txBody>
      </p:sp>
      <p:sp>
        <p:nvSpPr>
          <p:cNvPr id="653" name="Google Shape;653;p3"/>
          <p:cNvSpPr txBox="1"/>
          <p:nvPr/>
        </p:nvSpPr>
        <p:spPr>
          <a:xfrm>
            <a:off x="8488202" y="4082625"/>
            <a:ext cx="22659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Montserrat Light"/>
                <a:ea typeface="Montserrat Light"/>
                <a:cs typeface="Montserrat Light"/>
                <a:sym typeface="Montserrat Light"/>
              </a:rPr>
              <a:t>Capability of making product at a profit</a:t>
            </a:r>
            <a:endParaRPr/>
          </a:p>
        </p:txBody>
      </p:sp>
      <p:sp>
        <p:nvSpPr>
          <p:cNvPr id="654" name="Google Shape;654;p3"/>
          <p:cNvSpPr/>
          <p:nvPr/>
        </p:nvSpPr>
        <p:spPr>
          <a:xfrm>
            <a:off x="10655263" y="2553138"/>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1600">
                <a:solidFill>
                  <a:srgbClr val="000000"/>
                </a:solidFill>
                <a:latin typeface="Montserrat SemiBold"/>
                <a:ea typeface="Montserrat SemiBold"/>
                <a:cs typeface="Montserrat SemiBold"/>
                <a:sym typeface="Montserrat SemiBold"/>
              </a:rPr>
              <a:t>1</a:t>
            </a:r>
            <a:endParaRPr>
              <a:latin typeface="Montserrat SemiBold"/>
              <a:ea typeface="Montserrat SemiBold"/>
              <a:cs typeface="Montserrat SemiBold"/>
              <a:sym typeface="Montserrat SemiBold"/>
            </a:endParaRPr>
          </a:p>
        </p:txBody>
      </p:sp>
      <p:sp>
        <p:nvSpPr>
          <p:cNvPr id="655" name="Google Shape;655;p3"/>
          <p:cNvSpPr/>
          <p:nvPr/>
        </p:nvSpPr>
        <p:spPr>
          <a:xfrm>
            <a:off x="8711463" y="3305055"/>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1600">
                <a:solidFill>
                  <a:srgbClr val="000000"/>
                </a:solidFill>
                <a:latin typeface="Montserrat SemiBold"/>
                <a:ea typeface="Montserrat SemiBold"/>
                <a:cs typeface="Montserrat SemiBold"/>
                <a:sym typeface="Montserrat SemiBold"/>
              </a:rPr>
              <a:t>6</a:t>
            </a:r>
            <a:endParaRPr>
              <a:latin typeface="Montserrat SemiBold"/>
              <a:ea typeface="Montserrat SemiBold"/>
              <a:cs typeface="Montserrat SemiBold"/>
              <a:sym typeface="Montserrat SemiBold"/>
            </a:endParaRPr>
          </a:p>
        </p:txBody>
      </p:sp>
      <p:sp>
        <p:nvSpPr>
          <p:cNvPr id="656" name="Google Shape;656;p3"/>
          <p:cNvSpPr/>
          <p:nvPr/>
        </p:nvSpPr>
        <p:spPr>
          <a:xfrm>
            <a:off x="8288598" y="2517454"/>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1600">
                <a:solidFill>
                  <a:srgbClr val="000000"/>
                </a:solidFill>
                <a:latin typeface="Montserrat SemiBold"/>
                <a:ea typeface="Montserrat SemiBold"/>
                <a:cs typeface="Montserrat SemiBold"/>
                <a:sym typeface="Montserrat SemiBold"/>
              </a:rPr>
              <a:t>2</a:t>
            </a:r>
            <a:endParaRPr>
              <a:latin typeface="Montserrat SemiBold"/>
              <a:ea typeface="Montserrat SemiBold"/>
              <a:cs typeface="Montserrat SemiBold"/>
              <a:sym typeface="Montserrat SemiBold"/>
            </a:endParaRPr>
          </a:p>
        </p:txBody>
      </p:sp>
      <p:sp>
        <p:nvSpPr>
          <p:cNvPr id="657" name="Google Shape;657;p3"/>
          <p:cNvSpPr/>
          <p:nvPr/>
        </p:nvSpPr>
        <p:spPr>
          <a:xfrm>
            <a:off x="10199629" y="3423328"/>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1600">
                <a:solidFill>
                  <a:srgbClr val="000000"/>
                </a:solidFill>
                <a:latin typeface="Montserrat SemiBold"/>
                <a:ea typeface="Montserrat SemiBold"/>
                <a:cs typeface="Montserrat SemiBold"/>
                <a:sym typeface="Montserrat SemiBold"/>
              </a:rPr>
              <a:t>7</a:t>
            </a:r>
            <a:endParaRPr>
              <a:latin typeface="Montserrat SemiBold"/>
              <a:ea typeface="Montserrat SemiBold"/>
              <a:cs typeface="Montserrat SemiBold"/>
              <a:sym typeface="Montserrat SemiBold"/>
            </a:endParaRPr>
          </a:p>
        </p:txBody>
      </p:sp>
      <p:sp>
        <p:nvSpPr>
          <p:cNvPr id="658" name="Google Shape;658;p3"/>
          <p:cNvSpPr/>
          <p:nvPr/>
        </p:nvSpPr>
        <p:spPr>
          <a:xfrm>
            <a:off x="10055613" y="2812318"/>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1600">
                <a:solidFill>
                  <a:srgbClr val="000000"/>
                </a:solidFill>
                <a:latin typeface="Montserrat SemiBold"/>
                <a:ea typeface="Montserrat SemiBold"/>
                <a:cs typeface="Montserrat SemiBold"/>
                <a:sym typeface="Montserrat SemiBold"/>
              </a:rPr>
              <a:t>3</a:t>
            </a:r>
            <a:endParaRPr>
              <a:latin typeface="Montserrat SemiBold"/>
              <a:ea typeface="Montserrat SemiBold"/>
              <a:cs typeface="Montserrat SemiBold"/>
              <a:sym typeface="Montserrat SemiBold"/>
            </a:endParaRPr>
          </a:p>
        </p:txBody>
      </p:sp>
      <p:sp>
        <p:nvSpPr>
          <p:cNvPr id="659" name="Google Shape;659;p3"/>
          <p:cNvSpPr/>
          <p:nvPr/>
        </p:nvSpPr>
        <p:spPr>
          <a:xfrm>
            <a:off x="9047501" y="2822242"/>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1600">
                <a:solidFill>
                  <a:srgbClr val="000000"/>
                </a:solidFill>
                <a:latin typeface="Montserrat Medium"/>
                <a:ea typeface="Montserrat Medium"/>
                <a:cs typeface="Montserrat Medium"/>
                <a:sym typeface="Montserrat Medium"/>
              </a:rPr>
              <a:t>4</a:t>
            </a:r>
            <a:endParaRPr>
              <a:latin typeface="Montserrat Medium"/>
              <a:ea typeface="Montserrat Medium"/>
              <a:cs typeface="Montserrat Medium"/>
              <a:sym typeface="Montserrat Medium"/>
            </a:endParaRPr>
          </a:p>
        </p:txBody>
      </p:sp>
      <p:sp>
        <p:nvSpPr>
          <p:cNvPr id="660" name="Google Shape;660;p3"/>
          <p:cNvSpPr/>
          <p:nvPr/>
        </p:nvSpPr>
        <p:spPr>
          <a:xfrm>
            <a:off x="10683210" y="3450036"/>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1600">
                <a:solidFill>
                  <a:srgbClr val="000000"/>
                </a:solidFill>
                <a:latin typeface="Montserrat SemiBold"/>
                <a:ea typeface="Montserrat SemiBold"/>
                <a:cs typeface="Montserrat SemiBold"/>
                <a:sym typeface="Montserrat SemiBold"/>
              </a:rPr>
              <a:t>8</a:t>
            </a:r>
            <a:endParaRPr>
              <a:latin typeface="Montserrat SemiBold"/>
              <a:ea typeface="Montserrat SemiBold"/>
              <a:cs typeface="Montserrat SemiBold"/>
              <a:sym typeface="Montserrat SemiBold"/>
            </a:endParaRPr>
          </a:p>
        </p:txBody>
      </p:sp>
      <p:sp>
        <p:nvSpPr>
          <p:cNvPr id="661" name="Google Shape;661;p3"/>
          <p:cNvSpPr/>
          <p:nvPr/>
        </p:nvSpPr>
        <p:spPr>
          <a:xfrm>
            <a:off x="8144582" y="3607994"/>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rtl="0" algn="ctr">
              <a:spcBef>
                <a:spcPts val="0"/>
              </a:spcBef>
              <a:spcAft>
                <a:spcPts val="0"/>
              </a:spcAft>
              <a:buNone/>
            </a:pPr>
            <a:r>
              <a:rPr lang="en-GB" sz="1600">
                <a:latin typeface="Montserrat SemiBold"/>
                <a:ea typeface="Montserrat SemiBold"/>
                <a:cs typeface="Montserrat SemiBold"/>
                <a:sym typeface="Montserrat SemiBold"/>
              </a:rPr>
              <a:t>5</a:t>
            </a:r>
            <a:endParaRPr>
              <a:latin typeface="Montserrat SemiBold"/>
              <a:ea typeface="Montserrat SemiBold"/>
              <a:cs typeface="Montserrat SemiBold"/>
              <a:sym typeface="Montserrat SemiBold"/>
            </a:endParaRPr>
          </a:p>
        </p:txBody>
      </p:sp>
      <p:sp>
        <p:nvSpPr>
          <p:cNvPr id="662" name="Google Shape;662;p3"/>
          <p:cNvSpPr/>
          <p:nvPr/>
        </p:nvSpPr>
        <p:spPr>
          <a:xfrm>
            <a:off x="11074903" y="2807418"/>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1600">
                <a:solidFill>
                  <a:srgbClr val="000000"/>
                </a:solidFill>
                <a:latin typeface="Montserrat SemiBold"/>
                <a:ea typeface="Montserrat SemiBold"/>
                <a:cs typeface="Montserrat SemiBold"/>
                <a:sym typeface="Montserrat SemiBold"/>
              </a:rPr>
              <a:t>9</a:t>
            </a:r>
            <a:endParaRPr>
              <a:latin typeface="Montserrat SemiBold"/>
              <a:ea typeface="Montserrat SemiBold"/>
              <a:cs typeface="Montserrat SemiBold"/>
              <a:sym typeface="Montserrat SemiBold"/>
            </a:endParaRPr>
          </a:p>
        </p:txBody>
      </p:sp>
      <p:sp>
        <p:nvSpPr>
          <p:cNvPr id="663" name="Google Shape;663;p3"/>
          <p:cNvSpPr/>
          <p:nvPr/>
        </p:nvSpPr>
        <p:spPr>
          <a:xfrm>
            <a:off x="7735585" y="4791935"/>
            <a:ext cx="288000" cy="290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600">
              <a:solidFill>
                <a:srgbClr val="000000"/>
              </a:solidFill>
              <a:latin typeface="Calibri"/>
              <a:ea typeface="Calibri"/>
              <a:cs typeface="Calibri"/>
              <a:sym typeface="Calibri"/>
            </a:endParaRPr>
          </a:p>
        </p:txBody>
      </p:sp>
      <p:sp>
        <p:nvSpPr>
          <p:cNvPr id="664" name="Google Shape;664;p3"/>
          <p:cNvSpPr txBox="1"/>
          <p:nvPr/>
        </p:nvSpPr>
        <p:spPr>
          <a:xfrm>
            <a:off x="7997968" y="4810848"/>
            <a:ext cx="8436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New ideas</a:t>
            </a:r>
            <a:endParaRPr/>
          </a:p>
        </p:txBody>
      </p:sp>
      <p:sp>
        <p:nvSpPr>
          <p:cNvPr id="665" name="Google Shape;665;p3"/>
          <p:cNvSpPr txBox="1"/>
          <p:nvPr/>
        </p:nvSpPr>
        <p:spPr>
          <a:xfrm>
            <a:off x="10405399" y="2285878"/>
            <a:ext cx="1034400" cy="420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67">
                <a:solidFill>
                  <a:schemeClr val="dk2"/>
                </a:solidFill>
                <a:latin typeface="Montserrat SemiBold"/>
                <a:ea typeface="Montserrat SemiBold"/>
                <a:cs typeface="Montserrat SemiBold"/>
                <a:sym typeface="Montserrat SemiBold"/>
              </a:rPr>
              <a:t>To Stage Gate 1</a:t>
            </a:r>
            <a:endParaRPr>
              <a:latin typeface="Montserrat SemiBold"/>
              <a:ea typeface="Montserrat SemiBold"/>
              <a:cs typeface="Montserrat SemiBold"/>
              <a:sym typeface="Montserrat SemiBold"/>
            </a:endParaRPr>
          </a:p>
        </p:txBody>
      </p:sp>
      <p:sp>
        <p:nvSpPr>
          <p:cNvPr id="666" name="Google Shape;666;p3"/>
          <p:cNvSpPr txBox="1"/>
          <p:nvPr/>
        </p:nvSpPr>
        <p:spPr>
          <a:xfrm>
            <a:off x="7647936" y="2215780"/>
            <a:ext cx="1335600" cy="42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67">
                <a:solidFill>
                  <a:schemeClr val="dk2"/>
                </a:solidFill>
                <a:latin typeface="Montserrat SemiBold"/>
                <a:ea typeface="Montserrat SemiBold"/>
                <a:cs typeface="Montserrat SemiBold"/>
                <a:sym typeface="Montserrat SemiBold"/>
              </a:rPr>
              <a:t>Reconsider capability</a:t>
            </a:r>
            <a:endParaRPr>
              <a:latin typeface="Montserrat SemiBold"/>
              <a:ea typeface="Montserrat SemiBold"/>
              <a:cs typeface="Montserrat SemiBold"/>
              <a:sym typeface="Montserrat SemiBold"/>
            </a:endParaRPr>
          </a:p>
        </p:txBody>
      </p:sp>
      <p:sp>
        <p:nvSpPr>
          <p:cNvPr id="667" name="Google Shape;667;p3"/>
          <p:cNvSpPr txBox="1"/>
          <p:nvPr/>
        </p:nvSpPr>
        <p:spPr>
          <a:xfrm>
            <a:off x="7671822" y="3805500"/>
            <a:ext cx="904800" cy="25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67">
                <a:solidFill>
                  <a:schemeClr val="dk2"/>
                </a:solidFill>
                <a:latin typeface="Montserrat SemiBold"/>
                <a:ea typeface="Montserrat SemiBold"/>
                <a:cs typeface="Montserrat SemiBold"/>
                <a:sym typeface="Montserrat SemiBold"/>
              </a:rPr>
              <a:t>Abandon</a:t>
            </a:r>
            <a:endParaRPr/>
          </a:p>
        </p:txBody>
      </p:sp>
      <p:sp>
        <p:nvSpPr>
          <p:cNvPr id="668" name="Google Shape;668;p3"/>
          <p:cNvSpPr txBox="1"/>
          <p:nvPr/>
        </p:nvSpPr>
        <p:spPr>
          <a:xfrm>
            <a:off x="9651760" y="3653104"/>
            <a:ext cx="1815000" cy="420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67">
                <a:solidFill>
                  <a:schemeClr val="dk2"/>
                </a:solidFill>
                <a:latin typeface="Montserrat SemiBold"/>
                <a:ea typeface="Montserrat SemiBold"/>
                <a:cs typeface="Montserrat SemiBold"/>
                <a:sym typeface="Montserrat SemiBold"/>
              </a:rPr>
              <a:t>Reconsider mkt attractiveness</a:t>
            </a:r>
            <a:endParaRPr>
              <a:latin typeface="Montserrat SemiBold"/>
              <a:ea typeface="Montserrat SemiBold"/>
              <a:cs typeface="Montserrat SemiBold"/>
              <a:sym typeface="Montserrat SemiBold"/>
            </a:endParaRPr>
          </a:p>
        </p:txBody>
      </p:sp>
      <p:sp>
        <p:nvSpPr>
          <p:cNvPr id="669" name="Google Shape;669;p3"/>
          <p:cNvSpPr/>
          <p:nvPr/>
        </p:nvSpPr>
        <p:spPr>
          <a:xfrm>
            <a:off x="9717774" y="2055372"/>
            <a:ext cx="1947000" cy="1255500"/>
          </a:xfrm>
          <a:prstGeom prst="ellipse">
            <a:avLst/>
          </a:prstGeom>
          <a:noFill/>
          <a:ln cap="flat" cmpd="sng" w="381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600">
              <a:solidFill>
                <a:srgbClr val="000000"/>
              </a:solidFill>
              <a:latin typeface="Calibri"/>
              <a:ea typeface="Calibri"/>
              <a:cs typeface="Calibri"/>
              <a:sym typeface="Calibri"/>
            </a:endParaRPr>
          </a:p>
        </p:txBody>
      </p:sp>
      <p:sp>
        <p:nvSpPr>
          <p:cNvPr id="670" name="Google Shape;670;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1" name="Google Shape;671;p3"/>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
          <p:cNvSpPr txBox="1"/>
          <p:nvPr>
            <p:ph type="title"/>
          </p:nvPr>
        </p:nvSpPr>
        <p:spPr>
          <a:xfrm>
            <a:off x="298674" y="750475"/>
            <a:ext cx="8582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Concept creation</a:t>
            </a:r>
            <a:r>
              <a:rPr lang="en-GB">
                <a:solidFill>
                  <a:schemeClr val="accent3"/>
                </a:solidFill>
              </a:rPr>
              <a:t>.</a:t>
            </a:r>
            <a:r>
              <a:rPr lang="en-GB"/>
              <a:t> </a:t>
            </a:r>
            <a:endParaRPr/>
          </a:p>
        </p:txBody>
      </p:sp>
      <p:sp>
        <p:nvSpPr>
          <p:cNvPr id="677" name="Google Shape;677;p4"/>
          <p:cNvSpPr txBox="1"/>
          <p:nvPr/>
        </p:nvSpPr>
        <p:spPr>
          <a:xfrm>
            <a:off x="392550" y="1650125"/>
            <a:ext cx="107634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An idea that passes the gate following the workshop must now be turned into a concept and put through an initial test with customers. Create a picture or graphic that illustrates the concept (the new product). Run the concept in front of around 20 respondents to find their reactions (qualitative research using focus groups or one-to-one interviews). Focus the questions on target customers for the concept. Ask the following questions:</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are first reactions?</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is this concept considered special and different from what is currently available?</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current products or services will be replaced by the new concept?</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Who will find the concept most attractive?</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In what way will the concept yield benefits for customers?</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level of benefit over existing solutions will the new concept provide?</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barriers will the new concept have to overcome to be successful?</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price premium (if any) will the new concept command?</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likely are people to buy the new concept?</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could the concept be improved?</a:t>
            </a:r>
            <a:endParaRPr>
              <a:solidFill>
                <a:schemeClr val="dk2"/>
              </a:solidFill>
            </a:endParaRPr>
          </a:p>
        </p:txBody>
      </p:sp>
      <p:sp>
        <p:nvSpPr>
          <p:cNvPr id="678" name="Google Shape;67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9" name="Google Shape;679;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5"/>
          <p:cNvSpPr txBox="1"/>
          <p:nvPr>
            <p:ph type="title"/>
          </p:nvPr>
        </p:nvSpPr>
        <p:spPr>
          <a:xfrm>
            <a:off x="298675" y="750475"/>
            <a:ext cx="7634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Business case</a:t>
            </a:r>
            <a:r>
              <a:rPr lang="en-GB">
                <a:solidFill>
                  <a:schemeClr val="accent3"/>
                </a:solidFill>
              </a:rPr>
              <a:t>.</a:t>
            </a:r>
            <a:endParaRPr>
              <a:solidFill>
                <a:schemeClr val="accent3"/>
              </a:solidFill>
            </a:endParaRPr>
          </a:p>
        </p:txBody>
      </p:sp>
      <p:sp>
        <p:nvSpPr>
          <p:cNvPr id="685" name="Google Shape;685;p5"/>
          <p:cNvSpPr txBox="1"/>
          <p:nvPr/>
        </p:nvSpPr>
        <p:spPr>
          <a:xfrm>
            <a:off x="305423" y="1455684"/>
            <a:ext cx="9924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If the new concept passes successfully through Stage 1, it moves to Stage 2. At this point it is necessary to develop a business case for the new concept. The following subjects should be covered: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86" name="Google Shape;686;p5"/>
          <p:cNvSpPr txBox="1"/>
          <p:nvPr/>
        </p:nvSpPr>
        <p:spPr>
          <a:xfrm>
            <a:off x="693751" y="2129119"/>
            <a:ext cx="5183700" cy="4710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Target market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Who will buy the new concept? Their demographics/firmographics.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many potential customers are there for the new concept?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In which geographical area are they?</a:t>
            </a:r>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Market size</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big is the potential market for the new concept?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share of this potential market could the new concept take?</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long will it take it to reach this market share?</a:t>
            </a:r>
            <a:endParaRPr/>
          </a:p>
          <a:p>
            <a:pPr indent="-152394" lvl="0" marL="228594" marR="0" rtl="0" algn="l">
              <a:spcBef>
                <a:spcPts val="0"/>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Competition</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Which companies/products are anticipated to be the biggest competition?</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is the new concept better than the competition? How much better is it?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reactions can be expected from the competition when the new concept is launched?</a:t>
            </a:r>
            <a:endParaRPr/>
          </a:p>
          <a:p>
            <a:pPr indent="-152394" lvl="0" marL="228594" marR="0" rtl="0" algn="l">
              <a:spcBef>
                <a:spcPts val="0"/>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Channel to market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will the new concept reach customers (through which channels)?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likely will the channels be to embrace the new concept?</a:t>
            </a:r>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sp>
        <p:nvSpPr>
          <p:cNvPr id="687" name="Google Shape;687;p5"/>
          <p:cNvSpPr txBox="1"/>
          <p:nvPr/>
        </p:nvSpPr>
        <p:spPr>
          <a:xfrm>
            <a:off x="6288422" y="2129136"/>
            <a:ext cx="55686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Pricing</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Approximately how much will people pay for the new product?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will be the different prices as it moves through the channel to market?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price will the company receive?</a:t>
            </a:r>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Promotion</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will the new concept be promoted to the target audience?</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customer value proposition will be used in promotions?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much will the promotion cost?</a:t>
            </a:r>
            <a:endParaRPr/>
          </a:p>
          <a:p>
            <a:pPr indent="-152394" lvl="0" marL="228594" marR="0" rtl="0" algn="l">
              <a:spcBef>
                <a:spcPts val="0"/>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Production capability</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is the company’s capability of producing the new concept?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additional investment will be required to produce it?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much will this investment cost?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volumes are forecast to be produced?</a:t>
            </a:r>
            <a:endParaRPr/>
          </a:p>
          <a:p>
            <a:pPr indent="-152394" lvl="0" marL="228594" marR="0" rtl="0" algn="l">
              <a:spcBef>
                <a:spcPts val="0"/>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Profitability</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profitable will the new concept be at different volumes?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Will there be any cannibalisation of existing sales and profits?</a:t>
            </a:r>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sp>
        <p:nvSpPr>
          <p:cNvPr id="688" name="Google Shape;688;p5"/>
          <p:cNvSpPr txBox="1"/>
          <p:nvPr>
            <p:ph idx="11" type="ftr"/>
          </p:nvPr>
        </p:nvSpPr>
        <p:spPr>
          <a:xfrm>
            <a:off x="4038600" y="64921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9" name="Google Shape;689;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Product development</a:t>
            </a:r>
            <a:r>
              <a:rPr lang="en-GB">
                <a:solidFill>
                  <a:schemeClr val="accent1"/>
                </a:solidFill>
              </a:rPr>
              <a:t>.</a:t>
            </a:r>
            <a:endParaRPr>
              <a:solidFill>
                <a:schemeClr val="accent1"/>
              </a:solidFill>
            </a:endParaRPr>
          </a:p>
        </p:txBody>
      </p:sp>
      <p:sp>
        <p:nvSpPr>
          <p:cNvPr id="695" name="Google Shape;695;p6"/>
          <p:cNvSpPr txBox="1"/>
          <p:nvPr/>
        </p:nvSpPr>
        <p:spPr>
          <a:xfrm>
            <a:off x="954400" y="1701175"/>
            <a:ext cx="87633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Assuming that the business case for the new concept is accepted, it will move to a product development stage. Prototype(s) will be made to test the feasibility of making the new product. This stage will provide a better understanding of any difficulties that could be faced when making the product as designed. </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easy is it to make the product as specified?</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easy will it be to make the product in the company’s current production facilities? </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additional facilities will be required?</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raw materials are required for the new product?</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Where will the raw materials be sourced?</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will be the cost of the raw materials?</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secure is the supply of raw materials?</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easy/difficult is the making of the prototype?</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will be the most difficult problems faced in production?</a:t>
            </a:r>
            <a:endParaRPr>
              <a:solidFill>
                <a:schemeClr val="dk2"/>
              </a:solidFill>
            </a:endParaRPr>
          </a:p>
        </p:txBody>
      </p:sp>
      <p:sp>
        <p:nvSpPr>
          <p:cNvPr id="696" name="Google Shape;69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7" name="Google Shape;697;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7"/>
          <p:cNvSpPr txBox="1"/>
          <p:nvPr>
            <p:ph type="title"/>
          </p:nvPr>
        </p:nvSpPr>
        <p:spPr>
          <a:xfrm>
            <a:off x="298675" y="750475"/>
            <a:ext cx="7634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Test and validation</a:t>
            </a:r>
            <a:r>
              <a:rPr lang="en-GB">
                <a:solidFill>
                  <a:schemeClr val="accent1"/>
                </a:solidFill>
              </a:rPr>
              <a:t>.</a:t>
            </a:r>
            <a:endParaRPr>
              <a:solidFill>
                <a:schemeClr val="accent1"/>
              </a:solidFill>
            </a:endParaRPr>
          </a:p>
        </p:txBody>
      </p:sp>
      <p:sp>
        <p:nvSpPr>
          <p:cNvPr id="703" name="Google Shape;703;p7"/>
          <p:cNvSpPr txBox="1"/>
          <p:nvPr/>
        </p:nvSpPr>
        <p:spPr>
          <a:xfrm>
            <a:off x="944989" y="1551563"/>
            <a:ext cx="9405642"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If the new concept passes the prototype manufacturing stage, it is now time to carry out more detailed tests with potential customers. Sufficient prototypes should be made to be tested by potential customers (if possible around 100 respondents).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Products will be given to respondents (who may be required to sign secrecy agreements) to evaluate over a period of time that is considered “normal use”.  Questions will be: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Having tested the new product, what are first reactions?</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In what respect did it perform well?</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In what way could the performance be improved?</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much better is it than the products that are currently in use? </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In what ways is it better?</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likely would people be to choose it in preference to the product currently in use?</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price is considered appropriate for this new product?</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likely would people be to buy it at this price?</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would make the product more appealing?</a:t>
            </a:r>
            <a:endParaRPr/>
          </a:p>
          <a:p>
            <a:pPr indent="-139694" lvl="0" marL="228594" marR="0" rtl="0" algn="l">
              <a:spcBef>
                <a:spcPts val="0"/>
              </a:spcBef>
              <a:spcAft>
                <a:spcPts val="0"/>
              </a:spcAft>
              <a:buClr>
                <a:schemeClr val="dk1"/>
              </a:buClr>
              <a:buSzPts val="1400"/>
              <a:buFont typeface="Arial"/>
              <a:buNone/>
            </a:pPr>
            <a:r>
              <a:t/>
            </a:r>
            <a:endParaRPr sz="1400">
              <a:solidFill>
                <a:schemeClr val="dk1"/>
              </a:solidFill>
              <a:latin typeface="Montserrat Light"/>
              <a:ea typeface="Montserrat Light"/>
              <a:cs typeface="Montserrat Light"/>
              <a:sym typeface="Montserrat Light"/>
            </a:endParaRPr>
          </a:p>
        </p:txBody>
      </p:sp>
      <p:sp>
        <p:nvSpPr>
          <p:cNvPr id="704" name="Google Shape;704;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5" name="Google Shape;705;p7"/>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Launch and monitor</a:t>
            </a:r>
            <a:r>
              <a:rPr lang="en-GB">
                <a:solidFill>
                  <a:schemeClr val="accent3"/>
                </a:solidFill>
              </a:rPr>
              <a:t>.</a:t>
            </a:r>
            <a:endParaRPr>
              <a:solidFill>
                <a:schemeClr val="accent3"/>
              </a:solidFill>
            </a:endParaRPr>
          </a:p>
        </p:txBody>
      </p:sp>
      <p:sp>
        <p:nvSpPr>
          <p:cNvPr id="711" name="Google Shape;711;p8"/>
          <p:cNvSpPr txBox="1"/>
          <p:nvPr/>
        </p:nvSpPr>
        <p:spPr>
          <a:xfrm>
            <a:off x="1070900" y="1811250"/>
            <a:ext cx="96906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final part of the stage gate process is to launch the new product and monitor its performance. </a:t>
            </a:r>
            <a:br>
              <a:rPr lang="en-GB">
                <a:solidFill>
                  <a:schemeClr val="dk2"/>
                </a:solidFill>
                <a:latin typeface="Montserrat Light"/>
                <a:ea typeface="Montserrat Light"/>
                <a:cs typeface="Montserrat Light"/>
                <a:sym typeface="Montserrat Light"/>
              </a:rPr>
            </a:br>
            <a:r>
              <a:rPr lang="en-GB" sz="1400">
                <a:solidFill>
                  <a:schemeClr val="dk2"/>
                </a:solidFill>
                <a:latin typeface="Montserrat Light"/>
                <a:ea typeface="Montserrat Light"/>
                <a:cs typeface="Montserrat Light"/>
                <a:sym typeface="Montserrat Light"/>
              </a:rPr>
              <a:t>In launching the new product it will be necessary to set an appropriate price. For this, consideration could be given to Van Westendorp or Gabor Granger tools. </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launch will also need a marketing plan which will target segments with appropriate promotions and channel strategy.</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There need to be targets, responsibilities, timelines and controls put in place:</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is the timeline for the launch?</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Who will be responsible for the launch?</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checks will be in place to ensure that targets are met (or corrective action is taken to meet them)?</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backup plans are in place if “Plan A” does not work?</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processes will be used to obtain feedback from the early customers? (Tracking surveys).</a:t>
            </a:r>
            <a:endParaRPr>
              <a:solidFill>
                <a:schemeClr val="dk2"/>
              </a:solidFill>
            </a:endParaRPr>
          </a:p>
          <a:p>
            <a:pPr indent="-139694" lvl="0" marL="228594" marR="0" rtl="0" algn="l">
              <a:spcBef>
                <a:spcPts val="0"/>
              </a:spcBef>
              <a:spcAft>
                <a:spcPts val="0"/>
              </a:spcAft>
              <a:buClr>
                <a:schemeClr val="dk1"/>
              </a:buClr>
              <a:buSzPts val="1400"/>
              <a:buFont typeface="Arial"/>
              <a:buNone/>
            </a:pPr>
            <a:r>
              <a:t/>
            </a:r>
            <a:endParaRPr sz="1400">
              <a:solidFill>
                <a:schemeClr val="dk2"/>
              </a:solidFill>
              <a:latin typeface="Montserrat Light"/>
              <a:ea typeface="Montserrat Light"/>
              <a:cs typeface="Montserrat Light"/>
              <a:sym typeface="Montserrat Light"/>
            </a:endParaRPr>
          </a:p>
        </p:txBody>
      </p:sp>
      <p:sp>
        <p:nvSpPr>
          <p:cNvPr id="712" name="Google Shape;712;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13" name="Google Shape;713;p8"/>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9"/>
          <p:cNvSpPr txBox="1"/>
          <p:nvPr>
            <p:ph type="title"/>
          </p:nvPr>
        </p:nvSpPr>
        <p:spPr>
          <a:xfrm>
            <a:off x="333515" y="472411"/>
            <a:ext cx="7019392"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Things to think about</a:t>
            </a:r>
            <a:r>
              <a:rPr lang="en-GB" sz="3000">
                <a:solidFill>
                  <a:schemeClr val="accent1"/>
                </a:solidFill>
              </a:rPr>
              <a:t>.</a:t>
            </a:r>
            <a:endParaRPr sz="3000">
              <a:solidFill>
                <a:schemeClr val="accent1"/>
              </a:solidFill>
            </a:endParaRPr>
          </a:p>
        </p:txBody>
      </p:sp>
      <p:sp>
        <p:nvSpPr>
          <p:cNvPr id="719" name="Google Shape;719;p9"/>
          <p:cNvSpPr/>
          <p:nvPr/>
        </p:nvSpPr>
        <p:spPr>
          <a:xfrm>
            <a:off x="716125" y="1541825"/>
            <a:ext cx="9049500" cy="24297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Use the stage gate process when launching new products. It is designed to screen out products that will not be successful in the market and whose launch would be a costly mistake.</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When setting up a stage gate process for new products, measures should be agreed at the outset as to what is needed to move to the next gate.</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People who dream up new ideas are extremely valuable in any business. However, like parents of children, they can be very defensive of their ideas. It is why independent research is important in deciding whether the idea can move forward from one gate to the next.</a:t>
            </a:r>
            <a:endParaRPr sz="1600">
              <a:solidFill>
                <a:schemeClr val="dk1"/>
              </a:solidFill>
              <a:latin typeface="Montserrat Light"/>
              <a:ea typeface="Montserrat Light"/>
              <a:cs typeface="Montserrat Light"/>
              <a:sym typeface="Montserrat Light"/>
            </a:endParaRPr>
          </a:p>
        </p:txBody>
      </p:sp>
      <p:sp>
        <p:nvSpPr>
          <p:cNvPr id="720" name="Google Shape;72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21" name="Google Shape;721;p9"/>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